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78" r:id="rId4"/>
    <p:sldId id="257" r:id="rId5"/>
    <p:sldId id="258" r:id="rId6"/>
    <p:sldId id="279" r:id="rId7"/>
    <p:sldId id="280" r:id="rId8"/>
    <p:sldId id="262" r:id="rId9"/>
    <p:sldId id="283" r:id="rId10"/>
    <p:sldId id="282" r:id="rId11"/>
    <p:sldId id="284" r:id="rId12"/>
    <p:sldId id="285" r:id="rId13"/>
    <p:sldId id="286" r:id="rId14"/>
    <p:sldId id="287" r:id="rId15"/>
    <p:sldId id="294" r:id="rId16"/>
    <p:sldId id="288" r:id="rId17"/>
    <p:sldId id="289" r:id="rId18"/>
    <p:sldId id="290" r:id="rId19"/>
    <p:sldId id="291" r:id="rId20"/>
    <p:sldId id="293" r:id="rId21"/>
    <p:sldId id="292" r:id="rId22"/>
    <p:sldId id="281" r:id="rId2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4" autoAdjust="0"/>
    <p:restoredTop sz="86410" autoAdjust="0"/>
  </p:normalViewPr>
  <p:slideViewPr>
    <p:cSldViewPr>
      <p:cViewPr varScale="1">
        <p:scale>
          <a:sx n="92" d="100"/>
          <a:sy n="92" d="100"/>
        </p:scale>
        <p:origin x="-2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CA97EA-81D9-4D4C-9933-6664A08931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4E4DF9-4620-43B9-94EF-AC0FCDCECAA6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 rtl="0"/>
          <a:r>
            <a:rPr lang="ru-RU" sz="3200" b="1" dirty="0" smtClean="0">
              <a:solidFill>
                <a:srgbClr val="92D050"/>
              </a:solidFill>
            </a:rPr>
            <a:t>2. Ленин В.И</a:t>
          </a:r>
          <a:r>
            <a:rPr lang="ru-RU" sz="2100" b="1" dirty="0" smtClean="0">
              <a:solidFill>
                <a:srgbClr val="92D050"/>
              </a:solidFill>
            </a:rPr>
            <a:t>.</a:t>
          </a:r>
          <a:br>
            <a:rPr lang="ru-RU" sz="2100" b="1" dirty="0" smtClean="0">
              <a:solidFill>
                <a:srgbClr val="92D050"/>
              </a:solidFill>
            </a:rPr>
          </a:br>
          <a:endParaRPr lang="ru-RU" sz="2100" b="1" dirty="0">
            <a:solidFill>
              <a:srgbClr val="92D050"/>
            </a:solidFill>
          </a:endParaRPr>
        </a:p>
      </dgm:t>
    </dgm:pt>
    <dgm:pt modelId="{9E9E8D90-C622-4681-8D44-4528888E9180}" type="parTrans" cxnId="{AC8C205B-3665-4F1D-8A0A-0F0D49CE7905}">
      <dgm:prSet/>
      <dgm:spPr/>
      <dgm:t>
        <a:bodyPr/>
        <a:lstStyle/>
        <a:p>
          <a:endParaRPr lang="ru-RU"/>
        </a:p>
      </dgm:t>
    </dgm:pt>
    <dgm:pt modelId="{CFF82520-3857-4088-B2D2-8AB72B30EB5C}" type="sibTrans" cxnId="{AC8C205B-3665-4F1D-8A0A-0F0D49CE7905}">
      <dgm:prSet/>
      <dgm:spPr/>
      <dgm:t>
        <a:bodyPr/>
        <a:lstStyle/>
        <a:p>
          <a:endParaRPr lang="ru-RU"/>
        </a:p>
      </dgm:t>
    </dgm:pt>
    <dgm:pt modelId="{A6B52C3C-D0D0-4E79-B301-25E1D3C63F21}" type="pres">
      <dgm:prSet presAssocID="{15CA97EA-81D9-4D4C-9933-6664A08931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C0096D-72E5-4069-8E5C-989125517ED1}" type="pres">
      <dgm:prSet presAssocID="{634E4DF9-4620-43B9-94EF-AC0FCDCECAA6}" presName="parentText" presStyleLbl="node1" presStyleIdx="0" presStyleCnt="1" custLinFactNeighborX="0" custLinFactNeighborY="82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301313-599A-4112-82B5-4D9B9968F43C}" type="presOf" srcId="{15CA97EA-81D9-4D4C-9933-6664A08931C4}" destId="{A6B52C3C-D0D0-4E79-B301-25E1D3C63F21}" srcOrd="0" destOrd="0" presId="urn:microsoft.com/office/officeart/2005/8/layout/vList2"/>
    <dgm:cxn modelId="{AC8C205B-3665-4F1D-8A0A-0F0D49CE7905}" srcId="{15CA97EA-81D9-4D4C-9933-6664A08931C4}" destId="{634E4DF9-4620-43B9-94EF-AC0FCDCECAA6}" srcOrd="0" destOrd="0" parTransId="{9E9E8D90-C622-4681-8D44-4528888E9180}" sibTransId="{CFF82520-3857-4088-B2D2-8AB72B30EB5C}"/>
    <dgm:cxn modelId="{D8CA1660-BC6A-41D6-B802-8ADE7F82D713}" type="presOf" srcId="{634E4DF9-4620-43B9-94EF-AC0FCDCECAA6}" destId="{48C0096D-72E5-4069-8E5C-989125517ED1}" srcOrd="0" destOrd="0" presId="urn:microsoft.com/office/officeart/2005/8/layout/vList2"/>
    <dgm:cxn modelId="{B7D22F95-956D-45F1-A422-369C528288DD}" type="presParOf" srcId="{A6B52C3C-D0D0-4E79-B301-25E1D3C63F21}" destId="{48C0096D-72E5-4069-8E5C-989125517ED1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55DD-4831-4E91-A8FF-9C1DF40459E6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C1A50-5A45-4CA9-A2EF-3B40C7860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1DF0C-823D-411C-A19E-4D0F7D560A44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F8C86-0B7B-4BCF-B312-EB92379D8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91A01-D261-48EB-9485-B8163F6934ED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FAA60-D1FD-4584-9302-24A822344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7E646-8FC2-4C46-8BBD-E648CD465702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00053-2D8F-400D-BDF2-D0B9FF7AC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0C439-F9A0-41C8-AF2E-BA6178C4DD3E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707A5-A1E6-4C85-80BE-298DE5745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2B1B0-CD8A-4B37-BAB3-EE26A6120066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C508-9342-433B-9504-D73FFA895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1BCF7-C2D3-46EA-A189-59BFD85CEDE0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1F1DD-2A6F-4B5C-AEAE-2C066A007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7F4E1-2793-4D7F-9997-3B49661914E4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D1CA-03ED-442B-B807-C576554EC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A9CE-FEED-40E3-A5E1-E4812A57121E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5303D-369A-4F5A-8308-86D736E54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69BDA-4D2D-465F-B1DA-3B4416E2E463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E3AD6-137E-46BA-BDFE-66175F58F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99C26-C943-41EE-92F1-1260B4A156C9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3DA45-57C9-4794-9602-B97C43E3E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107573-D389-4400-AFF0-15BC8FF065C5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17DEE143-5728-455F-88BE-782640FCB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91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851648" cy="142876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0" dirty="0" smtClean="0">
                <a:solidFill>
                  <a:srgbClr val="C00000"/>
                </a:solidFill>
              </a:rPr>
              <a:t>О теоретических основах сочетания рыночной экономики и директивного планирования</a:t>
            </a:r>
            <a:endParaRPr lang="ru-RU" sz="40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213" y="3571875"/>
            <a:ext cx="5657850" cy="3071813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Выступление на </a:t>
            </a:r>
            <a:r>
              <a:rPr lang="ru-RU" sz="2800" b="1" smtClean="0">
                <a:solidFill>
                  <a:schemeClr val="accent1">
                    <a:lumMod val="75000"/>
                  </a:schemeClr>
                </a:solidFill>
              </a:rPr>
              <a:t>заседании Санкт - Петербургского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экономического семинара </a:t>
            </a:r>
          </a:p>
          <a:p>
            <a:pPr marR="0" algn="ctr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16.02.2017</a:t>
            </a:r>
            <a:endParaRPr lang="ru-RU" sz="2000" b="1" dirty="0" smtClean="0"/>
          </a:p>
          <a:p>
            <a:pPr marR="0" algn="ctr"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Эпштейн  Д.Б.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R="0" algn="ctr" eaLnBrk="1" hangingPunct="1">
              <a:lnSpc>
                <a:spcPct val="80000"/>
              </a:lnSpc>
              <a:defRPr/>
            </a:pP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д.э.н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., профессор, </a:t>
            </a:r>
          </a:p>
          <a:p>
            <a:pPr marR="0" algn="ctr"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СЗНИЭСХ РАН</a:t>
            </a:r>
          </a:p>
          <a:p>
            <a:pPr marR="0" eaLnBrk="1" hangingPunct="1">
              <a:lnSpc>
                <a:spcPct val="80000"/>
              </a:lnSpc>
              <a:defRPr/>
            </a:pPr>
            <a:r>
              <a:rPr lang="ru-RU" sz="800" dirty="0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857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FF00"/>
                </a:solidFill>
              </a:rPr>
              <a:t>8. 60-е годы, реформа Косыгина А.Н.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Попытка развития хозрасчета при сохранении директивного планирования для всех предприятий по всем основным показателям – дала временный эффект;</a:t>
            </a:r>
          </a:p>
          <a:p>
            <a:r>
              <a:rPr lang="ru-RU" b="1" i="1" smtClean="0">
                <a:solidFill>
                  <a:srgbClr val="C00000"/>
                </a:solidFill>
              </a:rPr>
              <a:t>Теоретические обоснования отказа от директив каждому предприятию  встречают противодействие из идеологических соображений и опасений возврата капитализма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214438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FFFF00"/>
                </a:solidFill>
              </a:rPr>
              <a:t>9. Система Оптимального Функционирования Экономики (СОФЭ)  60-70-е годы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800" smtClean="0"/>
              <a:t>Под. рук. Акад. Н.П. Федоренко. </a:t>
            </a:r>
          </a:p>
          <a:p>
            <a:pPr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</a:rPr>
              <a:t>Надежду породила теорема Эрроу – Дебре в начале 50- х годов: в условиях совершенной конкуренции и линейных производственных функций существуют такие цены, при которых </a:t>
            </a:r>
            <a:r>
              <a:rPr lang="ru-RU" sz="1800" b="1" smtClean="0">
                <a:solidFill>
                  <a:srgbClr val="FF0000"/>
                </a:solidFill>
              </a:rPr>
              <a:t>оптимальный план для общества </a:t>
            </a:r>
            <a:r>
              <a:rPr lang="ru-RU" sz="1800" b="1" smtClean="0">
                <a:solidFill>
                  <a:srgbClr val="0070C0"/>
                </a:solidFill>
              </a:rPr>
              <a:t>каждого предприятия  </a:t>
            </a:r>
            <a:r>
              <a:rPr lang="ru-RU" sz="1800" b="1" smtClean="0">
                <a:solidFill>
                  <a:srgbClr val="002060"/>
                </a:solidFill>
              </a:rPr>
              <a:t>будет </a:t>
            </a:r>
            <a:r>
              <a:rPr lang="ru-RU" sz="1800" b="1" smtClean="0">
                <a:solidFill>
                  <a:srgbClr val="FF0000"/>
                </a:solidFill>
              </a:rPr>
              <a:t>давать максимум прибыли</a:t>
            </a:r>
            <a:r>
              <a:rPr lang="ru-RU" sz="1800" b="1" smtClean="0">
                <a:solidFill>
                  <a:srgbClr val="0070C0"/>
                </a:solidFill>
              </a:rPr>
              <a:t> каждому предприятию</a:t>
            </a:r>
            <a:r>
              <a:rPr lang="ru-RU" sz="1800" b="1" smtClean="0">
                <a:solidFill>
                  <a:srgbClr val="002060"/>
                </a:solidFill>
              </a:rPr>
              <a:t>. Но не каждый максимум прибыли предприятия дает оптимум для общества.</a:t>
            </a:r>
          </a:p>
          <a:p>
            <a:pPr>
              <a:buFont typeface="Wingdings 2" pitchFamily="18" charset="2"/>
              <a:buNone/>
            </a:pPr>
            <a:r>
              <a:rPr lang="ru-RU" sz="1800" b="1" smtClean="0">
                <a:solidFill>
                  <a:srgbClr val="C00000"/>
                </a:solidFill>
              </a:rPr>
              <a:t>Основа СОФЭ  - модели линейного программирования Канторовича Л.В. Теоретическая модель, когда цены ресурсов и продукции диктует центр, а ассортимент (что производить) выбирают предприятия</a:t>
            </a:r>
            <a:r>
              <a:rPr lang="ru-RU" sz="1800" smtClean="0"/>
              <a:t>. </a:t>
            </a:r>
            <a:endParaRPr lang="en-US" sz="1800" smtClean="0"/>
          </a:p>
          <a:p>
            <a:pPr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</a:rPr>
              <a:t>Доказано, что такая модель не приводит к оптимуму, так  как при данных «оптимальных ценах» есть  различные варианты планов, максимизирующие прибыль, но не ведущие к оптимуму</a:t>
            </a:r>
            <a:r>
              <a:rPr lang="ru-RU" sz="1800" smtClean="0"/>
              <a:t>. </a:t>
            </a:r>
            <a:r>
              <a:rPr lang="ru-RU" sz="1800" b="1" smtClean="0">
                <a:solidFill>
                  <a:srgbClr val="FF0000"/>
                </a:solidFill>
              </a:rPr>
              <a:t>Проблема сознательного искажения  исходной информации для своей выгоды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0965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FFFF00"/>
                </a:solidFill>
              </a:rPr>
              <a:t>10. Система ОГАС В.М. Глушкова</a:t>
            </a:r>
            <a:br>
              <a:rPr lang="ru-RU" sz="3200" b="1" smtClean="0">
                <a:solidFill>
                  <a:srgbClr val="FFFF00"/>
                </a:solidFill>
              </a:rPr>
            </a:br>
            <a:r>
              <a:rPr lang="ru-RU" sz="3200" b="1" smtClean="0">
                <a:solidFill>
                  <a:srgbClr val="FFFF00"/>
                </a:solidFill>
              </a:rPr>
              <a:t>60-е годы (24.08.1923 — 30.01.1982)</a:t>
            </a:r>
            <a:br>
              <a:rPr lang="ru-RU" sz="3200" b="1" smtClean="0">
                <a:solidFill>
                  <a:srgbClr val="FFFF00"/>
                </a:solidFill>
              </a:rPr>
            </a:br>
            <a:endParaRPr lang="ru-RU" sz="3200" b="1" smtClean="0">
              <a:solidFill>
                <a:srgbClr val="FFFF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Система вычислительных центров, оптимизирующая экономику. 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</a:rPr>
              <a:t>Почему ЦК КПСС и хозяйственные органы отказались?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rgbClr val="0070C0"/>
                </a:solidFill>
              </a:rPr>
              <a:t>Нет надежных алгоритмов, дорого и, главное, непонятно, к чему приведет в экономике. 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rgbClr val="0070C0"/>
                </a:solidFill>
              </a:rPr>
              <a:t>Машина не может заменить человеческие решения.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000125"/>
          </a:xfrm>
        </p:spPr>
        <p:txBody>
          <a:bodyPr/>
          <a:lstStyle/>
          <a:p>
            <a:pPr algn="ctr"/>
            <a:r>
              <a:rPr lang="ru-RU" sz="4400" b="1" smtClean="0">
                <a:solidFill>
                  <a:srgbClr val="FFFF00"/>
                </a:solidFill>
              </a:rPr>
              <a:t>11. Россия 1992- 2005 гг</a:t>
            </a:r>
            <a:r>
              <a:rPr lang="ru-RU" smtClean="0">
                <a:solidFill>
                  <a:srgbClr val="FFFF00"/>
                </a:solidFill>
              </a:rPr>
              <a:t>.</a:t>
            </a:r>
            <a:r>
              <a:rPr lang="ru-RU" smtClean="0"/>
              <a:t> 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786312"/>
          </a:xfrm>
        </p:spPr>
        <p:txBody>
          <a:bodyPr/>
          <a:lstStyle/>
          <a:p>
            <a:r>
              <a:rPr lang="ru-RU" sz="3200" b="1" smtClean="0">
                <a:solidFill>
                  <a:srgbClr val="002060"/>
                </a:solidFill>
              </a:rPr>
              <a:t>Праволиберальный вариант – почти полный отказ от государственного регулирования и директивного планирования.</a:t>
            </a:r>
          </a:p>
          <a:p>
            <a:r>
              <a:rPr lang="ru-RU" sz="3200" b="1" i="1" smtClean="0">
                <a:solidFill>
                  <a:srgbClr val="0070C0"/>
                </a:solidFill>
              </a:rPr>
              <a:t>Падение экономики примерно в два раза, </a:t>
            </a:r>
            <a:r>
              <a:rPr lang="ru-RU" sz="3200" b="1" i="1" smtClean="0">
                <a:solidFill>
                  <a:srgbClr val="C00000"/>
                </a:solidFill>
              </a:rPr>
              <a:t>сокращение среднего уровня жизни в три раза</a:t>
            </a:r>
            <a:r>
              <a:rPr lang="ru-RU" sz="3200" b="1" i="1" smtClean="0">
                <a:solidFill>
                  <a:srgbClr val="0070C0"/>
                </a:solidFill>
              </a:rPr>
              <a:t>, </a:t>
            </a:r>
            <a:r>
              <a:rPr lang="ru-RU" sz="3200" b="1" i="1" smtClean="0">
                <a:solidFill>
                  <a:srgbClr val="FF0000"/>
                </a:solidFill>
              </a:rPr>
              <a:t>потеря 17 -18 млн. человек.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000125"/>
          </a:xfrm>
        </p:spPr>
        <p:txBody>
          <a:bodyPr/>
          <a:lstStyle/>
          <a:p>
            <a:pPr algn="ctr"/>
            <a:r>
              <a:rPr lang="ru-RU" sz="4400" b="1" smtClean="0">
                <a:solidFill>
                  <a:srgbClr val="FFFF00"/>
                </a:solidFill>
              </a:rPr>
              <a:t>12. Россия, 2006-по н/в 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Минимум государственного регулирования, упор на саморегулирование, «совершенствование институтов», рыночный фундаментализм, господство узких интересов экспортеров ресурсов, власть олигархии.</a:t>
            </a:r>
          </a:p>
          <a:p>
            <a:pPr>
              <a:buFont typeface="Wingdings 2" pitchFamily="18" charset="2"/>
              <a:buNone/>
            </a:pPr>
            <a:r>
              <a:rPr lang="ru-RU" sz="3200" b="1" i="1" smtClean="0">
                <a:solidFill>
                  <a:srgbClr val="C00000"/>
                </a:solidFill>
              </a:rPr>
              <a:t>Низкие темпы роста, стагнация, падение экономики с 2014 по 2016.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000125"/>
          </a:xfrm>
        </p:spPr>
        <p:txBody>
          <a:bodyPr/>
          <a:lstStyle/>
          <a:p>
            <a:pPr algn="ctr"/>
            <a:r>
              <a:rPr lang="ru-RU" sz="4400" smtClean="0">
                <a:solidFill>
                  <a:srgbClr val="FFFF00"/>
                </a:solidFill>
              </a:rPr>
              <a:t>13. Китай (1978 – по н/в)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6815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В Китае сохраняется значительная доля государственных предприятий и имеет место сочетание централизованных плановых директив и рынка, с его свободными ценами и свободой выбора  ассортимента продукции,  государственных, частных и иностранных инвестиций.</a:t>
            </a:r>
          </a:p>
          <a:p>
            <a:pPr>
              <a:buFont typeface="Wingdings 2" pitchFamily="18" charset="2"/>
              <a:buNone/>
            </a:pPr>
            <a:r>
              <a:rPr lang="ru-RU" sz="2800" b="1" smtClean="0">
                <a:solidFill>
                  <a:srgbClr val="FF0000"/>
                </a:solidFill>
              </a:rPr>
              <a:t>Среднегодовые темпы прироста ВВП за 40 лет составляют около 10%, что можно считать рекордным показателем.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58175" cy="1143000"/>
          </a:xfrm>
        </p:spPr>
        <p:txBody>
          <a:bodyPr/>
          <a:lstStyle/>
          <a:p>
            <a:pPr algn="ctr"/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b="1" smtClean="0">
                <a:solidFill>
                  <a:srgbClr val="FFFF00"/>
                </a:solidFill>
              </a:rPr>
              <a:t>14. Лайбман Давид</a:t>
            </a:r>
            <a:br>
              <a:rPr lang="ru-RU" sz="4400" b="1" smtClean="0">
                <a:solidFill>
                  <a:srgbClr val="FFFF00"/>
                </a:solidFill>
              </a:rPr>
            </a:br>
            <a:endParaRPr lang="ru-RU" sz="4400" b="1" smtClean="0">
              <a:solidFill>
                <a:srgbClr val="FFFF00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</a:rPr>
              <a:t>Зрелый социализм: структура, предпосылки, переходные периоды. //Альтернативы, №1, 2013. С. 75-84.Двухсекторная модель.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Вариант, когда среди предприятий выделена и постепенно расширяется группа (ядро), добровольно функционирующая на основе взаимодействия с государственным плановым центром по особым правилам.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Предприятия  определяют свои производственные планы в процессе итеративного взаимодействия с центром, который назначает  реализационные цены на продукцию.</a:t>
            </a:r>
          </a:p>
          <a:p>
            <a:pPr>
              <a:buFont typeface="Wingdings 2" pitchFamily="18" charset="2"/>
              <a:buNone/>
            </a:pPr>
            <a:r>
              <a:rPr lang="ru-RU" sz="2400" b="1" i="1" smtClean="0">
                <a:solidFill>
                  <a:srgbClr val="0070C0"/>
                </a:solidFill>
              </a:rPr>
              <a:t>Непонятно, почему в рамках этой системы предприятиям будет выгодно внедрять инновации, которые не запланированы центром, что сопряжено с риском.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347788"/>
          </a:xfrm>
        </p:spPr>
        <p:txBody>
          <a:bodyPr/>
          <a:lstStyle/>
          <a:p>
            <a:pPr algn="ctr"/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> </a:t>
            </a:r>
            <a:r>
              <a:rPr lang="ru-RU" sz="3200" b="1" smtClean="0">
                <a:solidFill>
                  <a:srgbClr val="FFFF00"/>
                </a:solidFill>
              </a:rPr>
              <a:t>15.Каллиникос Алекс</a:t>
            </a:r>
            <a:br>
              <a:rPr lang="ru-RU" sz="3200" b="1" smtClean="0">
                <a:solidFill>
                  <a:srgbClr val="FFFF00"/>
                </a:solidFill>
              </a:rPr>
            </a:br>
            <a:r>
              <a:rPr lang="en-US" sz="3200" b="1" smtClean="0">
                <a:solidFill>
                  <a:srgbClr val="FFFF00"/>
                </a:solidFill>
              </a:rPr>
              <a:t>(</a:t>
            </a:r>
            <a:r>
              <a:rPr lang="ru-RU" sz="3200" b="1" smtClean="0">
                <a:solidFill>
                  <a:srgbClr val="FFFF00"/>
                </a:solidFill>
              </a:rPr>
              <a:t>британский левый философ, социалист )</a:t>
            </a:r>
            <a:r>
              <a:rPr lang="ru-RU" sz="3600" b="1" smtClean="0">
                <a:solidFill>
                  <a:srgbClr val="FFFF00"/>
                </a:solidFill>
              </a:rPr>
              <a:t/>
            </a:r>
            <a:br>
              <a:rPr lang="ru-RU" sz="3600" b="1" smtClean="0">
                <a:solidFill>
                  <a:srgbClr val="FFFF00"/>
                </a:solidFill>
              </a:rPr>
            </a:br>
            <a:endParaRPr lang="ru-RU" sz="3600" b="1" smtClean="0">
              <a:solidFill>
                <a:srgbClr val="FFFF00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6815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</a:rPr>
              <a:t>Антикапиталистический манифест. — М.: Праксис, 2005. С. 137.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 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rgbClr val="0070C0"/>
                </a:solidFill>
              </a:rPr>
              <a:t>Главное, чтобы не было </a:t>
            </a:r>
            <a:r>
              <a:rPr lang="ru-RU" b="1" i="1" smtClean="0">
                <a:solidFill>
                  <a:srgbClr val="7030A0"/>
                </a:solidFill>
              </a:rPr>
              <a:t>иерархии и решающего центра, предлагаются при разработке плана </a:t>
            </a:r>
            <a:r>
              <a:rPr lang="ru-RU" b="1" i="1" smtClean="0">
                <a:solidFill>
                  <a:srgbClr val="0070C0"/>
                </a:solidFill>
              </a:rPr>
              <a:t>переговоры всех со всеми, пока не найдут общее (устраивающее всех) решение.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rgbClr val="FF0000"/>
                </a:solidFill>
              </a:rPr>
              <a:t>Непонятно, удастся ли договориться, сколько это займет времени и будут ли такие планы выполняться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28687"/>
          </a:xfrm>
        </p:spPr>
        <p:txBody>
          <a:bodyPr/>
          <a:lstStyle/>
          <a:p>
            <a:pPr algn="ctr"/>
            <a:r>
              <a:rPr lang="ru-RU" sz="4000" b="1" smtClean="0">
                <a:solidFill>
                  <a:srgbClr val="FFFF00"/>
                </a:solidFill>
              </a:rPr>
              <a:t>16. Р.С. Гринберг, А.Я. Рубинштейн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386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Российские, советские экономисты.</a:t>
            </a:r>
          </a:p>
          <a:p>
            <a:r>
              <a:rPr lang="ru-RU" b="1" smtClean="0">
                <a:solidFill>
                  <a:srgbClr val="002060"/>
                </a:solidFill>
              </a:rPr>
              <a:t>Основания смешанной экономики. Экономическая социодинамика. М.: ИЭ РАН. </a:t>
            </a:r>
          </a:p>
          <a:p>
            <a:pPr>
              <a:buFont typeface="Wingdings 2" pitchFamily="18" charset="2"/>
              <a:buNone/>
            </a:pPr>
            <a:r>
              <a:rPr lang="en-US" sz="2000" b="1" smtClean="0">
                <a:solidFill>
                  <a:srgbClr val="002060"/>
                </a:solidFill>
              </a:rPr>
              <a:t> </a:t>
            </a:r>
            <a:r>
              <a:rPr lang="ru-RU" sz="1800" b="1" smtClean="0">
                <a:solidFill>
                  <a:srgbClr val="0070C0"/>
                </a:solidFill>
              </a:rPr>
              <a:t>Из общего положения о противоречивости разноуровневых интересов следует, в частности, и невозможность решать проблемы экономики и общества голосованием всех его членов, и неизбежность сохранения определенного отчуждения при социализме.  Отсюда вытекает необходимость государства и государственных директив для проведения интересов общества</a:t>
            </a:r>
            <a:r>
              <a:rPr lang="ru-RU" sz="1800" b="1" smtClean="0">
                <a:solidFill>
                  <a:srgbClr val="002060"/>
                </a:solidFill>
              </a:rPr>
              <a:t>. 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Но </a:t>
            </a:r>
            <a:r>
              <a:rPr lang="ru-RU" sz="2000" b="1" smtClean="0">
                <a:solidFill>
                  <a:srgbClr val="C00000"/>
                </a:solidFill>
              </a:rPr>
              <a:t>конкретных алгоритмов взаимодействия плана и рынка, директив и рыночной свободы они не разрабатывали</a:t>
            </a:r>
            <a:r>
              <a:rPr lang="ru-RU" sz="2000" b="1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 Они получили в последние годы  ряд международных премий  по экономике.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28687"/>
          </a:xfrm>
        </p:spPr>
        <p:txBody>
          <a:bodyPr/>
          <a:lstStyle/>
          <a:p>
            <a:pPr algn="ctr"/>
            <a:r>
              <a:rPr lang="ru-RU" sz="4000" smtClean="0">
                <a:solidFill>
                  <a:srgbClr val="FFFF00"/>
                </a:solidFill>
              </a:rPr>
              <a:t>17. Бузгалин А.В., Колганов А.И.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386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smtClean="0">
                <a:solidFill>
                  <a:srgbClr val="002060"/>
                </a:solidFill>
              </a:rPr>
              <a:t>Статьи о необходимости селективного планирования в современной рыночной экономике, книга о его роли (2015).</a:t>
            </a:r>
          </a:p>
          <a:p>
            <a:r>
              <a:rPr lang="ru-RU" sz="2400" smtClean="0">
                <a:solidFill>
                  <a:srgbClr val="C00000"/>
                </a:solidFill>
              </a:rPr>
              <a:t>Бузгалин А.В., Колганов А.И</a:t>
            </a:r>
            <a:r>
              <a:rPr lang="ru-RU" sz="2400" smtClean="0">
                <a:solidFill>
                  <a:srgbClr val="FFFF00"/>
                </a:solidFill>
              </a:rPr>
              <a:t>. </a:t>
            </a:r>
            <a:r>
              <a:rPr lang="ru-RU" sz="2400" smtClean="0">
                <a:solidFill>
                  <a:srgbClr val="002060"/>
                </a:solidFill>
              </a:rPr>
              <a:t>Теория планомерности и задачи развития селективного планирования в рыночной экономике. //ВПЭК 2016. — № 1. — с. 21–43.</a:t>
            </a:r>
            <a:endParaRPr lang="en-US" sz="2400" smtClean="0">
              <a:solidFill>
                <a:srgbClr val="002060"/>
              </a:solidFill>
            </a:endParaRPr>
          </a:p>
          <a:p>
            <a:r>
              <a:rPr lang="ru-RU" sz="2400" smtClean="0">
                <a:solidFill>
                  <a:srgbClr val="C00000"/>
                </a:solidFill>
              </a:rPr>
              <a:t>Бузгалин А.В., Колганов А.И. //</a:t>
            </a:r>
            <a:r>
              <a:rPr lang="ru-RU" sz="2400" smtClean="0">
                <a:solidFill>
                  <a:srgbClr val="002060"/>
                </a:solidFill>
              </a:rPr>
              <a:t>Планирование: потенциал и роль</a:t>
            </a:r>
            <a:r>
              <a:rPr lang="en-US" sz="2400" smtClean="0">
                <a:solidFill>
                  <a:srgbClr val="002060"/>
                </a:solidFill>
              </a:rPr>
              <a:t> </a:t>
            </a:r>
            <a:r>
              <a:rPr lang="ru-RU" sz="2400" smtClean="0">
                <a:solidFill>
                  <a:srgbClr val="002060"/>
                </a:solidFill>
              </a:rPr>
              <a:t>в рыночной экономике XXI века. 2016. — № 1. — с. 63–81.</a:t>
            </a:r>
          </a:p>
          <a:p>
            <a:pPr lvl="1">
              <a:buFont typeface="Wingdings 2" pitchFamily="18" charset="2"/>
              <a:buNone/>
            </a:pPr>
            <a:endParaRPr lang="ru-RU" sz="16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929618" cy="714380"/>
          </a:xfrm>
          <a:gradFill>
            <a:gsLst>
              <a:gs pos="0">
                <a:schemeClr val="accent5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Перечень теоретических и практических моделей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071563"/>
          <a:ext cx="8001056" cy="51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4859"/>
                <a:gridCol w="4806197"/>
              </a:tblGrid>
              <a:tr h="539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Маркс К., Энгельс Ф.</a:t>
                      </a:r>
                      <a:endParaRPr lang="ru-RU" sz="18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 Система ОГАС В. Глушкова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60-е годы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7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Ленин В.И.</a:t>
                      </a:r>
                      <a:endParaRPr lang="ru-RU" sz="1800" b="1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 Россия 1992- 2005, 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endParaRPr kumimoji="0" lang="ru-RU" sz="1800" b="1" kern="1200" baseline="0" dirty="0" smtClean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Военный </a:t>
                      </a:r>
                      <a:r>
                        <a:rPr lang="ru-RU" sz="1800" b="1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коммунизм </a:t>
                      </a:r>
                      <a:endParaRPr lang="ru-RU" sz="1800" b="1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 .Россия, 2006-по </a:t>
                      </a:r>
                      <a:r>
                        <a:rPr kumimoji="0" lang="ru-RU" sz="1800" b="1" kern="1200" baseline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/в 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endParaRPr kumimoji="0" lang="ru-RU" sz="1800" b="1" kern="1200" baseline="0" dirty="0" smtClean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4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1800" b="1" baseline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Бруцкус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Б.Д.</a:t>
                      </a:r>
                      <a:endParaRPr lang="ru-RU" sz="1800" b="1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13. Китай, 1973-по </a:t>
                      </a:r>
                      <a:r>
                        <a:rPr kumimoji="0" lang="ru-RU" sz="1800" b="1" kern="1200" baseline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/в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59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НЭП</a:t>
                      </a:r>
                      <a:endParaRPr lang="ru-RU" sz="1800" b="1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 </a:t>
                      </a:r>
                      <a:r>
                        <a:rPr kumimoji="0" lang="ru-RU" sz="1800" b="1" kern="1200" baseline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Лайбман</a:t>
                      </a: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Давид. //Альтернативы, №1, 2013. С. 75-84.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30-50е </a:t>
                      </a:r>
                      <a:r>
                        <a:rPr kumimoji="0" lang="ru-RU" sz="1800" b="1" kern="12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годы (сталинская экономика)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15. </a:t>
                      </a:r>
                      <a:r>
                        <a:rPr kumimoji="0" lang="ru-RU" sz="1800" b="1" kern="1200" baseline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Каллиникос</a:t>
                      </a: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Алекс </a:t>
                      </a:r>
                      <a:r>
                        <a:rPr kumimoji="0" lang="en-US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британский «</a:t>
                      </a:r>
                      <a:r>
                        <a:rPr kumimoji="0" lang="ru-RU" sz="1800" b="1" kern="1200" baseline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антикапиталист</a:t>
                      </a: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»)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8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 Югославия </a:t>
                      </a:r>
                      <a:r>
                        <a:rPr kumimoji="0" lang="ru-RU" sz="1800" b="1" kern="12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50-80-е годы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16. Р.С. Гринберг, А.Я. Рубинштейн. </a:t>
                      </a:r>
                      <a:endParaRPr kumimoji="0" lang="ru-RU" sz="1800" b="1" kern="1200" baseline="0" dirty="0" err="1" smtClean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6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 60-е </a:t>
                      </a:r>
                      <a:r>
                        <a:rPr kumimoji="0" lang="ru-RU" sz="1800" b="1" kern="12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годы, реформа Косыгина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17. </a:t>
                      </a:r>
                      <a:r>
                        <a:rPr kumimoji="0" lang="ru-RU" sz="1800" b="1" kern="1200" baseline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Бузгалин</a:t>
                      </a: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А.В., Колганов А.И.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18. Эпштейн Д.Б.</a:t>
                      </a:r>
                      <a:endParaRPr kumimoji="0" lang="ru-RU" sz="1800" b="1" kern="1200" baseline="0" dirty="0" err="1" smtClean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257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 Система Оптимального Функционирования Экономики (СОФЭ). 60-70-е годы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kumimoji="0" lang="ru-RU" sz="1800" b="1" kern="1200" baseline="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Вывод: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противоречие индивидуальных и общественных интересов неустранимо, поэтому необходимо сочетание плана и рынка</a:t>
                      </a:r>
                      <a:endParaRPr kumimoji="0" lang="ru-RU" sz="1800" b="1" kern="1200" baseline="0" dirty="0" smtClean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smtClean="0">
                <a:solidFill>
                  <a:srgbClr val="FFFF00"/>
                </a:solidFill>
              </a:rPr>
              <a:t>18. Д. Эпштейн – доказательство неотъемлемой взаимосвязи, неразделимости  непосредственно –общественного и товарного производства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rgbClr val="002060"/>
                </a:solidFill>
              </a:rPr>
              <a:t>Эпштейн Д.Б. От какого наследства мы отказываемся (недостатки концепции изживания товарного производства)./Второй международный экономический конгресс «Возвращение политэкономии». Сборник материалов. Под ред. Бузгалина А.В. и Воейкова М.И. В 2-х томах. Том 2. М.: Культурная революция, 2015. 781 </a:t>
            </a:r>
            <a:r>
              <a:rPr lang="en-US" sz="2000" smtClean="0">
                <a:solidFill>
                  <a:srgbClr val="002060"/>
                </a:solidFill>
              </a:rPr>
              <a:t>c</a:t>
            </a:r>
            <a:r>
              <a:rPr lang="ru-RU" sz="2000" smtClean="0">
                <a:solidFill>
                  <a:srgbClr val="002060"/>
                </a:solidFill>
              </a:rPr>
              <a:t>. </a:t>
            </a:r>
            <a:r>
              <a:rPr lang="en-US" sz="2000" smtClean="0">
                <a:solidFill>
                  <a:srgbClr val="002060"/>
                </a:solidFill>
              </a:rPr>
              <a:t>504-524.</a:t>
            </a:r>
            <a:endParaRPr lang="ru-RU" sz="2000" smtClean="0">
              <a:solidFill>
                <a:srgbClr val="00206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rgbClr val="002060"/>
                </a:solidFill>
              </a:rPr>
              <a:t>Эпштейн Д.Б. Судьбы товарного производства: советские и постсоветские дискуссии.// Вопросы политической экономии, №4, 2015, с. 105-118.</a:t>
            </a:r>
          </a:p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rgbClr val="002060"/>
                </a:solidFill>
              </a:rPr>
              <a:t>Эпштейн Д.Б. Неэффективность национальной экономики как «единой фабрики»./Упущенный шанс или последний клапан?(к 50-летию косыгинских реформ 1965г.). Коллективная монография. Под ред. Р.М. Нуреева, Ю.В. Латова. М.: Финансовый университет, 2016.  С. 133-140 (220 с.)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Противоречие индивидуальных и общественных интересов неустранимо</a:t>
            </a: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20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Общий вывод: противоречие индивидуальных и общественных интересов неустранимо.</a:t>
            </a:r>
          </a:p>
          <a:p>
            <a:pPr>
              <a:buFont typeface="Wingdings 2" pitchFamily="18" charset="2"/>
              <a:buNone/>
            </a:pPr>
            <a:r>
              <a:rPr lang="ru-RU" sz="2800" b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Именно поэтому необходимо искать алгоритмы их взаимодействия на основе сочетания  рынка и государственного регулирования, в том числе, директивного планирования. 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Послушаем Закиматова Г.В.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ru-RU" sz="2400" b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Беляева  Л.С. в «Свободной мысли», №6, 2016 предлагает вновь вернуться к ужесточенным алгоритмам сталинского периода./  </a:t>
            </a:r>
          </a:p>
          <a:p>
            <a:pPr>
              <a:buFont typeface="Wingdings 2" pitchFamily="18" charset="2"/>
              <a:buNone/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FF00"/>
                </a:solidFill>
              </a:rPr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71562"/>
          </a:xfrm>
        </p:spPr>
        <p:txBody>
          <a:bodyPr/>
          <a:lstStyle/>
          <a:p>
            <a:r>
              <a:rPr lang="ru-RU" sz="540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Маркс К., Энгельс Ф.</a:t>
            </a:r>
            <a:endParaRPr lang="ru-RU" sz="5400" smtClean="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386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002060"/>
                </a:solidFill>
              </a:rPr>
              <a:t>Уничтожение частной собственности и товарного производства, денег,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002060"/>
                </a:solidFill>
              </a:rPr>
              <a:t>смена товарного производства непосредственно – общественным, где нет товарообмена и найма.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i="1" smtClean="0">
                <a:solidFill>
                  <a:srgbClr val="002060"/>
                </a:solidFill>
              </a:rPr>
              <a:t>Жизнь показала, что этот прогноз не сбывается, непосредственно- общественное производство оказывается товарным, найм сохраняется, но это «найм на общественное предприятие». Почему? Ответим в конце.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5" y="571480"/>
          <a:ext cx="8643966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85750" y="1643063"/>
            <a:ext cx="8358188" cy="4049712"/>
          </a:xfrm>
        </p:spPr>
        <p:txBody>
          <a:bodyPr lIns="0" tIns="0" rIns="0" bIns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ru-RU" sz="2800" smtClean="0">
                <a:solidFill>
                  <a:srgbClr val="002060"/>
                </a:solidFill>
              </a:rPr>
              <a:t>Уничтожение частной собственности и товарного производства, </a:t>
            </a:r>
            <a:r>
              <a:rPr lang="ru-RU" sz="2800" smtClean="0">
                <a:solidFill>
                  <a:srgbClr val="C00000"/>
                </a:solidFill>
              </a:rPr>
              <a:t>управление экономикой по типу единой фабрики. Прямой продуктообмен без товарообмена. </a:t>
            </a:r>
          </a:p>
          <a:p>
            <a:pPr>
              <a:buFont typeface="Wingdings 2" pitchFamily="18" charset="2"/>
              <a:buNone/>
            </a:pPr>
            <a:r>
              <a:rPr lang="ru-RU" sz="2800" i="1" smtClean="0">
                <a:solidFill>
                  <a:srgbClr val="002060"/>
                </a:solidFill>
              </a:rPr>
              <a:t>Ленин пытался реализовать эту модель, в том числе, в период «военного коммунизма». Не вышло!</a:t>
            </a:r>
          </a:p>
          <a:p>
            <a:pPr>
              <a:buFont typeface="Wingdings 2" pitchFamily="18" charset="2"/>
              <a:buNone/>
            </a:pPr>
            <a:r>
              <a:rPr lang="ru-RU" sz="2800" b="1" i="1" smtClean="0">
                <a:solidFill>
                  <a:srgbClr val="C00000"/>
                </a:solidFill>
              </a:rPr>
              <a:t>«Коренное изменение нашего взгляда на социализм»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507413" cy="9128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</a:rPr>
              <a:t>3. Военный коммунизм (1918-1921)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95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solidFill>
                  <a:srgbClr val="002060"/>
                </a:solidFill>
              </a:rPr>
              <a:t>Попытка уничтожения товарного производства и переход к монополии на продовольствие, прямому товарообмену, запрет рынка.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i="1" smtClean="0">
                <a:solidFill>
                  <a:srgbClr val="C00000"/>
                </a:solidFill>
              </a:rPr>
              <a:t>В результате массовый голод, разруха, миллионы погибших мирных жителей.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86750" cy="1643063"/>
          </a:xfrm>
        </p:spPr>
        <p:txBody>
          <a:bodyPr>
            <a:normAutofit fontScale="90000"/>
          </a:bodyPr>
          <a:lstStyle/>
          <a:p>
            <a:pPr algn="ctr" eaLnBrk="1" hangingPunct="1">
              <a:spcBef>
                <a:spcPts val="1200"/>
              </a:spcBef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b="1" dirty="0" smtClean="0">
                <a:solidFill>
                  <a:srgbClr val="FFFF00"/>
                </a:solidFill>
              </a:rPr>
              <a:t>4. </a:t>
            </a:r>
            <a:r>
              <a:rPr lang="ru-RU" sz="2700" b="1" dirty="0" err="1" smtClean="0">
                <a:solidFill>
                  <a:srgbClr val="FFFF00"/>
                </a:solidFill>
              </a:rPr>
              <a:t>Бруцкус</a:t>
            </a:r>
            <a:r>
              <a:rPr lang="ru-RU" sz="2700" b="1" dirty="0" smtClean="0">
                <a:solidFill>
                  <a:srgbClr val="FFFF00"/>
                </a:solidFill>
              </a:rPr>
              <a:t> Борис Давидович</a:t>
            </a:r>
            <a:br>
              <a:rPr lang="ru-RU" sz="2700" b="1" dirty="0" smtClean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FFFF00"/>
                </a:solidFill>
              </a:rPr>
              <a:t>(Российский экономист –</a:t>
            </a:r>
            <a:br>
              <a:rPr lang="ru-RU" sz="2700" b="1" dirty="0" smtClean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FFFF00"/>
                </a:solidFill>
              </a:rPr>
              <a:t> 3.10.1874 – 7.12.1938 </a:t>
            </a:r>
            <a:r>
              <a:rPr lang="ru-RU" sz="2700" b="1" dirty="0" err="1" smtClean="0">
                <a:solidFill>
                  <a:srgbClr val="FFFF00"/>
                </a:solidFill>
              </a:rPr>
              <a:t>гг</a:t>
            </a:r>
            <a:r>
              <a:rPr lang="ru-RU" sz="2700" b="1" dirty="0" smtClean="0">
                <a:solidFill>
                  <a:srgbClr val="FFFF00"/>
                </a:solidFill>
              </a:rPr>
              <a:t>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467225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Статья"Проблемы народного хозяйства при социалистическом строе". 1920-1922.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i="1" dirty="0" smtClean="0">
                <a:solidFill>
                  <a:srgbClr val="7030A0"/>
                </a:solidFill>
              </a:rPr>
              <a:t>Теоретически предсказал, что </a:t>
            </a:r>
            <a:r>
              <a:rPr lang="ru-RU" b="1" i="1" dirty="0" smtClean="0">
                <a:solidFill>
                  <a:srgbClr val="FF0000"/>
                </a:solidFill>
              </a:rPr>
              <a:t>без рынка экономический центр не сможет ни правильно выбирать ассортимент продукции, ни задавать правильно цены, неизбежны постоянные дефициты и недостаточный рост эффективности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Был выслан на «философском пароходе» в 1922 г.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55650" y="571500"/>
            <a:ext cx="7931150" cy="928688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FF00"/>
                </a:solidFill>
              </a:rPr>
              <a:t>5. НЭП</a:t>
            </a:r>
            <a:endParaRPr lang="ru-RU" b="1" smtClean="0">
              <a:solidFill>
                <a:srgbClr val="FFFF00"/>
              </a:solidFill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7200" y="1785938"/>
            <a:ext cx="8186738" cy="47863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rgbClr val="C00000"/>
                </a:solidFill>
              </a:rPr>
              <a:t>Принципиальный отказ от уничтожения товарного производства и частной собственности.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rgbClr val="002060"/>
                </a:solidFill>
              </a:rPr>
              <a:t>Первый практический опыт успешного сочетания директивного планирования (директивных методов) с рынком, </a:t>
            </a:r>
            <a:r>
              <a:rPr lang="ru-RU" sz="3200" smtClean="0">
                <a:solidFill>
                  <a:srgbClr val="FF0000"/>
                </a:solidFill>
              </a:rPr>
              <a:t>очень высокие темпы развития.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i="1" smtClean="0">
                <a:solidFill>
                  <a:srgbClr val="C00000"/>
                </a:solidFill>
              </a:rPr>
              <a:t>НЭП был свернут из-за стремления резко увеличить вложения только в тяжелую промышленность, не вкладываясь  в легкую и в сельское хозяйство.</a:t>
            </a:r>
          </a:p>
          <a:p>
            <a:pPr eaLnBrk="1" hangingPunct="1">
              <a:buFont typeface="Wingdings 2" pitchFamily="18" charset="2"/>
              <a:buNone/>
            </a:pPr>
            <a:endParaRPr lang="ru-RU" sz="32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900113" y="704850"/>
            <a:ext cx="7786687" cy="795338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FFFF00"/>
                </a:solidFill>
              </a:rPr>
              <a:t>6. 30-50 е годы </a:t>
            </a:r>
            <a:br>
              <a:rPr lang="ru-RU" sz="3600" b="1" smtClean="0">
                <a:solidFill>
                  <a:srgbClr val="FFFF00"/>
                </a:solidFill>
              </a:rPr>
            </a:br>
            <a:r>
              <a:rPr lang="ru-RU" sz="3600" b="1" smtClean="0">
                <a:solidFill>
                  <a:srgbClr val="FFFF00"/>
                </a:solidFill>
              </a:rPr>
              <a:t>(сталинская экономика)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4672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Жесткое директивное планирование, почти полная концентрация капиталовложений и ценообразования  на уровне министерств и центра, </a:t>
            </a:r>
            <a:r>
              <a:rPr lang="ru-RU" b="1" dirty="0" smtClean="0">
                <a:solidFill>
                  <a:srgbClr val="C00000"/>
                </a:solidFill>
              </a:rPr>
              <a:t>рынок и товарное производство – в придавленном виде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</a:rPr>
              <a:t>существенно опирается на репрессии.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Высокие темпы роста тяжелой промышленности при больших диспропорциях, медленном росте уровня жизни населения, дефицитах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81089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00"/>
                </a:solidFill>
                <a:effectLst/>
              </a:rPr>
              <a:t>7. Югославия – 50-80-е годы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1500188"/>
            <a:ext cx="8572500" cy="45942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4400" dirty="0" smtClean="0">
                <a:solidFill>
                  <a:srgbClr val="002060"/>
                </a:solidFill>
              </a:rPr>
              <a:t>Успешное сочетание рынка с минимальными директивами, развитие системы государственного регулирования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4400" dirty="0" smtClean="0">
                <a:solidFill>
                  <a:srgbClr val="002060"/>
                </a:solidFill>
              </a:rPr>
              <a:t>экономики.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566</TotalTime>
  <Words>1315</Words>
  <Application>Microsoft Office PowerPoint</Application>
  <PresentationFormat>Экран (4:3)</PresentationFormat>
  <Paragraphs>104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Constantia</vt:lpstr>
      <vt:lpstr>Arial</vt:lpstr>
      <vt:lpstr>Calibri</vt:lpstr>
      <vt:lpstr>Wingdings 2</vt:lpstr>
      <vt:lpstr>Times New Roman</vt:lpstr>
      <vt:lpstr>Поток</vt:lpstr>
      <vt:lpstr>О теоретических основах сочетания рыночной экономики и директивного планирования</vt:lpstr>
      <vt:lpstr>1. Перечень теоретических и практических моделей</vt:lpstr>
      <vt:lpstr>1. Маркс К., Энгельс Ф.</vt:lpstr>
      <vt:lpstr>Слайд 4</vt:lpstr>
      <vt:lpstr>3. Военный коммунизм (1918-1921)</vt:lpstr>
      <vt:lpstr>     4. Бруцкус Борис Давидович (Российский экономист –  3.10.1874 – 7.12.1938 гг) </vt:lpstr>
      <vt:lpstr>5. НЭП</vt:lpstr>
      <vt:lpstr>6. 30-50 е годы  (сталинская экономика)</vt:lpstr>
      <vt:lpstr>7. Югославия – 50-80-е годы</vt:lpstr>
      <vt:lpstr>8. 60-е годы, реформа Косыгина А.Н. </vt:lpstr>
      <vt:lpstr>9. Система Оптимального Функционирования Экономики (СОФЭ)  60-70-е годы</vt:lpstr>
      <vt:lpstr>10. Система ОГАС В.М. Глушкова 60-е годы (24.08.1923 — 30.01.1982) </vt:lpstr>
      <vt:lpstr>11. Россия 1992- 2005 гг. </vt:lpstr>
      <vt:lpstr>12. Россия, 2006-по н/в </vt:lpstr>
      <vt:lpstr>13. Китай (1978 – по н/в)</vt:lpstr>
      <vt:lpstr>  14. Лайбман Давид </vt:lpstr>
      <vt:lpstr>  15.Каллиникос Алекс (британский левый философ, социалист ) </vt:lpstr>
      <vt:lpstr>16. Р.С. Гринберг, А.Я. Рубинштейн</vt:lpstr>
      <vt:lpstr>17. Бузгалин А.В., Колганов А.И.</vt:lpstr>
      <vt:lpstr>18. Д. Эпштейн – доказательство неотъемлемой взаимосвязи, неразделимости  непосредственно –общественного и товарного производства</vt:lpstr>
      <vt:lpstr>Противоречие индивидуальных и общественных интересов неустранимо.</vt:lpstr>
      <vt:lpstr>Спасибо за внимание!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Ориентиры для финансовой системы России</dc:title>
  <dc:creator>Andrey</dc:creator>
  <cp:lastModifiedBy>user</cp:lastModifiedBy>
  <cp:revision>79</cp:revision>
  <dcterms:created xsi:type="dcterms:W3CDTF">2012-12-12T06:58:21Z</dcterms:created>
  <dcterms:modified xsi:type="dcterms:W3CDTF">2017-02-27T07:55:11Z</dcterms:modified>
</cp:coreProperties>
</file>