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9" r:id="rId2"/>
    <p:sldId id="262" r:id="rId3"/>
    <p:sldId id="257" r:id="rId4"/>
    <p:sldId id="258" r:id="rId5"/>
    <p:sldId id="259" r:id="rId6"/>
    <p:sldId id="285" r:id="rId7"/>
    <p:sldId id="260" r:id="rId8"/>
    <p:sldId id="297" r:id="rId9"/>
    <p:sldId id="267" r:id="rId10"/>
    <p:sldId id="261" r:id="rId11"/>
    <p:sldId id="268" r:id="rId12"/>
    <p:sldId id="273" r:id="rId13"/>
    <p:sldId id="291" r:id="rId14"/>
    <p:sldId id="298" r:id="rId15"/>
    <p:sldId id="276" r:id="rId16"/>
    <p:sldId id="283" r:id="rId17"/>
    <p:sldId id="281" r:id="rId18"/>
    <p:sldId id="290" r:id="rId19"/>
    <p:sldId id="286" r:id="rId20"/>
    <p:sldId id="287" r:id="rId21"/>
    <p:sldId id="282" r:id="rId22"/>
    <p:sldId id="288" r:id="rId23"/>
    <p:sldId id="292" r:id="rId24"/>
    <p:sldId id="278" r:id="rId25"/>
    <p:sldId id="280" r:id="rId26"/>
    <p:sldId id="301" r:id="rId2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5824" autoAdjust="0"/>
  </p:normalViewPr>
  <p:slideViewPr>
    <p:cSldViewPr>
      <p:cViewPr varScale="1">
        <p:scale>
          <a:sx n="146" d="100"/>
          <a:sy n="146" d="100"/>
        </p:scale>
        <p:origin x="60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40" d="100"/>
          <a:sy n="140" d="100"/>
        </p:scale>
        <p:origin x="2694" y="-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1DA4F-63AD-4554-A8AC-9F3566FE3864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F8A3B-D335-4D80-B71E-A889FE586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048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F8A3B-D335-4D80-B71E-A889FE5861D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466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F8A3B-D335-4D80-B71E-A889FE5861D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067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F8A3B-D335-4D80-B71E-A889FE5861D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854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F8A3B-D335-4D80-B71E-A889FE5861D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786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F8A3B-D335-4D80-B71E-A889FE5861D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378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F8A3B-D335-4D80-B71E-A889FE5861D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506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F8A3B-D335-4D80-B71E-A889FE5861D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876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F8A3B-D335-4D80-B71E-A889FE5861D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907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F8A3B-D335-4D80-B71E-A889FE5861D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091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F8A3B-D335-4D80-B71E-A889FE5861D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388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F8A3B-D335-4D80-B71E-A889FE5861D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321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F8A3B-D335-4D80-B71E-A889FE5861D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6366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F8A3B-D335-4D80-B71E-A889FE5861D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3953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F8A3B-D335-4D80-B71E-A889FE5861D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8519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F8A3B-D335-4D80-B71E-A889FE5861D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003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F8A3B-D335-4D80-B71E-A889FE5861D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655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F8A3B-D335-4D80-B71E-A889FE5861D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5618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F8A3B-D335-4D80-B71E-A889FE5861DE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779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F8A3B-D335-4D80-B71E-A889FE5861D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879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F8A3B-D335-4D80-B71E-A889FE5861D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030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F8A3B-D335-4D80-B71E-A889FE5861D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946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F8A3B-D335-4D80-B71E-A889FE5861D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356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F8A3B-D335-4D80-B71E-A889FE5861D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233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F8A3B-D335-4D80-B71E-A889FE5861D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878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F8A3B-D335-4D80-B71E-A889FE5861D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259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E70B-C48A-4B5A-BFF7-4A57A3A7DB1B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2639-34B5-43E5-BE06-B3EA2EE06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472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E70B-C48A-4B5A-BFF7-4A57A3A7DB1B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2639-34B5-43E5-BE06-B3EA2EE06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89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E70B-C48A-4B5A-BFF7-4A57A3A7DB1B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2639-34B5-43E5-BE06-B3EA2EE06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37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E70B-C48A-4B5A-BFF7-4A57A3A7DB1B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2639-34B5-43E5-BE06-B3EA2EE06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32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E70B-C48A-4B5A-BFF7-4A57A3A7DB1B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2639-34B5-43E5-BE06-B3EA2EE06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823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E70B-C48A-4B5A-BFF7-4A57A3A7DB1B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2639-34B5-43E5-BE06-B3EA2EE06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30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E70B-C48A-4B5A-BFF7-4A57A3A7DB1B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2639-34B5-43E5-BE06-B3EA2EE06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50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E70B-C48A-4B5A-BFF7-4A57A3A7DB1B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2639-34B5-43E5-BE06-B3EA2EE06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25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E70B-C48A-4B5A-BFF7-4A57A3A7DB1B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2639-34B5-43E5-BE06-B3EA2EE06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67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E70B-C48A-4B5A-BFF7-4A57A3A7DB1B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2639-34B5-43E5-BE06-B3EA2EE06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217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E70B-C48A-4B5A-BFF7-4A57A3A7DB1B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2639-34B5-43E5-BE06-B3EA2EE06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99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DE70B-C48A-4B5A-BFF7-4A57A3A7DB1B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F2639-34B5-43E5-BE06-B3EA2EE06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35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microsoft.com/office/2007/relationships/hdphoto" Target="../media/hdphoto5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23404" y="403789"/>
            <a:ext cx="44865" cy="4326308"/>
          </a:xfrm>
          <a:prstGeom prst="rect">
            <a:avLst/>
          </a:prstGeom>
          <a:solidFill>
            <a:srgbClr val="EB5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3" name="Группа 2"/>
          <p:cNvGrpSpPr/>
          <p:nvPr/>
        </p:nvGrpSpPr>
        <p:grpSpPr>
          <a:xfrm>
            <a:off x="7293969" y="3301291"/>
            <a:ext cx="1053787" cy="874523"/>
            <a:chOff x="0" y="0"/>
            <a:chExt cx="8263783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8263783" cy="6858000"/>
            </a:xfrm>
            <a:prstGeom prst="rect">
              <a:avLst/>
            </a:prstGeom>
            <a:solidFill>
              <a:srgbClr val="727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382" y="819161"/>
              <a:ext cx="4751006" cy="522357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352" y="2031024"/>
              <a:ext cx="1553859" cy="1388247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0770" y="3886563"/>
              <a:ext cx="3543418" cy="623998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352" y="4649977"/>
              <a:ext cx="1587076" cy="396212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84" y="963339"/>
            <a:ext cx="4306034" cy="228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84" y="2059953"/>
            <a:ext cx="1494581" cy="23702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95" y="2650265"/>
            <a:ext cx="3353290" cy="18914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913" y="3629159"/>
            <a:ext cx="3167783" cy="44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1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78318"/>
            <a:ext cx="2232248" cy="311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69660"/>
            <a:ext cx="2413481" cy="313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86792"/>
            <a:ext cx="2195171" cy="30931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61100" y="267494"/>
            <a:ext cx="5410944" cy="857250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Автора!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Минус 1"/>
          <p:cNvSpPr/>
          <p:nvPr/>
        </p:nvSpPr>
        <p:spPr>
          <a:xfrm>
            <a:off x="1259632" y="1020155"/>
            <a:ext cx="5832648" cy="209178"/>
          </a:xfrm>
          <a:prstGeom prst="mathMinus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372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Структура справки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9582"/>
            <a:ext cx="4912431" cy="290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1035936"/>
            <a:ext cx="3184181" cy="363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7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7494"/>
            <a:ext cx="4580585" cy="286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7494"/>
            <a:ext cx="2862426" cy="36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07958"/>
            <a:ext cx="4388147" cy="294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22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Содержание и стиль справки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52980" y="1707654"/>
            <a:ext cx="3528392" cy="1155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Когда красивым налево, а умным направо…</a:t>
            </a:r>
            <a:endParaRPr lang="ru-RU" sz="2400" dirty="0"/>
          </a:p>
        </p:txBody>
      </p:sp>
      <p:pic>
        <p:nvPicPr>
          <p:cNvPr id="2056" name="Picture 8" descr="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7614"/>
            <a:ext cx="1944216" cy="276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14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humbs.dreamstime.com/b/%D0%BC%D0%BE-%D0%BE-%D0%B0%D1%8F-%D1%82%D1%83%D1%80%D0%B8%D1%81%D1%82%D1%81%D0%BA%D0%B0%D1%8F-%D0%BA%D0%B0%D1%80%D1%82%D0%B0-%D0%B3%D0%BE%D1%80%D0%BE-%D0%B0-%D1%87%D1%82%D0%B5%D0%BD%D0%B8%D1%8F-%D0%BF%D0%B0%D1%80-%D1%81%D0%BC%D0%BE%D1%82%D1%80%D1%8F-%D0%BF%D0%BE%D1%82%D0%B5%D1%80%D1%8F%D0%BD%D0%BD%D1%8B%D0%B9-%D0%B8-720719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6" y="594487"/>
            <a:ext cx="4790280" cy="318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199" y="267494"/>
            <a:ext cx="4548862" cy="447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99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099"/>
            <a:ext cx="4005159" cy="441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airinsail.ru/wp-content/uploads/2019/02/5-Razgovornik-turista-TOP-100-fra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" y="1203598"/>
            <a:ext cx="4355976" cy="286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70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Структура и группировка библиографии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https://3dtoday.ru/upload/main/43d/43d709513b0a3806873e1ff6bf359fe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75606"/>
            <a:ext cx="5832648" cy="344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5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4748344" cy="454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3478"/>
            <a:ext cx="3661822" cy="469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61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Заголовки в библиографии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748" y="1347614"/>
            <a:ext cx="4536504" cy="29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67494"/>
            <a:ext cx="4474764" cy="16491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68" y="1635646"/>
            <a:ext cx="4496165" cy="304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avatars.mds.yandex.net/get-zen_doc/99893/pub_5c93411a655b7c00b35068e2_5c93427188ee4b00b3f3bed9/scale_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55526"/>
            <a:ext cx="1368152" cy="95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get-pdb/2507607/deed25b4-efb4-4f64-8117-11755aaf4626/s1200?webp=fal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31106"/>
            <a:ext cx="1605483" cy="112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64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95686"/>
            <a:ext cx="2616203" cy="5692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Статистика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867668"/>
            <a:ext cx="5482952" cy="339447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Поступило 26 изданий</a:t>
            </a:r>
          </a:p>
          <a:p>
            <a:r>
              <a:rPr lang="ru-RU" dirty="0" smtClean="0"/>
              <a:t>4 издания отклонены как не соответствующие условиям конкурса</a:t>
            </a:r>
          </a:p>
          <a:p>
            <a:r>
              <a:rPr lang="ru-RU" dirty="0" smtClean="0"/>
              <a:t>22 издания рассмотрены комиссией</a:t>
            </a:r>
          </a:p>
          <a:p>
            <a:r>
              <a:rPr lang="ru-RU" dirty="0" smtClean="0"/>
              <a:t>11 изданий вошли в длинный список</a:t>
            </a:r>
          </a:p>
          <a:p>
            <a:r>
              <a:rPr lang="ru-RU" dirty="0" smtClean="0"/>
              <a:t>6 изданий вошли в короткий список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96480" y="267494"/>
            <a:ext cx="44865" cy="4326308"/>
          </a:xfrm>
          <a:prstGeom prst="rect">
            <a:avLst/>
          </a:prstGeom>
          <a:solidFill>
            <a:srgbClr val="EB5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144565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Вспомогательные указатели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http://xn--80afd3balrxz7a.xn--p1ai/wp-content/uploads/2018/02/IMG_64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03598"/>
            <a:ext cx="4824536" cy="361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67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095" y="746465"/>
            <a:ext cx="6240733" cy="38030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97" y="746465"/>
            <a:ext cx="2664598" cy="317681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1497" y="195486"/>
            <a:ext cx="2664598" cy="36004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Содержание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555776" y="182390"/>
            <a:ext cx="266459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FF0000"/>
                </a:solidFill>
              </a:rPr>
              <a:t>Указатель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5902296" y="284408"/>
            <a:ext cx="2923416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FF0000"/>
                </a:solidFill>
              </a:rPr>
              <a:t>Библиография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2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68" y="903148"/>
            <a:ext cx="4927966" cy="296474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375506"/>
            <a:ext cx="2664598" cy="36004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Содержание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0934" y="820282"/>
            <a:ext cx="3600400" cy="3497531"/>
          </a:xfrm>
          <a:prstGeom prst="rect">
            <a:avLst/>
          </a:prstGeo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5590154" y="4317813"/>
            <a:ext cx="2674640" cy="322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FF0000"/>
                </a:solidFill>
              </a:rPr>
              <a:t>Продолжение на 5 листах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5590154" y="317722"/>
            <a:ext cx="266459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FF0000"/>
                </a:solidFill>
              </a:rPr>
              <a:t>Содержание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3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83518"/>
            <a:ext cx="4312026" cy="17876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1846720"/>
            <a:ext cx="4536504" cy="17255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6279" y="3147814"/>
            <a:ext cx="4428927" cy="16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627534"/>
            <a:ext cx="5184576" cy="259228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Легче увернуться от слона, чем от мухи</a:t>
            </a:r>
            <a:b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(про мелочи)</a:t>
            </a:r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https://d.radikal.ru/d33/1909/54/4a7db21fb8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80" y="771550"/>
            <a:ext cx="25908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1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39502"/>
            <a:ext cx="590886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1203598"/>
            <a:ext cx="4104456" cy="321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9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7654"/>
            <a:ext cx="8229600" cy="857250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293969" y="3301291"/>
            <a:ext cx="1053787" cy="874523"/>
            <a:chOff x="0" y="0"/>
            <a:chExt cx="8263783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8263783" cy="6858000"/>
            </a:xfrm>
            <a:prstGeom prst="rect">
              <a:avLst/>
            </a:prstGeom>
            <a:solidFill>
              <a:srgbClr val="727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382" y="819161"/>
              <a:ext cx="4751006" cy="522357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352" y="2031024"/>
              <a:ext cx="1553859" cy="1388247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0770" y="3886563"/>
              <a:ext cx="3543418" cy="623998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352" y="4649977"/>
              <a:ext cx="1587076" cy="3962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940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717414"/>
            <a:ext cx="2880320" cy="85725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  <a:t>Из 22 изданий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8217" y="877428"/>
            <a:ext cx="5266928" cy="339447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8 изданий ― научно-справочные</a:t>
            </a:r>
          </a:p>
          <a:p>
            <a:r>
              <a:rPr lang="ru-RU" dirty="0" smtClean="0"/>
              <a:t>6 изданий ― указатели</a:t>
            </a:r>
          </a:p>
          <a:p>
            <a:r>
              <a:rPr lang="ru-RU" dirty="0" smtClean="0"/>
              <a:t>3 издания ― просветительские</a:t>
            </a:r>
          </a:p>
          <a:p>
            <a:r>
              <a:rPr lang="ru-RU" dirty="0" smtClean="0"/>
              <a:t>1 издание ― публикации</a:t>
            </a:r>
          </a:p>
          <a:p>
            <a:r>
              <a:rPr lang="ru-RU" dirty="0" smtClean="0"/>
              <a:t>4 издания ― пункт «Номинация» пропущен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75007" y="411510"/>
            <a:ext cx="44865" cy="4326308"/>
          </a:xfrm>
          <a:prstGeom prst="rect">
            <a:avLst/>
          </a:prstGeom>
          <a:solidFill>
            <a:srgbClr val="EB5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127782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203598"/>
            <a:ext cx="5410944" cy="280831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СПРАВОЧНОЕ ИЗДАНИЕ: Издание, содержащее краткие сведения научного или прикладного характера, расположенные в порядке, удобном для их быстрого отыскания, не предназначенное для сплошного чтения.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189658"/>
            <a:ext cx="44865" cy="4326308"/>
          </a:xfrm>
          <a:prstGeom prst="rect">
            <a:avLst/>
          </a:prstGeom>
          <a:solidFill>
            <a:srgbClr val="EB5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Прямоугольник 1"/>
          <p:cNvSpPr/>
          <p:nvPr/>
        </p:nvSpPr>
        <p:spPr>
          <a:xfrm>
            <a:off x="6005" y="1563638"/>
            <a:ext cx="29098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ГОСТ 7.60-2003. Издания. Основные виды. Термины и определения</a:t>
            </a:r>
          </a:p>
        </p:txBody>
      </p:sp>
    </p:spTree>
    <p:extLst>
      <p:ext uri="{BB962C8B-B14F-4D97-AF65-F5344CB8AC3E}">
        <p14:creationId xmlns:p14="http://schemas.microsoft.com/office/powerpoint/2010/main" val="281173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707654"/>
            <a:ext cx="3240360" cy="8572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Справочные издания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8186" y="771550"/>
            <a:ext cx="5122912" cy="3394472"/>
          </a:xfrm>
        </p:spPr>
        <p:txBody>
          <a:bodyPr>
            <a:normAutofit/>
          </a:bodyPr>
          <a:lstStyle/>
          <a:p>
            <a:r>
              <a:rPr lang="ru-RU" dirty="0" smtClean="0"/>
              <a:t>Справочники</a:t>
            </a:r>
          </a:p>
          <a:p>
            <a:r>
              <a:rPr lang="ru-RU" dirty="0" smtClean="0"/>
              <a:t>Путеводители</a:t>
            </a:r>
          </a:p>
          <a:p>
            <a:r>
              <a:rPr lang="ru-RU" dirty="0" smtClean="0"/>
              <a:t>Биобиблиографические справочники/словари</a:t>
            </a:r>
          </a:p>
          <a:p>
            <a:r>
              <a:rPr lang="ru-RU" dirty="0" smtClean="0"/>
              <a:t>Биографические справочники/словари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74619" y="195486"/>
            <a:ext cx="44865" cy="4326308"/>
          </a:xfrm>
          <a:prstGeom prst="rect">
            <a:avLst/>
          </a:prstGeom>
          <a:solidFill>
            <a:srgbClr val="EB5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73516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7614"/>
            <a:ext cx="3178696" cy="200937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ГОСТ Р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7.0.14-2011.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Справочные издания. Основные виды, структура и издательско-полиграфическое оформление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771550"/>
            <a:ext cx="4824536" cy="33944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Состав аппарата справочника: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сопроводительная статья (предисловие</a:t>
            </a:r>
            <a:r>
              <a:rPr lang="ru-RU" dirty="0" smtClean="0"/>
              <a:t>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списки сокращений и условных </a:t>
            </a:r>
            <a:r>
              <a:rPr lang="ru-RU" dirty="0" smtClean="0"/>
              <a:t>обозначений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система </a:t>
            </a:r>
            <a:r>
              <a:rPr lang="ru-RU" dirty="0" smtClean="0"/>
              <a:t>ссылок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содержание (оглавление</a:t>
            </a:r>
            <a:r>
              <a:rPr lang="ru-RU" dirty="0" smtClean="0"/>
              <a:t>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вспомогательный </a:t>
            </a:r>
            <a:r>
              <a:rPr lang="ru-RU" dirty="0" smtClean="0"/>
              <a:t>указатель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прикнижный</a:t>
            </a:r>
            <a:r>
              <a:rPr lang="ru-RU" dirty="0"/>
              <a:t> библиографический </a:t>
            </a:r>
            <a:r>
              <a:rPr lang="ru-RU" dirty="0" smtClean="0"/>
              <a:t>список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268315"/>
            <a:ext cx="44865" cy="4326308"/>
          </a:xfrm>
          <a:prstGeom prst="rect">
            <a:avLst/>
          </a:prstGeom>
          <a:solidFill>
            <a:srgbClr val="EB5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32965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3573" y="1491630"/>
            <a:ext cx="4114800" cy="16493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Примерная структура издания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200151"/>
            <a:ext cx="4258816" cy="339447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Титульный лист. Сведения об авторах</a:t>
            </a:r>
          </a:p>
          <a:p>
            <a:r>
              <a:rPr lang="ru-RU" dirty="0" smtClean="0"/>
              <a:t>Оглавление</a:t>
            </a:r>
          </a:p>
          <a:p>
            <a:r>
              <a:rPr lang="ru-RU" dirty="0" smtClean="0"/>
              <a:t>Предисловие (от составителей)</a:t>
            </a:r>
          </a:p>
          <a:p>
            <a:r>
              <a:rPr lang="ru-RU" dirty="0" smtClean="0"/>
              <a:t>Вступительная статья (от экспертов)</a:t>
            </a:r>
          </a:p>
          <a:p>
            <a:r>
              <a:rPr lang="ru-RU" dirty="0" smtClean="0"/>
              <a:t>Справка (заголовок, дефиниция, текст справки, библиография)</a:t>
            </a:r>
          </a:p>
          <a:p>
            <a:r>
              <a:rPr lang="ru-RU" dirty="0" smtClean="0"/>
              <a:t>Список сокращений</a:t>
            </a:r>
          </a:p>
          <a:p>
            <a:r>
              <a:rPr lang="ru-RU" dirty="0" smtClean="0"/>
              <a:t>Вспомогательные указатели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11863" y="339502"/>
            <a:ext cx="44865" cy="4326308"/>
          </a:xfrm>
          <a:prstGeom prst="rect">
            <a:avLst/>
          </a:prstGeom>
          <a:solidFill>
            <a:srgbClr val="EB5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5839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Нейминг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https://sevastopol.su/sites/default/files/styles/node/public/2018-10-11/d137e79s-960.jpg?itok=MnbYQt-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75606"/>
            <a:ext cx="4968552" cy="299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9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06" y="342398"/>
            <a:ext cx="2200430" cy="131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51670"/>
            <a:ext cx="2627625" cy="102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69" y="322477"/>
            <a:ext cx="2047654" cy="113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0136" y="1277202"/>
            <a:ext cx="3057798" cy="1148936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6320" y="2715766"/>
            <a:ext cx="1937924" cy="1171768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8518" y="2500554"/>
            <a:ext cx="2952328" cy="1130679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7358" y="1639257"/>
            <a:ext cx="2771753" cy="861888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26466" y="3723878"/>
            <a:ext cx="2585139" cy="125542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870225" y="342398"/>
            <a:ext cx="44865" cy="4326308"/>
          </a:xfrm>
          <a:prstGeom prst="rect">
            <a:avLst/>
          </a:prstGeom>
          <a:solidFill>
            <a:srgbClr val="EB5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Прямоугольник 11"/>
          <p:cNvSpPr/>
          <p:nvPr/>
        </p:nvSpPr>
        <p:spPr>
          <a:xfrm>
            <a:off x="5840915" y="342398"/>
            <a:ext cx="44865" cy="4326308"/>
          </a:xfrm>
          <a:prstGeom prst="rect">
            <a:avLst/>
          </a:prstGeom>
          <a:solidFill>
            <a:srgbClr val="EB5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001" y="86662"/>
            <a:ext cx="2289985" cy="112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12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5158</TotalTime>
  <Words>230</Words>
  <Application>Microsoft Office PowerPoint</Application>
  <PresentationFormat>Экран (16:9)</PresentationFormat>
  <Paragraphs>71</Paragraphs>
  <Slides>26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Calibri</vt:lpstr>
      <vt:lpstr>Тема Office</vt:lpstr>
      <vt:lpstr>Презентация PowerPoint</vt:lpstr>
      <vt:lpstr>Статистика</vt:lpstr>
      <vt:lpstr>Из 22 изданий</vt:lpstr>
      <vt:lpstr>Презентация PowerPoint</vt:lpstr>
      <vt:lpstr>Справочные издания</vt:lpstr>
      <vt:lpstr>ГОСТ Р 7.0.14-2011. Справочные издания. Основные виды, структура и издательско-полиграфическое оформление</vt:lpstr>
      <vt:lpstr>Примерная структура издания</vt:lpstr>
      <vt:lpstr>Нейминг</vt:lpstr>
      <vt:lpstr>Презентация PowerPoint</vt:lpstr>
      <vt:lpstr>Автора!</vt:lpstr>
      <vt:lpstr>Структура справки</vt:lpstr>
      <vt:lpstr>Презентация PowerPoint</vt:lpstr>
      <vt:lpstr>Содержание и стиль справки</vt:lpstr>
      <vt:lpstr>Презентация PowerPoint</vt:lpstr>
      <vt:lpstr>Презентация PowerPoint</vt:lpstr>
      <vt:lpstr>Структура и группировка библиографии</vt:lpstr>
      <vt:lpstr>Презентация PowerPoint</vt:lpstr>
      <vt:lpstr>Заголовки в библиографии</vt:lpstr>
      <vt:lpstr>Презентация PowerPoint</vt:lpstr>
      <vt:lpstr>Вспомогательные указатели</vt:lpstr>
      <vt:lpstr>Содержание</vt:lpstr>
      <vt:lpstr>Содержание</vt:lpstr>
      <vt:lpstr>Презентация PowerPoint</vt:lpstr>
      <vt:lpstr>Легче увернуться от слона, чем от мухи (про мелочи)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номинации  «Научно-справочные издния»</dc:title>
  <dc:creator>Мартиросова Маргарита Бедросовна</dc:creator>
  <cp:lastModifiedBy>Margo</cp:lastModifiedBy>
  <cp:revision>188</cp:revision>
  <dcterms:created xsi:type="dcterms:W3CDTF">2020-09-10T05:40:19Z</dcterms:created>
  <dcterms:modified xsi:type="dcterms:W3CDTF">2020-10-13T08:29:51Z</dcterms:modified>
</cp:coreProperties>
</file>