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852" r:id="rId1"/>
  </p:sldMasterIdLst>
  <p:notesMasterIdLst>
    <p:notesMasterId r:id="rId27"/>
  </p:notesMasterIdLst>
  <p:sldIdLst>
    <p:sldId id="379" r:id="rId2"/>
    <p:sldId id="384" r:id="rId3"/>
    <p:sldId id="385" r:id="rId4"/>
    <p:sldId id="391" r:id="rId5"/>
    <p:sldId id="301" r:id="rId6"/>
    <p:sldId id="393" r:id="rId7"/>
    <p:sldId id="390" r:id="rId8"/>
    <p:sldId id="376" r:id="rId9"/>
    <p:sldId id="388" r:id="rId10"/>
    <p:sldId id="394" r:id="rId11"/>
    <p:sldId id="397" r:id="rId12"/>
    <p:sldId id="396" r:id="rId13"/>
    <p:sldId id="403" r:id="rId14"/>
    <p:sldId id="392" r:id="rId15"/>
    <p:sldId id="401" r:id="rId16"/>
    <p:sldId id="395" r:id="rId17"/>
    <p:sldId id="398" r:id="rId18"/>
    <p:sldId id="399" r:id="rId19"/>
    <p:sldId id="400" r:id="rId20"/>
    <p:sldId id="402" r:id="rId21"/>
    <p:sldId id="405" r:id="rId22"/>
    <p:sldId id="407" r:id="rId23"/>
    <p:sldId id="404" r:id="rId24"/>
    <p:sldId id="406" r:id="rId25"/>
    <p:sldId id="288" r:id="rId26"/>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ss" initials="SB" lastIdx="1" clrIdx="0">
    <p:extLst>
      <p:ext uri="{19B8F6BF-5375-455C-9EA6-DF929625EA0E}">
        <p15:presenceInfo xmlns:p15="http://schemas.microsoft.com/office/powerpoint/2012/main" userId="bo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99CCFF"/>
    <a:srgbClr val="FFFFAF"/>
    <a:srgbClr val="E6F2DE"/>
    <a:srgbClr val="FF5050"/>
    <a:srgbClr val="590769"/>
    <a:srgbClr val="000000"/>
    <a:srgbClr val="548235"/>
    <a:srgbClr val="FFFF6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940" autoAdjust="0"/>
  </p:normalViewPr>
  <p:slideViewPr>
    <p:cSldViewPr>
      <p:cViewPr varScale="1">
        <p:scale>
          <a:sx n="114" d="100"/>
          <a:sy n="114" d="100"/>
        </p:scale>
        <p:origin x="414" y="11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1-16T00:27:12.770" idx="1">
    <p:pos x="6894" y="4717"/>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9AE36DB-DE22-4E85-B903-37FC08A8DF7D}" type="datetimeFigureOut">
              <a:rPr lang="ru-RU" smtClean="0"/>
              <a:pPr/>
              <a:t>18.11.2022</a:t>
            </a:fld>
            <a:endParaRPr lang="ru-RU" dirty="0"/>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68E86D4-15FB-43DA-8301-4D3FD435AA19}" type="slidenum">
              <a:rPr lang="ru-RU" smtClean="0"/>
              <a:pPr/>
              <a:t>‹#›</a:t>
            </a:fld>
            <a:endParaRPr lang="ru-RU" dirty="0"/>
          </a:p>
        </p:txBody>
      </p:sp>
    </p:spTree>
    <p:extLst>
      <p:ext uri="{BB962C8B-B14F-4D97-AF65-F5344CB8AC3E}">
        <p14:creationId xmlns:p14="http://schemas.microsoft.com/office/powerpoint/2010/main" val="1581561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8E86D4-15FB-43DA-8301-4D3FD435AA19}" type="slidenum">
              <a:rPr lang="ru-RU" smtClean="0"/>
              <a:pPr/>
              <a:t>1</a:t>
            </a:fld>
            <a:endParaRPr lang="ru-RU" dirty="0"/>
          </a:p>
        </p:txBody>
      </p:sp>
    </p:spTree>
    <p:extLst>
      <p:ext uri="{BB962C8B-B14F-4D97-AF65-F5344CB8AC3E}">
        <p14:creationId xmlns:p14="http://schemas.microsoft.com/office/powerpoint/2010/main" val="361451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8E86D4-15FB-43DA-8301-4D3FD435AA19}" type="slidenum">
              <a:rPr lang="ru-RU" smtClean="0"/>
              <a:pPr/>
              <a:t>11</a:t>
            </a:fld>
            <a:endParaRPr lang="ru-RU" dirty="0"/>
          </a:p>
        </p:txBody>
      </p:sp>
    </p:spTree>
    <p:extLst>
      <p:ext uri="{BB962C8B-B14F-4D97-AF65-F5344CB8AC3E}">
        <p14:creationId xmlns:p14="http://schemas.microsoft.com/office/powerpoint/2010/main" val="1901357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8E86D4-15FB-43DA-8301-4D3FD435AA19}" type="slidenum">
              <a:rPr lang="ru-RU" smtClean="0"/>
              <a:pPr/>
              <a:t>12</a:t>
            </a:fld>
            <a:endParaRPr lang="ru-RU" dirty="0"/>
          </a:p>
        </p:txBody>
      </p:sp>
    </p:spTree>
    <p:extLst>
      <p:ext uri="{BB962C8B-B14F-4D97-AF65-F5344CB8AC3E}">
        <p14:creationId xmlns:p14="http://schemas.microsoft.com/office/powerpoint/2010/main" val="1250171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8E86D4-15FB-43DA-8301-4D3FD435AA19}" type="slidenum">
              <a:rPr lang="ru-RU" smtClean="0"/>
              <a:pPr/>
              <a:t>13</a:t>
            </a:fld>
            <a:endParaRPr lang="ru-RU" dirty="0"/>
          </a:p>
        </p:txBody>
      </p:sp>
    </p:spTree>
    <p:extLst>
      <p:ext uri="{BB962C8B-B14F-4D97-AF65-F5344CB8AC3E}">
        <p14:creationId xmlns:p14="http://schemas.microsoft.com/office/powerpoint/2010/main" val="86735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8E86D4-15FB-43DA-8301-4D3FD435AA19}" type="slidenum">
              <a:rPr lang="ru-RU" smtClean="0"/>
              <a:pPr/>
              <a:t>14</a:t>
            </a:fld>
            <a:endParaRPr lang="ru-RU" dirty="0"/>
          </a:p>
        </p:txBody>
      </p:sp>
    </p:spTree>
    <p:extLst>
      <p:ext uri="{BB962C8B-B14F-4D97-AF65-F5344CB8AC3E}">
        <p14:creationId xmlns:p14="http://schemas.microsoft.com/office/powerpoint/2010/main" val="663790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8E86D4-15FB-43DA-8301-4D3FD435AA19}" type="slidenum">
              <a:rPr lang="ru-RU" smtClean="0"/>
              <a:pPr/>
              <a:t>15</a:t>
            </a:fld>
            <a:endParaRPr lang="ru-RU" dirty="0"/>
          </a:p>
        </p:txBody>
      </p:sp>
    </p:spTree>
    <p:extLst>
      <p:ext uri="{BB962C8B-B14F-4D97-AF65-F5344CB8AC3E}">
        <p14:creationId xmlns:p14="http://schemas.microsoft.com/office/powerpoint/2010/main" val="4699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8E86D4-15FB-43DA-8301-4D3FD435AA19}" type="slidenum">
              <a:rPr lang="ru-RU" smtClean="0"/>
              <a:pPr/>
              <a:t>16</a:t>
            </a:fld>
            <a:endParaRPr lang="ru-RU" dirty="0"/>
          </a:p>
        </p:txBody>
      </p:sp>
    </p:spTree>
    <p:extLst>
      <p:ext uri="{BB962C8B-B14F-4D97-AF65-F5344CB8AC3E}">
        <p14:creationId xmlns:p14="http://schemas.microsoft.com/office/powerpoint/2010/main" val="2561986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8E86D4-15FB-43DA-8301-4D3FD435AA19}" type="slidenum">
              <a:rPr lang="ru-RU" smtClean="0"/>
              <a:pPr/>
              <a:t>17</a:t>
            </a:fld>
            <a:endParaRPr lang="ru-RU" dirty="0"/>
          </a:p>
        </p:txBody>
      </p:sp>
    </p:spTree>
    <p:extLst>
      <p:ext uri="{BB962C8B-B14F-4D97-AF65-F5344CB8AC3E}">
        <p14:creationId xmlns:p14="http://schemas.microsoft.com/office/powerpoint/2010/main" val="2525672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8E86D4-15FB-43DA-8301-4D3FD435AA19}" type="slidenum">
              <a:rPr lang="ru-RU" smtClean="0"/>
              <a:pPr/>
              <a:t>18</a:t>
            </a:fld>
            <a:endParaRPr lang="ru-RU" dirty="0"/>
          </a:p>
        </p:txBody>
      </p:sp>
    </p:spTree>
    <p:extLst>
      <p:ext uri="{BB962C8B-B14F-4D97-AF65-F5344CB8AC3E}">
        <p14:creationId xmlns:p14="http://schemas.microsoft.com/office/powerpoint/2010/main" val="1636173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8E86D4-15FB-43DA-8301-4D3FD435AA19}" type="slidenum">
              <a:rPr lang="ru-RU" smtClean="0"/>
              <a:pPr/>
              <a:t>19</a:t>
            </a:fld>
            <a:endParaRPr lang="ru-RU" dirty="0"/>
          </a:p>
        </p:txBody>
      </p:sp>
    </p:spTree>
    <p:extLst>
      <p:ext uri="{BB962C8B-B14F-4D97-AF65-F5344CB8AC3E}">
        <p14:creationId xmlns:p14="http://schemas.microsoft.com/office/powerpoint/2010/main" val="973130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8E86D4-15FB-43DA-8301-4D3FD435AA19}" type="slidenum">
              <a:rPr lang="ru-RU" smtClean="0"/>
              <a:pPr/>
              <a:t>20</a:t>
            </a:fld>
            <a:endParaRPr lang="ru-RU" dirty="0"/>
          </a:p>
        </p:txBody>
      </p:sp>
    </p:spTree>
    <p:extLst>
      <p:ext uri="{BB962C8B-B14F-4D97-AF65-F5344CB8AC3E}">
        <p14:creationId xmlns:p14="http://schemas.microsoft.com/office/powerpoint/2010/main" val="3497121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8E86D4-15FB-43DA-8301-4D3FD435AA19}" type="slidenum">
              <a:rPr lang="ru-RU" smtClean="0"/>
              <a:pPr/>
              <a:t>2</a:t>
            </a:fld>
            <a:endParaRPr lang="ru-RU" dirty="0"/>
          </a:p>
        </p:txBody>
      </p:sp>
    </p:spTree>
    <p:extLst>
      <p:ext uri="{BB962C8B-B14F-4D97-AF65-F5344CB8AC3E}">
        <p14:creationId xmlns:p14="http://schemas.microsoft.com/office/powerpoint/2010/main" val="2076076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8E86D4-15FB-43DA-8301-4D3FD435AA19}" type="slidenum">
              <a:rPr lang="ru-RU" smtClean="0"/>
              <a:pPr/>
              <a:t>21</a:t>
            </a:fld>
            <a:endParaRPr lang="ru-RU" dirty="0"/>
          </a:p>
        </p:txBody>
      </p:sp>
    </p:spTree>
    <p:extLst>
      <p:ext uri="{BB962C8B-B14F-4D97-AF65-F5344CB8AC3E}">
        <p14:creationId xmlns:p14="http://schemas.microsoft.com/office/powerpoint/2010/main" val="1788257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8E86D4-15FB-43DA-8301-4D3FD435AA19}" type="slidenum">
              <a:rPr lang="ru-RU" smtClean="0"/>
              <a:pPr/>
              <a:t>22</a:t>
            </a:fld>
            <a:endParaRPr lang="ru-RU" dirty="0"/>
          </a:p>
        </p:txBody>
      </p:sp>
    </p:spTree>
    <p:extLst>
      <p:ext uri="{BB962C8B-B14F-4D97-AF65-F5344CB8AC3E}">
        <p14:creationId xmlns:p14="http://schemas.microsoft.com/office/powerpoint/2010/main" val="3427545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8E86D4-15FB-43DA-8301-4D3FD435AA19}" type="slidenum">
              <a:rPr lang="ru-RU" smtClean="0"/>
              <a:pPr/>
              <a:t>23</a:t>
            </a:fld>
            <a:endParaRPr lang="ru-RU" dirty="0"/>
          </a:p>
        </p:txBody>
      </p:sp>
    </p:spTree>
    <p:extLst>
      <p:ext uri="{BB962C8B-B14F-4D97-AF65-F5344CB8AC3E}">
        <p14:creationId xmlns:p14="http://schemas.microsoft.com/office/powerpoint/2010/main" val="3368491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8E86D4-15FB-43DA-8301-4D3FD435AA19}" type="slidenum">
              <a:rPr lang="ru-RU" smtClean="0"/>
              <a:pPr/>
              <a:t>24</a:t>
            </a:fld>
            <a:endParaRPr lang="ru-RU" dirty="0"/>
          </a:p>
        </p:txBody>
      </p:sp>
    </p:spTree>
    <p:extLst>
      <p:ext uri="{BB962C8B-B14F-4D97-AF65-F5344CB8AC3E}">
        <p14:creationId xmlns:p14="http://schemas.microsoft.com/office/powerpoint/2010/main" val="1490542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8E86D4-15FB-43DA-8301-4D3FD435AA19}" type="slidenum">
              <a:rPr lang="ru-RU" smtClean="0"/>
              <a:pPr/>
              <a:t>3</a:t>
            </a:fld>
            <a:endParaRPr lang="ru-RU" dirty="0"/>
          </a:p>
        </p:txBody>
      </p:sp>
    </p:spTree>
    <p:extLst>
      <p:ext uri="{BB962C8B-B14F-4D97-AF65-F5344CB8AC3E}">
        <p14:creationId xmlns:p14="http://schemas.microsoft.com/office/powerpoint/2010/main" val="744827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8E86D4-15FB-43DA-8301-4D3FD435AA19}" type="slidenum">
              <a:rPr lang="ru-RU" smtClean="0"/>
              <a:pPr/>
              <a:t>5</a:t>
            </a:fld>
            <a:endParaRPr lang="ru-RU" dirty="0"/>
          </a:p>
        </p:txBody>
      </p:sp>
    </p:spTree>
    <p:extLst>
      <p:ext uri="{BB962C8B-B14F-4D97-AF65-F5344CB8AC3E}">
        <p14:creationId xmlns:p14="http://schemas.microsoft.com/office/powerpoint/2010/main" val="1373369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8E86D4-15FB-43DA-8301-4D3FD435AA19}" type="slidenum">
              <a:rPr lang="ru-RU" smtClean="0"/>
              <a:pPr/>
              <a:t>6</a:t>
            </a:fld>
            <a:endParaRPr lang="ru-RU" dirty="0"/>
          </a:p>
        </p:txBody>
      </p:sp>
    </p:spTree>
    <p:extLst>
      <p:ext uri="{BB962C8B-B14F-4D97-AF65-F5344CB8AC3E}">
        <p14:creationId xmlns:p14="http://schemas.microsoft.com/office/powerpoint/2010/main" val="1628809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8E86D4-15FB-43DA-8301-4D3FD435AA19}" type="slidenum">
              <a:rPr lang="ru-RU" smtClean="0"/>
              <a:pPr/>
              <a:t>7</a:t>
            </a:fld>
            <a:endParaRPr lang="ru-RU" dirty="0"/>
          </a:p>
        </p:txBody>
      </p:sp>
    </p:spTree>
    <p:extLst>
      <p:ext uri="{BB962C8B-B14F-4D97-AF65-F5344CB8AC3E}">
        <p14:creationId xmlns:p14="http://schemas.microsoft.com/office/powerpoint/2010/main" val="813393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8E86D4-15FB-43DA-8301-4D3FD435AA19}" type="slidenum">
              <a:rPr lang="ru-RU" smtClean="0"/>
              <a:pPr/>
              <a:t>8</a:t>
            </a:fld>
            <a:endParaRPr lang="ru-RU" dirty="0"/>
          </a:p>
        </p:txBody>
      </p:sp>
    </p:spTree>
    <p:extLst>
      <p:ext uri="{BB962C8B-B14F-4D97-AF65-F5344CB8AC3E}">
        <p14:creationId xmlns:p14="http://schemas.microsoft.com/office/powerpoint/2010/main" val="2412001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8E86D4-15FB-43DA-8301-4D3FD435AA19}" type="slidenum">
              <a:rPr lang="ru-RU" smtClean="0"/>
              <a:pPr/>
              <a:t>9</a:t>
            </a:fld>
            <a:endParaRPr lang="ru-RU" dirty="0"/>
          </a:p>
        </p:txBody>
      </p:sp>
    </p:spTree>
    <p:extLst>
      <p:ext uri="{BB962C8B-B14F-4D97-AF65-F5344CB8AC3E}">
        <p14:creationId xmlns:p14="http://schemas.microsoft.com/office/powerpoint/2010/main" val="40999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488" y="744538"/>
            <a:ext cx="6616700" cy="37226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68E86D4-15FB-43DA-8301-4D3FD435AA19}" type="slidenum">
              <a:rPr lang="ru-RU" smtClean="0"/>
              <a:pPr/>
              <a:t>10</a:t>
            </a:fld>
            <a:endParaRPr lang="ru-RU" dirty="0"/>
          </a:p>
        </p:txBody>
      </p:sp>
    </p:spTree>
    <p:extLst>
      <p:ext uri="{BB962C8B-B14F-4D97-AF65-F5344CB8AC3E}">
        <p14:creationId xmlns:p14="http://schemas.microsoft.com/office/powerpoint/2010/main" val="2316979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C0A41D2-B5C3-408C-AD22-7F1DAFF2BA05}" type="datetime1">
              <a:rPr lang="ru-RU" smtClean="0"/>
              <a:t>18.11.2022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1432932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441B478-6392-40D8-94EC-6D3596C88963}" type="datetime1">
              <a:rPr lang="ru-RU" smtClean="0"/>
              <a:t>18.11.2022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4183283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71BA626-CB1F-4DA5-A039-0C3911A89554}" type="datetime1">
              <a:rPr lang="ru-RU" smtClean="0"/>
              <a:t>18.11.2022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1117420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Заголовок">
    <p:spTree>
      <p:nvGrpSpPr>
        <p:cNvPr id="1" name=""/>
        <p:cNvGrpSpPr/>
        <p:nvPr/>
      </p:nvGrpSpPr>
      <p:grpSpPr>
        <a:xfrm>
          <a:off x="0" y="0"/>
          <a:ext cx="0" cy="0"/>
          <a:chOff x="0" y="0"/>
          <a:chExt cx="0" cy="0"/>
        </a:xfrm>
      </p:grpSpPr>
      <p:sp>
        <p:nvSpPr>
          <p:cNvPr id="11" name="Автор и дата"/>
          <p:cNvSpPr txBox="1">
            <a:spLocks noGrp="1"/>
          </p:cNvSpPr>
          <p:nvPr>
            <p:ph type="body" sz="quarter" idx="21" hasCustomPrompt="1"/>
          </p:nvPr>
        </p:nvSpPr>
        <p:spPr>
          <a:xfrm>
            <a:off x="609600" y="5993081"/>
            <a:ext cx="10972800" cy="302896"/>
          </a:xfrm>
          <a:prstGeom prst="rect">
            <a:avLst/>
          </a:prstGeom>
        </p:spPr>
        <p:txBody>
          <a:bodyPr/>
          <a:lstStyle>
            <a:lvl1pPr marL="0" indent="0" algn="ctr" defTabSz="404495">
              <a:lnSpc>
                <a:spcPct val="100000"/>
              </a:lnSpc>
              <a:spcBef>
                <a:spcPts val="0"/>
              </a:spcBef>
              <a:buSzTx/>
              <a:buNone/>
              <a:defRPr sz="1470" spc="-14">
                <a:latin typeface="Avenir Next Medium"/>
                <a:ea typeface="Avenir Next Medium"/>
                <a:cs typeface="Avenir Next Medium"/>
                <a:sym typeface="Avenir Next Medium"/>
              </a:defRPr>
            </a:lvl1pPr>
          </a:lstStyle>
          <a:p>
            <a:r>
              <a:t>Автор и дата</a:t>
            </a:r>
          </a:p>
        </p:txBody>
      </p:sp>
      <p:sp>
        <p:nvSpPr>
          <p:cNvPr id="12" name="Заголовок презентации"/>
          <p:cNvSpPr txBox="1">
            <a:spLocks noGrp="1"/>
          </p:cNvSpPr>
          <p:nvPr>
            <p:ph type="title" hasCustomPrompt="1"/>
          </p:nvPr>
        </p:nvSpPr>
        <p:spPr>
          <a:xfrm>
            <a:off x="609600" y="1771650"/>
            <a:ext cx="10972800" cy="2133600"/>
          </a:xfrm>
          <a:prstGeom prst="rect">
            <a:avLst/>
          </a:prstGeom>
        </p:spPr>
        <p:txBody>
          <a:bodyPr anchor="b"/>
          <a:lstStyle>
            <a:lvl1pPr>
              <a:defRPr sz="6400" spc="-64"/>
            </a:lvl1pPr>
          </a:lstStyle>
          <a:p>
            <a:r>
              <a:t>Заголовок презентации</a:t>
            </a:r>
          </a:p>
        </p:txBody>
      </p:sp>
      <p:sp>
        <p:nvSpPr>
          <p:cNvPr id="13" name="Уровень текста 1…"/>
          <p:cNvSpPr txBox="1">
            <a:spLocks noGrp="1"/>
          </p:cNvSpPr>
          <p:nvPr>
            <p:ph type="body" sz="quarter" idx="1" hasCustomPrompt="1"/>
          </p:nvPr>
        </p:nvSpPr>
        <p:spPr>
          <a:xfrm>
            <a:off x="609600" y="3783790"/>
            <a:ext cx="10972800" cy="1125297"/>
          </a:xfrm>
          <a:prstGeom prst="rect">
            <a:avLst/>
          </a:prstGeom>
        </p:spPr>
        <p:txBody>
          <a:bodyPr/>
          <a:lstStyle>
            <a:lvl1pPr marL="0" indent="0" algn="ctr" defTabSz="412750">
              <a:lnSpc>
                <a:spcPct val="100000"/>
              </a:lnSpc>
              <a:spcBef>
                <a:spcPts val="0"/>
              </a:spcBef>
              <a:buSzTx/>
              <a:buNone/>
              <a:defRPr sz="3000" spc="-30">
                <a:latin typeface="Avenir Next Demi Bold"/>
                <a:ea typeface="Avenir Next Demi Bold"/>
                <a:cs typeface="Avenir Next Demi Bold"/>
                <a:sym typeface="Avenir Next Demi Bold"/>
              </a:defRPr>
            </a:lvl1pPr>
            <a:lvl2pPr marL="0" indent="228600" algn="ctr" defTabSz="412750">
              <a:lnSpc>
                <a:spcPct val="100000"/>
              </a:lnSpc>
              <a:spcBef>
                <a:spcPts val="0"/>
              </a:spcBef>
              <a:buSzTx/>
              <a:buNone/>
              <a:defRPr sz="3000" spc="-30">
                <a:latin typeface="Avenir Next Demi Bold"/>
                <a:ea typeface="Avenir Next Demi Bold"/>
                <a:cs typeface="Avenir Next Demi Bold"/>
                <a:sym typeface="Avenir Next Demi Bold"/>
              </a:defRPr>
            </a:lvl2pPr>
            <a:lvl3pPr marL="0" indent="457200" algn="ctr" defTabSz="412750">
              <a:lnSpc>
                <a:spcPct val="100000"/>
              </a:lnSpc>
              <a:spcBef>
                <a:spcPts val="0"/>
              </a:spcBef>
              <a:buSzTx/>
              <a:buNone/>
              <a:defRPr sz="3000" spc="-30">
                <a:latin typeface="Avenir Next Demi Bold"/>
                <a:ea typeface="Avenir Next Demi Bold"/>
                <a:cs typeface="Avenir Next Demi Bold"/>
                <a:sym typeface="Avenir Next Demi Bold"/>
              </a:defRPr>
            </a:lvl3pPr>
            <a:lvl4pPr marL="0" indent="685800" algn="ctr" defTabSz="412750">
              <a:lnSpc>
                <a:spcPct val="100000"/>
              </a:lnSpc>
              <a:spcBef>
                <a:spcPts val="0"/>
              </a:spcBef>
              <a:buSzTx/>
              <a:buNone/>
              <a:defRPr sz="3000" spc="-30">
                <a:latin typeface="Avenir Next Demi Bold"/>
                <a:ea typeface="Avenir Next Demi Bold"/>
                <a:cs typeface="Avenir Next Demi Bold"/>
                <a:sym typeface="Avenir Next Demi Bold"/>
              </a:defRPr>
            </a:lvl4pPr>
            <a:lvl5pPr marL="0" indent="914400" algn="ctr" defTabSz="412750">
              <a:lnSpc>
                <a:spcPct val="100000"/>
              </a:lnSpc>
              <a:spcBef>
                <a:spcPts val="0"/>
              </a:spcBef>
              <a:buSzTx/>
              <a:buNone/>
              <a:defRPr sz="3000" spc="-30">
                <a:latin typeface="Avenir Next Demi Bold"/>
                <a:ea typeface="Avenir Next Demi Bold"/>
                <a:cs typeface="Avenir Next Demi Bold"/>
                <a:sym typeface="Avenir Next Demi Bold"/>
              </a:defRPr>
            </a:lvl5pPr>
          </a:lstStyle>
          <a:p>
            <a:r>
              <a:t>Подзаголовок презентации</a:t>
            </a:r>
          </a:p>
          <a:p>
            <a:pPr lvl="1"/>
            <a:endParaRPr/>
          </a:p>
          <a:p>
            <a:pPr lvl="2"/>
            <a:endParaRPr/>
          </a:p>
          <a:p>
            <a:pPr lvl="3"/>
            <a:endParaRPr/>
          </a:p>
          <a:p>
            <a:pPr lvl="4"/>
            <a:endParaRPr/>
          </a:p>
        </p:txBody>
      </p:sp>
      <p:sp>
        <p:nvSpPr>
          <p:cNvPr id="14" name="Номер слайда"/>
          <p:cNvSpPr txBox="1">
            <a:spLocks noGrp="1"/>
          </p:cNvSpPr>
          <p:nvPr>
            <p:ph type="sldNum" sz="quarter" idx="2"/>
          </p:nvPr>
        </p:nvSpPr>
        <p:spPr>
          <a:xfrm>
            <a:off x="5995670" y="6342380"/>
            <a:ext cx="204471" cy="222251"/>
          </a:xfrm>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0177581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2E4CB2A-6440-4479-B185-D5B7DF3FBC7B}" type="datetime1">
              <a:rPr lang="ru-RU" smtClean="0"/>
              <a:t>18.11.2022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809858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4785221-3B7B-4B85-8E54-ED36521A0A86}" type="datetime1">
              <a:rPr lang="ru-RU" smtClean="0"/>
              <a:t>18.11.2022</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1242930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CDD0785-2133-452D-A2FF-CB54C82E07FD}" type="datetime1">
              <a:rPr lang="ru-RU" smtClean="0"/>
              <a:t>18.11.2022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148772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03E64FD-343F-4FAD-A4B0-249B0DEF11AA}" type="datetime1">
              <a:rPr lang="ru-RU" smtClean="0"/>
              <a:t>18.11.2022</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4244859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A72E74B-22AC-44EC-961E-826EA2D7D12F}" type="datetime1">
              <a:rPr lang="ru-RU" smtClean="0"/>
              <a:t>18.11.2022</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71024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1C2BAE-9B86-487F-813C-346EBF0F51B6}" type="datetime1">
              <a:rPr lang="ru-RU" smtClean="0"/>
              <a:t>18.11.2022</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4209801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EC811C1-0541-4330-A5CC-2F953FF2079A}" type="datetime1">
              <a:rPr lang="ru-RU" smtClean="0"/>
              <a:t>18.11.2022</a:t>
            </a:fld>
            <a:endParaRPr lang="ru-RU" dirty="0"/>
          </a:p>
        </p:txBody>
      </p:sp>
      <p:sp>
        <p:nvSpPr>
          <p:cNvPr id="6" name="Footer Placeholder 5"/>
          <p:cNvSpPr>
            <a:spLocks noGrp="1"/>
          </p:cNvSpPr>
          <p:nvPr>
            <p:ph type="ftr" sz="quarter" idx="11"/>
          </p:nvPr>
        </p:nvSpPr>
        <p:spPr/>
        <p:txBody>
          <a:bodyPr/>
          <a:lstStyle/>
          <a:p>
            <a:endParaRPr lang="ru-RU" dirty="0">
              <a:solidFill>
                <a:srgbClr val="696464"/>
              </a:solidFill>
            </a:endParaRPr>
          </a:p>
        </p:txBody>
      </p:sp>
      <p:sp>
        <p:nvSpPr>
          <p:cNvPr id="7" name="Slide Number Placeholder 6"/>
          <p:cNvSpPr>
            <a:spLocks noGrp="1"/>
          </p:cNvSpPr>
          <p:nvPr>
            <p:ph type="sldNum" sz="quarter" idx="12"/>
          </p:nvPr>
        </p:nvSpPr>
        <p:spPr/>
        <p:txBody>
          <a:bodyPr/>
          <a:lstStyle/>
          <a:p>
            <a:fld id="{B19B0651-EE4F-4900-A07F-96A6BFA9D0F0}" type="slidenum">
              <a:rPr lang="ru-RU" smtClean="0">
                <a:solidFill>
                  <a:srgbClr val="696464"/>
                </a:solidFill>
              </a:rPr>
              <a:pPr/>
              <a:t>‹#›</a:t>
            </a:fld>
            <a:endParaRPr lang="ru-RU" dirty="0">
              <a:solidFill>
                <a:srgbClr val="696464"/>
              </a:solidFill>
            </a:endParaRPr>
          </a:p>
        </p:txBody>
      </p:sp>
    </p:spTree>
    <p:extLst>
      <p:ext uri="{BB962C8B-B14F-4D97-AF65-F5344CB8AC3E}">
        <p14:creationId xmlns:p14="http://schemas.microsoft.com/office/powerpoint/2010/main" val="2362546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278E35CB-E892-4022-9F9E-3DBDA5932054}" type="datetime1">
              <a:rPr lang="ru-RU" smtClean="0"/>
              <a:t>18.11.2022</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845365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19277-9644-4A12-93B8-7D9FF4690801}" type="datetime1">
              <a:rPr lang="ru-RU" smtClean="0"/>
              <a:t>18.11.2022</a:t>
            </a:fld>
            <a:endParaRPr lang="ru-R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dirty="0"/>
          </a:p>
        </p:txBody>
      </p:sp>
    </p:spTree>
    <p:extLst>
      <p:ext uri="{BB962C8B-B14F-4D97-AF65-F5344CB8AC3E}">
        <p14:creationId xmlns:p14="http://schemas.microsoft.com/office/powerpoint/2010/main" val="254704949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5"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5.png"/><Relationship Id="rId5" Type="http://schemas.openxmlformats.org/officeDocument/2006/relationships/image" Target="../media/image2.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19536" y="3281739"/>
            <a:ext cx="9721080" cy="1361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2400" dirty="0">
              <a:solidFill>
                <a:prstClr val="white"/>
              </a:solidFill>
              <a:latin typeface="Arial" panose="020B0604020202020204" pitchFamily="34" charset="0"/>
              <a:cs typeface="Arial" panose="020B0604020202020204" pitchFamily="34" charset="0"/>
            </a:endParaRPr>
          </a:p>
          <a:p>
            <a:pPr algn="ctr">
              <a:defRPr/>
            </a:pPr>
            <a:r>
              <a:rPr lang="ru-RU" sz="2400" dirty="0">
                <a:solidFill>
                  <a:prstClr val="white"/>
                </a:solidFill>
                <a:latin typeface="Arial" panose="020B0604020202020204" pitchFamily="34" charset="0"/>
                <a:cs typeface="Arial" panose="020B0604020202020204" pitchFamily="34" charset="0"/>
              </a:rPr>
              <a:t>X Всероссийский Форум публичных библиотек</a:t>
            </a:r>
          </a:p>
          <a:p>
            <a:pPr algn="ctr">
              <a:defRPr/>
            </a:pPr>
            <a:r>
              <a:rPr lang="ru-RU" sz="2400" dirty="0">
                <a:solidFill>
                  <a:prstClr val="white"/>
                </a:solidFill>
                <a:latin typeface="Arial" panose="020B0604020202020204" pitchFamily="34" charset="0"/>
                <a:cs typeface="Arial" panose="020B0604020202020204" pitchFamily="34" charset="0"/>
              </a:rPr>
              <a:t>Модельные библиотеки и стандарт качества модернизации</a:t>
            </a:r>
          </a:p>
          <a:p>
            <a:pPr algn="ctr">
              <a:defRPr/>
            </a:pPr>
            <a:endParaRPr lang="ru-RU" sz="2400" dirty="0">
              <a:solidFill>
                <a:prstClr val="white"/>
              </a:solidFill>
              <a:latin typeface="Arial" panose="020B0604020202020204" pitchFamily="34" charset="0"/>
              <a:cs typeface="Arial" panose="020B0604020202020204" pitchFamily="34" charset="0"/>
            </a:endParaRPr>
          </a:p>
          <a:p>
            <a:pPr algn="ctr">
              <a:defRPr/>
            </a:pPr>
            <a:endParaRPr lang="ru-RU" sz="2400" dirty="0">
              <a:solidFill>
                <a:prstClr val="white"/>
              </a:solidFill>
              <a:latin typeface="Arial" panose="020B0604020202020204" pitchFamily="34" charset="0"/>
              <a:cs typeface="Arial" panose="020B0604020202020204" pitchFamily="34" charset="0"/>
            </a:endParaRPr>
          </a:p>
          <a:p>
            <a:pPr algn="ctr">
              <a:defRPr/>
            </a:pPr>
            <a:r>
              <a:rPr lang="ru-RU" sz="2800" b="1" dirty="0">
                <a:solidFill>
                  <a:srgbClr val="002060"/>
                </a:solidFill>
              </a:rPr>
              <a:t>О всероссийском   научно-методическом  проекте </a:t>
            </a:r>
          </a:p>
          <a:p>
            <a:pPr algn="ctr">
              <a:defRPr/>
            </a:pPr>
            <a:r>
              <a:rPr lang="ru-RU" sz="2800" b="1" dirty="0">
                <a:solidFill>
                  <a:srgbClr val="002060"/>
                </a:solidFill>
              </a:rPr>
              <a:t>«Стандарт качества модернизации  муниципальной библиотеки»:   от концепции  к  результатам  </a:t>
            </a:r>
          </a:p>
          <a:p>
            <a:pPr algn="ctr">
              <a:defRPr/>
            </a:pPr>
            <a:endParaRPr lang="ru-RU" sz="1600" b="1" dirty="0">
              <a:solidFill>
                <a:srgbClr val="002060"/>
              </a:solidFill>
            </a:endParaRPr>
          </a:p>
          <a:p>
            <a:pPr algn="ctr">
              <a:defRPr/>
            </a:pPr>
            <a:endParaRPr lang="ru-RU" sz="1600" b="1" dirty="0">
              <a:solidFill>
                <a:srgbClr val="002060"/>
              </a:solidFill>
              <a:latin typeface="Calibri"/>
            </a:endParaRPr>
          </a:p>
          <a:p>
            <a:pPr algn="ctr">
              <a:defRPr/>
            </a:pPr>
            <a:endParaRPr lang="ru-RU" sz="1600" b="1" dirty="0">
              <a:solidFill>
                <a:srgbClr val="002060"/>
              </a:solidFill>
              <a:latin typeface="Calibri"/>
            </a:endParaRPr>
          </a:p>
          <a:p>
            <a:pPr algn="ctr">
              <a:defRPr/>
            </a:pPr>
            <a:endParaRPr lang="ru-RU" sz="1600" b="1" dirty="0">
              <a:solidFill>
                <a:srgbClr val="002060"/>
              </a:solidFill>
              <a:latin typeface="Calibri"/>
            </a:endParaRPr>
          </a:p>
          <a:p>
            <a:pPr algn="ctr"/>
            <a:endParaRPr lang="ru-RU" sz="1600" b="1" dirty="0">
              <a:solidFill>
                <a:schemeClr val="accent6">
                  <a:lumMod val="75000"/>
                </a:schemeClr>
              </a:solidFill>
            </a:endParaRPr>
          </a:p>
          <a:p>
            <a:pPr algn="ctr">
              <a:lnSpc>
                <a:spcPts val="3300"/>
              </a:lnSpc>
              <a:defRPr/>
            </a:pPr>
            <a:endParaRPr lang="ru-RU" sz="2400" dirty="0">
              <a:solidFill>
                <a:prstClr val="white"/>
              </a:solidFill>
              <a:latin typeface="Arial" panose="020B0604020202020204" pitchFamily="34" charset="0"/>
              <a:cs typeface="Arial" panose="020B0604020202020204" pitchFamily="34" charset="0"/>
            </a:endParaRPr>
          </a:p>
          <a:p>
            <a:pPr algn="ctr">
              <a:defRPr/>
            </a:pPr>
            <a:endParaRPr lang="ru-RU" sz="2400" dirty="0">
              <a:solidFill>
                <a:prstClr val="white"/>
              </a:solidFill>
              <a:latin typeface="Arial" panose="020B0604020202020204" pitchFamily="34" charset="0"/>
              <a:cs typeface="Arial" panose="020B0604020202020204" pitchFamily="34" charset="0"/>
            </a:endParaRPr>
          </a:p>
          <a:p>
            <a:pPr algn="ctr">
              <a:defRPr/>
            </a:pPr>
            <a:endParaRPr lang="ru-RU" sz="2400" dirty="0">
              <a:solidFill>
                <a:prstClr val="white"/>
              </a:solidFill>
              <a:latin typeface="Arial" panose="020B0604020202020204" pitchFamily="34" charset="0"/>
              <a:cs typeface="Arial" panose="020B0604020202020204" pitchFamily="34" charset="0"/>
            </a:endParaRPr>
          </a:p>
          <a:p>
            <a:pPr algn="ctr">
              <a:defRPr/>
            </a:pPr>
            <a:endParaRPr lang="ru-RU" sz="2400" dirty="0">
              <a:solidFill>
                <a:prstClr val="white"/>
              </a:solidFill>
              <a:latin typeface="Arial" panose="020B0604020202020204" pitchFamily="34" charset="0"/>
              <a:cs typeface="Arial" panose="020B0604020202020204" pitchFamily="34" charset="0"/>
            </a:endParaRPr>
          </a:p>
        </p:txBody>
      </p:sp>
      <p:sp>
        <p:nvSpPr>
          <p:cNvPr id="8" name="Прямоугольник 7"/>
          <p:cNvSpPr/>
          <p:nvPr/>
        </p:nvSpPr>
        <p:spPr>
          <a:xfrm>
            <a:off x="0" y="5345832"/>
            <a:ext cx="12192000" cy="151216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2000" dirty="0">
              <a:solidFill>
                <a:prstClr val="white"/>
              </a:solidFill>
              <a:latin typeface="Calibri"/>
            </a:endParaRPr>
          </a:p>
          <a:p>
            <a:pPr algn="ctr">
              <a:defRPr/>
            </a:pPr>
            <a:endParaRPr lang="ru-RU" sz="2000" dirty="0">
              <a:solidFill>
                <a:prstClr val="white"/>
              </a:solidFill>
              <a:latin typeface="Calibri"/>
            </a:endParaRPr>
          </a:p>
          <a:p>
            <a:pPr>
              <a:defRPr/>
            </a:pPr>
            <a:endParaRPr lang="ru-RU" sz="2000" i="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defRPr/>
            </a:pPr>
            <a:r>
              <a:rPr lang="ru-RU" sz="2000" i="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Сергей Басов</a:t>
            </a:r>
          </a:p>
          <a:p>
            <a:pPr lvl="0"/>
            <a:r>
              <a:rPr lang="ru-RU" sz="2000" i="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заведующий НМО РНБ                                 </a:t>
            </a:r>
            <a:r>
              <a:rPr lang="ru-RU" sz="2000" dirty="0">
                <a:solidFill>
                  <a:prstClr val="white"/>
                </a:solidFill>
                <a:latin typeface="Arial" panose="020B0604020202020204" pitchFamily="34" charset="0"/>
                <a:cs typeface="Arial" panose="020B0604020202020204" pitchFamily="34" charset="0"/>
              </a:rPr>
              <a:t>Санкт–Петербург </a:t>
            </a:r>
          </a:p>
          <a:p>
            <a:pPr lvl="0"/>
            <a:r>
              <a:rPr lang="ru-RU" sz="2000" i="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канд. пед. наук </a:t>
            </a:r>
            <a:r>
              <a:rPr lang="en-US" sz="2000" i="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basov@nlr.ru</a:t>
            </a:r>
            <a:r>
              <a:rPr lang="ru-RU" sz="2000" i="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sz="20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  – 19 ноября  2022 г.</a:t>
            </a:r>
          </a:p>
          <a:p>
            <a:pPr lvl="0"/>
            <a:endParaRPr lang="ru-RU" sz="20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defRPr/>
            </a:pPr>
            <a:endParaRPr lang="ru-RU" sz="2000" dirty="0">
              <a:solidFill>
                <a:prstClr val="white"/>
              </a:solidFill>
              <a:latin typeface="Calibri"/>
            </a:endParaRPr>
          </a:p>
          <a:p>
            <a:pPr algn="ctr">
              <a:defRPr/>
            </a:pPr>
            <a:endParaRPr lang="ru-RU" sz="2000" dirty="0">
              <a:solidFill>
                <a:prstClr val="white"/>
              </a:solidFill>
              <a:latin typeface="Calibri"/>
            </a:endParaRPr>
          </a:p>
          <a:p>
            <a:pPr algn="ctr">
              <a:defRPr/>
            </a:pPr>
            <a:endParaRPr lang="ru-RU" sz="2000" dirty="0">
              <a:solidFill>
                <a:prstClr val="white"/>
              </a:solidFill>
              <a:latin typeface="Calibri"/>
            </a:endParaRPr>
          </a:p>
        </p:txBody>
      </p:sp>
      <p:pic>
        <p:nvPicPr>
          <p:cNvPr id="6" name="Рисунок 5">
            <a:extLst>
              <a:ext uri="{FF2B5EF4-FFF2-40B4-BE49-F238E27FC236}">
                <a16:creationId xmlns:a16="http://schemas.microsoft.com/office/drawing/2014/main" id="{97B0E281-07DD-1076-C14B-CE02C79BFF7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12587" r="16636"/>
          <a:stretch/>
        </p:blipFill>
        <p:spPr>
          <a:xfrm>
            <a:off x="11710" y="116632"/>
            <a:ext cx="3088257" cy="2730622"/>
          </a:xfrm>
          <a:prstGeom prst="rect">
            <a:avLst/>
          </a:prstGeom>
        </p:spPr>
      </p:pic>
      <p:pic>
        <p:nvPicPr>
          <p:cNvPr id="7" name="Рисунок 6">
            <a:extLst>
              <a:ext uri="{FF2B5EF4-FFF2-40B4-BE49-F238E27FC236}">
                <a16:creationId xmlns:a16="http://schemas.microsoft.com/office/drawing/2014/main" id="{5FB428CA-B8A6-5948-F153-C2AE5E20F19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007768" y="270941"/>
            <a:ext cx="1078943" cy="890871"/>
          </a:xfrm>
          <a:prstGeom prst="rect">
            <a:avLst/>
          </a:prstGeom>
        </p:spPr>
      </p:pic>
      <p:pic>
        <p:nvPicPr>
          <p:cNvPr id="9" name="Рисунок 8">
            <a:extLst>
              <a:ext uri="{FF2B5EF4-FFF2-40B4-BE49-F238E27FC236}">
                <a16:creationId xmlns:a16="http://schemas.microsoft.com/office/drawing/2014/main" id="{3ED0CEB6-2631-F8E3-10AA-732BC2CB85FD}"/>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756758" y="203038"/>
            <a:ext cx="1140384" cy="884018"/>
          </a:xfrm>
          <a:prstGeom prst="rect">
            <a:avLst/>
          </a:prstGeom>
        </p:spPr>
      </p:pic>
      <p:pic>
        <p:nvPicPr>
          <p:cNvPr id="10" name="Рисунок 9">
            <a:extLst>
              <a:ext uri="{FF2B5EF4-FFF2-40B4-BE49-F238E27FC236}">
                <a16:creationId xmlns:a16="http://schemas.microsoft.com/office/drawing/2014/main" id="{4674ACAD-09EC-CFB7-DF45-886AA1439E2F}"/>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7320136" y="308891"/>
            <a:ext cx="1787522" cy="690418"/>
          </a:xfrm>
          <a:prstGeom prst="rect">
            <a:avLst/>
          </a:prstGeom>
        </p:spPr>
      </p:pic>
      <p:pic>
        <p:nvPicPr>
          <p:cNvPr id="11" name="Рисунок 10">
            <a:extLst>
              <a:ext uri="{FF2B5EF4-FFF2-40B4-BE49-F238E27FC236}">
                <a16:creationId xmlns:a16="http://schemas.microsoft.com/office/drawing/2014/main" id="{C5CA2BE3-C222-E932-604F-3CFC9A131F50}"/>
              </a:ext>
            </a:extLst>
          </p:cNvPr>
          <p:cNvPicPr>
            <a:picLocks noChangeAspect="1"/>
          </p:cNvPicPr>
          <p:nvPr/>
        </p:nvPicPr>
        <p:blipFill>
          <a:blip r:embed="rId11"/>
          <a:stretch>
            <a:fillRect/>
          </a:stretch>
        </p:blipFill>
        <p:spPr>
          <a:xfrm>
            <a:off x="9480376" y="270941"/>
            <a:ext cx="1224136" cy="843522"/>
          </a:xfrm>
          <a:prstGeom prst="rect">
            <a:avLst/>
          </a:prstGeom>
        </p:spPr>
      </p:pic>
      <p:pic>
        <p:nvPicPr>
          <p:cNvPr id="12" name="Рисунок 11">
            <a:extLst>
              <a:ext uri="{FF2B5EF4-FFF2-40B4-BE49-F238E27FC236}">
                <a16:creationId xmlns:a16="http://schemas.microsoft.com/office/drawing/2014/main" id="{50B5BB29-1367-8EA9-A986-893F47F483FB}"/>
              </a:ext>
            </a:extLst>
          </p:cNvPr>
          <p:cNvPicPr>
            <a:picLocks noChangeAspect="1"/>
          </p:cNvPicPr>
          <p:nvPr/>
        </p:nvPicPr>
        <p:blipFill>
          <a:blip r:embed="rId12"/>
          <a:stretch>
            <a:fillRect/>
          </a:stretch>
        </p:blipFill>
        <p:spPr>
          <a:xfrm>
            <a:off x="3071664" y="1334331"/>
            <a:ext cx="8282863" cy="884018"/>
          </a:xfrm>
          <a:prstGeom prst="rect">
            <a:avLst/>
          </a:prstGeom>
        </p:spPr>
      </p:pic>
    </p:spTree>
    <p:extLst>
      <p:ext uri="{BB962C8B-B14F-4D97-AF65-F5344CB8AC3E}">
        <p14:creationId xmlns:p14="http://schemas.microsoft.com/office/powerpoint/2010/main" val="3271636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619" y="0"/>
            <a:ext cx="2408973" cy="6876000"/>
          </a:xfrm>
          <a:prstGeom prst="rect">
            <a:avLst/>
          </a:prstGeom>
          <a:solidFill>
            <a:srgbClr val="7030A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marL="72000" algn="ctr">
              <a:lnSpc>
                <a:spcPct val="150000"/>
              </a:lnSpc>
            </a:pPr>
            <a:r>
              <a:rPr lang="ru-RU" sz="2000" b="1" dirty="0">
                <a:solidFill>
                  <a:prstClr val="white"/>
                </a:solidFill>
                <a:effectLst>
                  <a:outerShdw blurRad="38100" dist="38100" dir="2700000" algn="tl">
                    <a:srgbClr val="000000">
                      <a:alpha val="43137"/>
                    </a:srgbClr>
                  </a:outerShdw>
                </a:effectLst>
                <a:cs typeface="Arial" pitchFamily="34" charset="0"/>
              </a:rPr>
              <a:t>Стандарт качества  модернизации  муниципальной библиотеки: </a:t>
            </a:r>
          </a:p>
          <a:p>
            <a:pPr marL="72000" algn="ctr">
              <a:lnSpc>
                <a:spcPct val="150000"/>
              </a:lnSpc>
            </a:pPr>
            <a:r>
              <a:rPr lang="ru-RU" sz="2000" b="1" dirty="0">
                <a:solidFill>
                  <a:prstClr val="white"/>
                </a:solidFill>
                <a:effectLst>
                  <a:outerShdw blurRad="38100" dist="38100" dir="2700000" algn="tl">
                    <a:srgbClr val="000000">
                      <a:alpha val="43137"/>
                    </a:srgbClr>
                  </a:outerShdw>
                </a:effectLst>
                <a:cs typeface="Arial" pitchFamily="34" charset="0"/>
              </a:rPr>
              <a:t>ОПРЕДЕЛЕНИЕ</a:t>
            </a:r>
          </a:p>
          <a:p>
            <a:pPr marL="72000" algn="ctr">
              <a:lnSpc>
                <a:spcPct val="150000"/>
              </a:lnSpc>
            </a:pPr>
            <a:r>
              <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rPr>
              <a:t>ПОНЯТИЯ </a:t>
            </a:r>
            <a:endParaRPr lang="ru-RU" sz="24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Box 4">
            <a:extLst>
              <a:ext uri="{FF2B5EF4-FFF2-40B4-BE49-F238E27FC236}">
                <a16:creationId xmlns:a16="http://schemas.microsoft.com/office/drawing/2014/main" id="{3C5D5090-45C8-82A1-D8AB-412DB87C2B84}"/>
              </a:ext>
            </a:extLst>
          </p:cNvPr>
          <p:cNvSpPr txBox="1"/>
          <p:nvPr/>
        </p:nvSpPr>
        <p:spPr>
          <a:xfrm>
            <a:off x="2597249" y="4470070"/>
            <a:ext cx="9572520" cy="1754326"/>
          </a:xfrm>
          <a:prstGeom prst="rect">
            <a:avLst/>
          </a:prstGeom>
          <a:noFill/>
        </p:spPr>
        <p:txBody>
          <a:bodyPr wrap="square">
            <a:spAutoFit/>
          </a:bodyPr>
          <a:lstStyle/>
          <a:p>
            <a:pPr algn="ctr">
              <a:lnSpc>
                <a:spcPct val="90000"/>
              </a:lnSpc>
            </a:pPr>
            <a:r>
              <a:rPr lang="ru-RU" sz="2400" b="1" i="1" dirty="0">
                <a:solidFill>
                  <a:srgbClr val="C00000"/>
                </a:solidFill>
                <a:effectLst/>
                <a:ea typeface="Times New Roman" panose="02020603050405020304" pitchFamily="18" charset="0"/>
              </a:rPr>
              <a:t>СКМ  муниципальной общедоступной библиотеки </a:t>
            </a:r>
            <a:r>
              <a:rPr lang="ru-RU" sz="2400" b="1" dirty="0">
                <a:solidFill>
                  <a:srgbClr val="C00000"/>
                </a:solidFill>
                <a:effectLst/>
                <a:ea typeface="Times New Roman" panose="02020603050405020304" pitchFamily="18" charset="0"/>
              </a:rPr>
              <a:t>––  это  </a:t>
            </a:r>
          </a:p>
          <a:p>
            <a:pPr algn="ctr">
              <a:lnSpc>
                <a:spcPct val="90000"/>
              </a:lnSpc>
            </a:pPr>
            <a:r>
              <a:rPr lang="ru-RU" sz="2400" b="1" dirty="0">
                <a:solidFill>
                  <a:srgbClr val="C00000"/>
                </a:solidFill>
                <a:effectLst/>
                <a:ea typeface="Times New Roman" panose="02020603050405020304" pitchFamily="18" charset="0"/>
              </a:rPr>
              <a:t>документ, включающий перечень нормируемых показателей уровня модернизации  основных ресурсов библиотеки:  </a:t>
            </a:r>
            <a:r>
              <a:rPr lang="ru-RU" sz="2400" b="1" dirty="0">
                <a:solidFill>
                  <a:schemeClr val="accent2">
                    <a:lumMod val="50000"/>
                  </a:schemeClr>
                </a:solidFill>
                <a:effectLst/>
                <a:ea typeface="Times New Roman" panose="02020603050405020304" pitchFamily="18" charset="0"/>
              </a:rPr>
              <a:t>материальных, информационных, кадровых и организационных</a:t>
            </a:r>
            <a:r>
              <a:rPr lang="ru-RU" sz="2400" b="1" dirty="0">
                <a:solidFill>
                  <a:srgbClr val="C00000"/>
                </a:solidFill>
                <a:effectLst/>
                <a:ea typeface="Times New Roman" panose="02020603050405020304" pitchFamily="18" charset="0"/>
              </a:rPr>
              <a:t>, а также   методы их оценки и контроля на основе мониторинга (самодиагностики). </a:t>
            </a:r>
            <a:endParaRPr lang="ru-RU" sz="2400" b="1" i="1" dirty="0">
              <a:solidFill>
                <a:srgbClr val="C00000"/>
              </a:solidFill>
            </a:endParaRPr>
          </a:p>
        </p:txBody>
      </p:sp>
      <p:sp>
        <p:nvSpPr>
          <p:cNvPr id="10" name="TextBox 9">
            <a:extLst>
              <a:ext uri="{FF2B5EF4-FFF2-40B4-BE49-F238E27FC236}">
                <a16:creationId xmlns:a16="http://schemas.microsoft.com/office/drawing/2014/main" id="{BD8E6DF1-A33B-2BA5-1803-DEA8A2F50F28}"/>
              </a:ext>
            </a:extLst>
          </p:cNvPr>
          <p:cNvSpPr txBox="1"/>
          <p:nvPr/>
        </p:nvSpPr>
        <p:spPr>
          <a:xfrm>
            <a:off x="4151784" y="203255"/>
            <a:ext cx="7056784" cy="400110"/>
          </a:xfrm>
          <a:prstGeom prst="rect">
            <a:avLst/>
          </a:prstGeom>
          <a:noFill/>
        </p:spPr>
        <p:txBody>
          <a:bodyPr wrap="square">
            <a:spAutoFit/>
          </a:bodyPr>
          <a:lstStyle/>
          <a:p>
            <a:r>
              <a:rPr lang="ru-RU" sz="2000" b="1" dirty="0">
                <a:solidFill>
                  <a:srgbClr val="7030A0"/>
                </a:solidFill>
                <a:effectLst/>
                <a:ea typeface="Times New Roman" panose="02020603050405020304" pitchFamily="18" charset="0"/>
              </a:rPr>
              <a:t>ЧТО   ТАКОЕ  СКМ –  СТАНДАРТ   КАЧЕСТВА  МОДЕРНИЗАЦИИ? </a:t>
            </a:r>
            <a:endParaRPr lang="ru-RU" sz="2000" dirty="0">
              <a:solidFill>
                <a:srgbClr val="7030A0"/>
              </a:solidFill>
            </a:endParaRPr>
          </a:p>
        </p:txBody>
      </p:sp>
      <p:sp>
        <p:nvSpPr>
          <p:cNvPr id="11" name="TextBox 10">
            <a:extLst>
              <a:ext uri="{FF2B5EF4-FFF2-40B4-BE49-F238E27FC236}">
                <a16:creationId xmlns:a16="http://schemas.microsoft.com/office/drawing/2014/main" id="{33396023-33A3-03F3-306B-A27A7E6C646C}"/>
              </a:ext>
            </a:extLst>
          </p:cNvPr>
          <p:cNvSpPr txBox="1"/>
          <p:nvPr/>
        </p:nvSpPr>
        <p:spPr>
          <a:xfrm>
            <a:off x="2639616" y="695697"/>
            <a:ext cx="9361040" cy="3693319"/>
          </a:xfrm>
          <a:prstGeom prst="rect">
            <a:avLst/>
          </a:prstGeom>
          <a:noFill/>
        </p:spPr>
        <p:txBody>
          <a:bodyPr wrap="square">
            <a:spAutoFit/>
          </a:bodyPr>
          <a:lstStyle/>
          <a:p>
            <a:pPr>
              <a:lnSpc>
                <a:spcPct val="90000"/>
              </a:lnSpc>
            </a:pPr>
            <a:r>
              <a:rPr lang="ru-RU" b="1" dirty="0">
                <a:solidFill>
                  <a:srgbClr val="002060"/>
                </a:solidFill>
                <a:effectLst/>
                <a:ea typeface="Times New Roman" panose="02020603050405020304" pitchFamily="18" charset="0"/>
              </a:rPr>
              <a:t>           </a:t>
            </a:r>
            <a:r>
              <a:rPr lang="ru-RU" sz="2000" b="1" dirty="0">
                <a:solidFill>
                  <a:srgbClr val="002060"/>
                </a:solidFill>
                <a:effectLst/>
                <a:ea typeface="Times New Roman" panose="02020603050405020304" pitchFamily="18" charset="0"/>
              </a:rPr>
              <a:t>Специалистами  РНБ предложена трактовка понятия  «Стандарт качества  модернизации  муниципальной общедоступной библиотеки»</a:t>
            </a:r>
            <a:r>
              <a:rPr lang="ru-RU" sz="2000" b="1" dirty="0">
                <a:solidFill>
                  <a:srgbClr val="002060"/>
                </a:solidFill>
                <a:ea typeface="Times New Roman" panose="02020603050405020304" pitchFamily="18" charset="0"/>
              </a:rPr>
              <a:t>, основанная на </a:t>
            </a:r>
            <a:r>
              <a:rPr lang="ru-RU" sz="2000" b="1" dirty="0">
                <a:solidFill>
                  <a:srgbClr val="002060"/>
                </a:solidFill>
              </a:rPr>
              <a:t>Федеральном  законе от 29 июня 2015 г. № 162-ФЗ  «О стандартизации в Российской Федерации». </a:t>
            </a:r>
          </a:p>
          <a:p>
            <a:pPr>
              <a:lnSpc>
                <a:spcPct val="90000"/>
              </a:lnSpc>
            </a:pPr>
            <a:r>
              <a:rPr lang="ru-RU" sz="2000" b="1" dirty="0">
                <a:solidFill>
                  <a:srgbClr val="002060"/>
                </a:solidFill>
              </a:rPr>
              <a:t>           Мы чаще описываем желаемое состояние обновленных библиотек, чем  создаем стандарты и предлагаем  нормативы и методы, позволяющие  руководителю достаточно точно оценить состояние библиотеки, её готовность или результаты   модернизации.  </a:t>
            </a:r>
          </a:p>
          <a:p>
            <a:pPr>
              <a:lnSpc>
                <a:spcPct val="90000"/>
              </a:lnSpc>
            </a:pPr>
            <a:r>
              <a:rPr lang="ru-RU" sz="2000" b="1" dirty="0">
                <a:solidFill>
                  <a:srgbClr val="002060"/>
                </a:solidFill>
              </a:rPr>
              <a:t>           </a:t>
            </a:r>
            <a:r>
              <a:rPr lang="ru-RU" sz="2000" b="1" dirty="0">
                <a:solidFill>
                  <a:srgbClr val="C00000"/>
                </a:solidFill>
              </a:rPr>
              <a:t>Особенностью подхода, предложенного РНБ,   является  выделение в качестве объектов  стандартизации  основных ресурсов  библиотеки</a:t>
            </a:r>
            <a:r>
              <a:rPr lang="ru-RU" sz="2000" b="1" dirty="0">
                <a:solidFill>
                  <a:srgbClr val="002060"/>
                </a:solidFill>
              </a:rPr>
              <a:t>, которые используются при  обслуживании  населения,  создания   необходимых  условий работы читателей в библиотеке,  и </a:t>
            </a:r>
            <a:r>
              <a:rPr lang="ru-RU" sz="2000" b="1" dirty="0">
                <a:solidFill>
                  <a:srgbClr val="C00000"/>
                </a:solidFill>
              </a:rPr>
              <a:t>формализованную систему показателей </a:t>
            </a:r>
            <a:r>
              <a:rPr lang="ru-RU" sz="2000" b="1" dirty="0">
                <a:solidFill>
                  <a:srgbClr val="002060"/>
                </a:solidFill>
              </a:rPr>
              <a:t> </a:t>
            </a:r>
            <a:r>
              <a:rPr lang="ru-RU" sz="2000" b="1" dirty="0">
                <a:solidFill>
                  <a:srgbClr val="C00000"/>
                </a:solidFill>
              </a:rPr>
              <a:t>оценки </a:t>
            </a:r>
            <a:r>
              <a:rPr lang="ru-RU" sz="2000" b="1" dirty="0">
                <a:solidFill>
                  <a:srgbClr val="002060"/>
                </a:solidFill>
              </a:rPr>
              <a:t> уровня модернизации этих ресурсов    </a:t>
            </a:r>
            <a:endParaRPr lang="ru-RU" sz="2000" dirty="0">
              <a:solidFill>
                <a:srgbClr val="002060"/>
              </a:solidFill>
            </a:endParaRPr>
          </a:p>
        </p:txBody>
      </p:sp>
    </p:spTree>
    <p:extLst>
      <p:ext uri="{BB962C8B-B14F-4D97-AF65-F5344CB8AC3E}">
        <p14:creationId xmlns:p14="http://schemas.microsoft.com/office/powerpoint/2010/main" val="2276041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619" y="0"/>
            <a:ext cx="2408973" cy="6876000"/>
          </a:xfrm>
          <a:prstGeom prst="rect">
            <a:avLst/>
          </a:prstGeom>
          <a:solidFill>
            <a:srgbClr val="7030A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marL="72000" algn="ctr">
              <a:lnSpc>
                <a:spcPct val="150000"/>
              </a:lnSpc>
            </a:pPr>
            <a:r>
              <a:rPr lang="ru-RU" sz="2000" b="1" dirty="0">
                <a:solidFill>
                  <a:prstClr val="white"/>
                </a:solidFill>
                <a:effectLst>
                  <a:outerShdw blurRad="38100" dist="38100" dir="2700000" algn="tl">
                    <a:srgbClr val="000000">
                      <a:alpha val="43137"/>
                    </a:srgbClr>
                  </a:outerShdw>
                </a:effectLst>
                <a:cs typeface="Arial" pitchFamily="34" charset="0"/>
              </a:rPr>
              <a:t>Стандарт качества  модернизации  муниципальной библиотеки: </a:t>
            </a:r>
          </a:p>
          <a:p>
            <a:pPr marL="72000" algn="ctr">
              <a:lnSpc>
                <a:spcPct val="150000"/>
              </a:lnSpc>
            </a:pPr>
            <a:r>
              <a:rPr lang="ru-RU" b="1" dirty="0">
                <a:solidFill>
                  <a:prstClr val="white"/>
                </a:solidFill>
                <a:effectLst>
                  <a:outerShdw blurRad="38100" dist="38100" dir="2700000" algn="tl">
                    <a:srgbClr val="000000">
                      <a:alpha val="43137"/>
                    </a:srgbClr>
                  </a:outerShdw>
                </a:effectLst>
                <a:cs typeface="Arial" pitchFamily="34" charset="0"/>
              </a:rPr>
              <a:t>ОБЪЕКТЫ</a:t>
            </a:r>
          </a:p>
          <a:p>
            <a:pPr marL="72000" algn="ctr">
              <a:lnSpc>
                <a:spcPct val="150000"/>
              </a:lnSpc>
            </a:pPr>
            <a:r>
              <a:rPr lang="ru-RU" sz="1600" b="1" dirty="0">
                <a:solidFill>
                  <a:prstClr val="white"/>
                </a:solidFill>
                <a:effectLst>
                  <a:outerShdw blurRad="38100" dist="38100" dir="2700000" algn="tl">
                    <a:srgbClr val="000000">
                      <a:alpha val="43137"/>
                    </a:srgbClr>
                  </a:outerShdw>
                </a:effectLst>
                <a:latin typeface="Arial" pitchFamily="34" charset="0"/>
                <a:cs typeface="Arial" pitchFamily="34" charset="0"/>
              </a:rPr>
              <a:t>СТАНДАРТИЗАЦИИ </a:t>
            </a:r>
          </a:p>
          <a:p>
            <a:pPr lvl="0" algn="ctr">
              <a:lnSpc>
                <a:spcPct val="150000"/>
              </a:lnSpc>
            </a:pPr>
            <a:endParaRPr lang="ru-RU"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a:extLst>
              <a:ext uri="{FF2B5EF4-FFF2-40B4-BE49-F238E27FC236}">
                <a16:creationId xmlns:a16="http://schemas.microsoft.com/office/drawing/2014/main" id="{BD8E6DF1-A33B-2BA5-1803-DEA8A2F50F28}"/>
              </a:ext>
            </a:extLst>
          </p:cNvPr>
          <p:cNvSpPr txBox="1"/>
          <p:nvPr/>
        </p:nvSpPr>
        <p:spPr>
          <a:xfrm>
            <a:off x="4736535" y="334322"/>
            <a:ext cx="4752528" cy="461665"/>
          </a:xfrm>
          <a:prstGeom prst="rect">
            <a:avLst/>
          </a:prstGeom>
          <a:noFill/>
        </p:spPr>
        <p:txBody>
          <a:bodyPr wrap="square">
            <a:spAutoFit/>
          </a:bodyPr>
          <a:lstStyle/>
          <a:p>
            <a:r>
              <a:rPr lang="ru-RU" sz="2400" b="1" dirty="0">
                <a:solidFill>
                  <a:srgbClr val="7030A0"/>
                </a:solidFill>
                <a:effectLst/>
                <a:ea typeface="Times New Roman" panose="02020603050405020304" pitchFamily="18" charset="0"/>
              </a:rPr>
              <a:t>ОБЪЕКТЫ  стандартизации</a:t>
            </a:r>
            <a:endParaRPr lang="ru-RU" sz="2400" dirty="0">
              <a:solidFill>
                <a:srgbClr val="7030A0"/>
              </a:solidFill>
            </a:endParaRPr>
          </a:p>
        </p:txBody>
      </p:sp>
      <p:sp>
        <p:nvSpPr>
          <p:cNvPr id="14" name="TextBox 13">
            <a:extLst>
              <a:ext uri="{FF2B5EF4-FFF2-40B4-BE49-F238E27FC236}">
                <a16:creationId xmlns:a16="http://schemas.microsoft.com/office/drawing/2014/main" id="{1626670D-C7C6-C983-6E3D-5B69F1F3757A}"/>
              </a:ext>
            </a:extLst>
          </p:cNvPr>
          <p:cNvSpPr txBox="1"/>
          <p:nvPr/>
        </p:nvSpPr>
        <p:spPr>
          <a:xfrm>
            <a:off x="3287688" y="892492"/>
            <a:ext cx="7344816" cy="4748992"/>
          </a:xfrm>
          <a:prstGeom prst="rect">
            <a:avLst/>
          </a:prstGeom>
          <a:noFill/>
        </p:spPr>
        <p:txBody>
          <a:bodyPr wrap="square">
            <a:spAutoFit/>
          </a:bodyPr>
          <a:lstStyle/>
          <a:p>
            <a:pPr>
              <a:lnSpc>
                <a:spcPct val="80000"/>
              </a:lnSpc>
            </a:pPr>
            <a:r>
              <a:rPr lang="ru-RU" sz="2400" b="1" dirty="0">
                <a:solidFill>
                  <a:srgbClr val="002060"/>
                </a:solidFill>
                <a:effectLst/>
                <a:ea typeface="Times New Roman" panose="02020603050405020304" pitchFamily="18" charset="0"/>
              </a:rPr>
              <a:t>Объектами стандартизации  выступают  основные            </a:t>
            </a:r>
          </a:p>
          <a:p>
            <a:pPr>
              <a:lnSpc>
                <a:spcPct val="80000"/>
              </a:lnSpc>
            </a:pPr>
            <a:r>
              <a:rPr lang="ru-RU" sz="2400" b="1" dirty="0">
                <a:solidFill>
                  <a:srgbClr val="002060"/>
                </a:solidFill>
                <a:ea typeface="Times New Roman" panose="02020603050405020304" pitchFamily="18" charset="0"/>
              </a:rPr>
              <a:t>                         </a:t>
            </a:r>
            <a:r>
              <a:rPr lang="ru-RU" sz="2400" b="1" dirty="0">
                <a:solidFill>
                  <a:srgbClr val="002060"/>
                </a:solidFill>
                <a:effectLst/>
                <a:ea typeface="Times New Roman" panose="02020603050405020304" pitchFamily="18" charset="0"/>
              </a:rPr>
              <a:t>ресурсы библиотеки: </a:t>
            </a:r>
          </a:p>
          <a:p>
            <a:pPr>
              <a:lnSpc>
                <a:spcPct val="80000"/>
              </a:lnSpc>
            </a:pPr>
            <a:endParaRPr lang="ru-RU" sz="2400" b="1" dirty="0">
              <a:solidFill>
                <a:srgbClr val="002060"/>
              </a:solidFill>
              <a:effectLst/>
              <a:ea typeface="Times New Roman" panose="02020603050405020304" pitchFamily="18" charset="0"/>
            </a:endParaRPr>
          </a:p>
          <a:p>
            <a:pPr>
              <a:spcAft>
                <a:spcPts val="600"/>
              </a:spcAft>
            </a:pPr>
            <a:r>
              <a:rPr lang="ru-RU" sz="2000" b="1" dirty="0">
                <a:solidFill>
                  <a:srgbClr val="002060"/>
                </a:solidFill>
                <a:ea typeface="Times New Roman" panose="02020603050405020304" pitchFamily="18" charset="0"/>
              </a:rPr>
              <a:t>                </a:t>
            </a:r>
            <a:r>
              <a:rPr lang="ru-RU" sz="2000" b="1" i="1" dirty="0">
                <a:solidFill>
                  <a:srgbClr val="002060"/>
                </a:solidFill>
                <a:ea typeface="Times New Roman" panose="02020603050405020304" pitchFamily="18" charset="0"/>
              </a:rPr>
              <a:t>       </a:t>
            </a:r>
            <a:r>
              <a:rPr lang="ru-RU" sz="2000" b="1" i="1" dirty="0">
                <a:solidFill>
                  <a:srgbClr val="C00000"/>
                </a:solidFill>
                <a:ea typeface="Times New Roman" panose="02020603050405020304" pitchFamily="18" charset="0"/>
              </a:rPr>
              <a:t>МАТЕРИАЛЬНЫЕ:</a:t>
            </a:r>
            <a:endParaRPr lang="ru-RU" sz="2000" b="1" i="1" dirty="0">
              <a:solidFill>
                <a:srgbClr val="C00000"/>
              </a:solidFill>
              <a:effectLst/>
              <a:ea typeface="Times New Roman" panose="02020603050405020304" pitchFamily="18" charset="0"/>
            </a:endParaRPr>
          </a:p>
          <a:p>
            <a:pPr marL="342900" indent="-342900">
              <a:buFont typeface="Wingdings" panose="05000000000000000000" pitchFamily="2" charset="2"/>
              <a:buChar char="Ø"/>
            </a:pPr>
            <a:r>
              <a:rPr lang="ru-RU" sz="2200" b="1" dirty="0">
                <a:solidFill>
                  <a:srgbClr val="002060"/>
                </a:solidFill>
              </a:rPr>
              <a:t> Материально-техническая база</a:t>
            </a:r>
          </a:p>
          <a:p>
            <a:pPr marL="342900" indent="-342900">
              <a:buFont typeface="Wingdings" panose="05000000000000000000" pitchFamily="2" charset="2"/>
              <a:buChar char="Ø"/>
            </a:pPr>
            <a:r>
              <a:rPr lang="ru-RU" sz="2200" b="1" dirty="0">
                <a:solidFill>
                  <a:srgbClr val="002060"/>
                </a:solidFill>
              </a:rPr>
              <a:t> Библиотечное пространство </a:t>
            </a:r>
          </a:p>
          <a:p>
            <a:r>
              <a:rPr lang="ru-RU" sz="2200" b="1" dirty="0">
                <a:solidFill>
                  <a:srgbClr val="002060"/>
                </a:solidFill>
              </a:rPr>
              <a:t>                      </a:t>
            </a:r>
            <a:r>
              <a:rPr lang="ru-RU" sz="2200" b="1" i="1" dirty="0">
                <a:solidFill>
                  <a:srgbClr val="C00000"/>
                </a:solidFill>
              </a:rPr>
              <a:t>ИНФОРМАЦИОННЫЕ</a:t>
            </a:r>
          </a:p>
          <a:p>
            <a:pPr marL="342900" indent="-342900">
              <a:buFont typeface="Wingdings" panose="05000000000000000000" pitchFamily="2" charset="2"/>
              <a:buChar char="Ø"/>
            </a:pPr>
            <a:r>
              <a:rPr lang="ru-RU" sz="2200" b="1" dirty="0">
                <a:solidFill>
                  <a:srgbClr val="002060"/>
                </a:solidFill>
              </a:rPr>
              <a:t> Цифровая инфраструктура</a:t>
            </a:r>
          </a:p>
          <a:p>
            <a:pPr marL="342900" indent="-342900">
              <a:buFont typeface="Wingdings" panose="05000000000000000000" pitchFamily="2" charset="2"/>
              <a:buChar char="Ø"/>
            </a:pPr>
            <a:r>
              <a:rPr lang="ru-RU" sz="2200" b="1" dirty="0">
                <a:solidFill>
                  <a:srgbClr val="002060"/>
                </a:solidFill>
              </a:rPr>
              <a:t> Библиотечные фонды и  электронные ресурсы </a:t>
            </a:r>
          </a:p>
          <a:p>
            <a:r>
              <a:rPr lang="ru-RU" sz="2200" b="1" dirty="0">
                <a:solidFill>
                  <a:srgbClr val="002060"/>
                </a:solidFill>
              </a:rPr>
              <a:t>                      </a:t>
            </a:r>
            <a:r>
              <a:rPr lang="ru-RU" sz="2200" b="1" i="1" dirty="0">
                <a:solidFill>
                  <a:srgbClr val="C00000"/>
                </a:solidFill>
              </a:rPr>
              <a:t>КАДРОВЫЕ</a:t>
            </a:r>
            <a:r>
              <a:rPr lang="ru-RU" sz="2200" b="1" dirty="0">
                <a:solidFill>
                  <a:srgbClr val="C00000"/>
                </a:solidFill>
              </a:rPr>
              <a:t> </a:t>
            </a:r>
          </a:p>
          <a:p>
            <a:pPr marL="342900" indent="-342900">
              <a:buFont typeface="Wingdings" panose="05000000000000000000" pitchFamily="2" charset="2"/>
              <a:buChar char="Ø"/>
            </a:pPr>
            <a:r>
              <a:rPr lang="ru-RU" sz="2200" b="1" dirty="0">
                <a:solidFill>
                  <a:srgbClr val="002060"/>
                </a:solidFill>
              </a:rPr>
              <a:t>  Уровень квалификации специалистов </a:t>
            </a:r>
          </a:p>
          <a:p>
            <a:r>
              <a:rPr lang="ru-RU" sz="2200" b="1" dirty="0">
                <a:solidFill>
                  <a:srgbClr val="002060"/>
                </a:solidFill>
              </a:rPr>
              <a:t>                     </a:t>
            </a:r>
            <a:r>
              <a:rPr lang="ru-RU" sz="2200" b="1" i="1" dirty="0">
                <a:solidFill>
                  <a:srgbClr val="C00000"/>
                </a:solidFill>
              </a:rPr>
              <a:t>ОРГАНИЗАЦИОННЫЕ</a:t>
            </a:r>
            <a:endParaRPr lang="ru-RU" sz="2200" b="1" dirty="0">
              <a:solidFill>
                <a:srgbClr val="C00000"/>
              </a:solidFill>
            </a:endParaRPr>
          </a:p>
          <a:p>
            <a:pPr marL="342900" indent="-342900">
              <a:buFont typeface="Wingdings" panose="05000000000000000000" pitchFamily="2" charset="2"/>
              <a:buChar char="Ø"/>
            </a:pPr>
            <a:r>
              <a:rPr lang="ru-RU" sz="2200" b="1" dirty="0">
                <a:solidFill>
                  <a:srgbClr val="002060"/>
                </a:solidFill>
              </a:rPr>
              <a:t>  Состояние документации </a:t>
            </a:r>
          </a:p>
          <a:p>
            <a:pPr marL="342900" indent="-342900">
              <a:buFont typeface="Wingdings" panose="05000000000000000000" pitchFamily="2" charset="2"/>
              <a:buChar char="Ø"/>
            </a:pPr>
            <a:r>
              <a:rPr lang="ru-RU" sz="2200" b="1" dirty="0">
                <a:solidFill>
                  <a:srgbClr val="002060"/>
                </a:solidFill>
              </a:rPr>
              <a:t>  Режим работы библиотеки  </a:t>
            </a:r>
            <a:endParaRPr lang="ru-RU" sz="2200" dirty="0">
              <a:solidFill>
                <a:srgbClr val="002060"/>
              </a:solidFill>
            </a:endParaRPr>
          </a:p>
        </p:txBody>
      </p:sp>
      <p:sp>
        <p:nvSpPr>
          <p:cNvPr id="3" name="TextBox 5">
            <a:extLst>
              <a:ext uri="{FF2B5EF4-FFF2-40B4-BE49-F238E27FC236}">
                <a16:creationId xmlns:a16="http://schemas.microsoft.com/office/drawing/2014/main" id="{6DA4EC73-7760-3CAF-0154-C04A030E86AC}"/>
              </a:ext>
            </a:extLst>
          </p:cNvPr>
          <p:cNvSpPr txBox="1"/>
          <p:nvPr/>
        </p:nvSpPr>
        <p:spPr>
          <a:xfrm>
            <a:off x="2567608" y="5657238"/>
            <a:ext cx="9090382" cy="830997"/>
          </a:xfrm>
          <a:prstGeom prst="rect">
            <a:avLst/>
          </a:prstGeom>
          <a:noFill/>
        </p:spPr>
        <p:txBody>
          <a:bodyPr wrap="square">
            <a:spAutoFit/>
          </a:bodyPr>
          <a:lstStyle/>
          <a:p>
            <a:pPr algn="ctr"/>
            <a:r>
              <a:rPr lang="ru-RU" sz="2400" b="1" kern="1200" dirty="0">
                <a:solidFill>
                  <a:srgbClr val="590769"/>
                </a:solidFill>
                <a:effectLst/>
                <a:latin typeface="Calibri" panose="020F0502020204030204" pitchFamily="34" charset="0"/>
                <a:ea typeface="Calibri" panose="020F0502020204030204" pitchFamily="34" charset="0"/>
                <a:cs typeface="Times New Roman" panose="02020603050405020304" pitchFamily="18" charset="0"/>
              </a:rPr>
              <a:t>В Стандарте  предложено различать   уровни  модернизации основных ресурсов библиотеки:  «БАЗОВЫЙ» и  «ПРОДВИНУТЫЙ»</a:t>
            </a:r>
            <a:endParaRPr lang="ru-RU" sz="1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95991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619" y="0"/>
            <a:ext cx="2408973" cy="6876000"/>
          </a:xfrm>
          <a:prstGeom prst="rect">
            <a:avLst/>
          </a:prstGeom>
          <a:solidFill>
            <a:srgbClr val="7030A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marL="72000" algn="ctr">
              <a:lnSpc>
                <a:spcPct val="150000"/>
              </a:lnSpc>
            </a:pPr>
            <a:r>
              <a:rPr lang="ru-RU" sz="2000" b="1" dirty="0">
                <a:solidFill>
                  <a:prstClr val="white"/>
                </a:solidFill>
                <a:effectLst>
                  <a:outerShdw blurRad="38100" dist="38100" dir="2700000" algn="tl">
                    <a:srgbClr val="000000">
                      <a:alpha val="43137"/>
                    </a:srgbClr>
                  </a:outerShdw>
                </a:effectLst>
                <a:cs typeface="Arial" pitchFamily="34" charset="0"/>
              </a:rPr>
              <a:t>Стандарт качества  модернизации  муниципальной библиотеки: </a:t>
            </a:r>
          </a:p>
          <a:p>
            <a:pPr marL="72000" algn="ctr">
              <a:lnSpc>
                <a:spcPct val="150000"/>
              </a:lnSpc>
            </a:pPr>
            <a:r>
              <a:rPr lang="ru-RU" b="1" dirty="0">
                <a:solidFill>
                  <a:prstClr val="white"/>
                </a:solidFill>
                <a:effectLst>
                  <a:outerShdw blurRad="38100" dist="38100" dir="2700000" algn="tl">
                    <a:srgbClr val="000000">
                      <a:alpha val="43137"/>
                    </a:srgbClr>
                  </a:outerShdw>
                </a:effectLst>
                <a:cs typeface="Arial" pitchFamily="34" charset="0"/>
              </a:rPr>
              <a:t>БАЗОВЫЙ</a:t>
            </a:r>
          </a:p>
          <a:p>
            <a:pPr marL="72000" algn="ctr">
              <a:lnSpc>
                <a:spcPct val="150000"/>
              </a:lnSpc>
            </a:pPr>
            <a:r>
              <a:rPr lang="ru-RU" sz="1600" b="1" dirty="0">
                <a:solidFill>
                  <a:prstClr val="white"/>
                </a:solidFill>
                <a:effectLst>
                  <a:outerShdw blurRad="38100" dist="38100" dir="2700000" algn="tl">
                    <a:srgbClr val="000000">
                      <a:alpha val="43137"/>
                    </a:srgbClr>
                  </a:outerShdw>
                </a:effectLst>
                <a:latin typeface="Arial" pitchFamily="34" charset="0"/>
                <a:cs typeface="Arial" pitchFamily="34" charset="0"/>
              </a:rPr>
              <a:t>И</a:t>
            </a:r>
          </a:p>
          <a:p>
            <a:pPr marL="72000" algn="ctr">
              <a:lnSpc>
                <a:spcPct val="150000"/>
              </a:lnSpc>
            </a:pPr>
            <a:r>
              <a:rPr lang="ru-RU" sz="1600" b="1" dirty="0">
                <a:solidFill>
                  <a:prstClr val="white"/>
                </a:solidFill>
                <a:effectLst>
                  <a:outerShdw blurRad="38100" dist="38100" dir="2700000" algn="tl">
                    <a:srgbClr val="000000">
                      <a:alpha val="43137"/>
                    </a:srgbClr>
                  </a:outerShdw>
                </a:effectLst>
                <a:latin typeface="Arial" pitchFamily="34" charset="0"/>
                <a:cs typeface="Arial" pitchFamily="34" charset="0"/>
              </a:rPr>
              <a:t>ПРОДВИНУТЫЙ </a:t>
            </a:r>
          </a:p>
          <a:p>
            <a:pPr lvl="0" algn="ctr">
              <a:lnSpc>
                <a:spcPct val="150000"/>
              </a:lnSpc>
            </a:pPr>
            <a:endParaRPr lang="ru-RU"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a:extLst>
              <a:ext uri="{FF2B5EF4-FFF2-40B4-BE49-F238E27FC236}">
                <a16:creationId xmlns:a16="http://schemas.microsoft.com/office/drawing/2014/main" id="{BD8E6DF1-A33B-2BA5-1803-DEA8A2F50F28}"/>
              </a:ext>
            </a:extLst>
          </p:cNvPr>
          <p:cNvSpPr txBox="1"/>
          <p:nvPr/>
        </p:nvSpPr>
        <p:spPr>
          <a:xfrm>
            <a:off x="4007768" y="206390"/>
            <a:ext cx="7128792" cy="400110"/>
          </a:xfrm>
          <a:prstGeom prst="rect">
            <a:avLst/>
          </a:prstGeom>
          <a:noFill/>
        </p:spPr>
        <p:txBody>
          <a:bodyPr wrap="square">
            <a:spAutoFit/>
          </a:bodyPr>
          <a:lstStyle/>
          <a:p>
            <a:r>
              <a:rPr lang="ru-RU" sz="2000" b="1" dirty="0">
                <a:solidFill>
                  <a:srgbClr val="7030A0"/>
                </a:solidFill>
                <a:effectLst/>
                <a:ea typeface="Times New Roman" panose="02020603050405020304" pitchFamily="18" charset="0"/>
              </a:rPr>
              <a:t>БАЗОВЫЙ и ПРОДВИНУТЫЙ уровни модернизации </a:t>
            </a:r>
            <a:endParaRPr lang="ru-RU" sz="2000" dirty="0">
              <a:solidFill>
                <a:srgbClr val="7030A0"/>
              </a:solidFill>
            </a:endParaRPr>
          </a:p>
        </p:txBody>
      </p:sp>
      <p:sp>
        <p:nvSpPr>
          <p:cNvPr id="6" name="TextBox 5">
            <a:extLst>
              <a:ext uri="{FF2B5EF4-FFF2-40B4-BE49-F238E27FC236}">
                <a16:creationId xmlns:a16="http://schemas.microsoft.com/office/drawing/2014/main" id="{D21A0886-084E-CB50-9614-45E2D04E8165}"/>
              </a:ext>
            </a:extLst>
          </p:cNvPr>
          <p:cNvSpPr txBox="1"/>
          <p:nvPr/>
        </p:nvSpPr>
        <p:spPr>
          <a:xfrm>
            <a:off x="2503403" y="626946"/>
            <a:ext cx="9501026" cy="2876172"/>
          </a:xfrm>
          <a:prstGeom prst="rect">
            <a:avLst/>
          </a:prstGeom>
          <a:noFill/>
        </p:spPr>
        <p:txBody>
          <a:bodyPr wrap="square">
            <a:spAutoFit/>
          </a:bodyPr>
          <a:lstStyle/>
          <a:p>
            <a:pPr marL="90537">
              <a:lnSpc>
                <a:spcPct val="90000"/>
              </a:lnSpc>
            </a:pPr>
            <a:r>
              <a:rPr lang="ru-RU" sz="1900" b="1" dirty="0">
                <a:solidFill>
                  <a:srgbClr val="002060"/>
                </a:solidFill>
                <a:cs typeface="Arial" panose="020B0604020202020204" pitchFamily="34" charset="0"/>
              </a:rPr>
              <a:t>	Достигнутый  уровень модернизации зависит от множества факторов:  исходного состояния   основных  ресурсов  библиотеки,  её  вида  (центральная, филиал, детская),  размера площади  и т.д.   </a:t>
            </a:r>
            <a:r>
              <a:rPr lang="ru-RU" sz="1900" b="1" dirty="0">
                <a:solidFill>
                  <a:srgbClr val="C00000"/>
                </a:solidFill>
                <a:cs typeface="Arial" panose="020B0604020202020204" pitchFamily="34" charset="0"/>
              </a:rPr>
              <a:t>Прежде всего</a:t>
            </a:r>
            <a:r>
              <a:rPr lang="ru-RU" sz="1900" b="1" dirty="0">
                <a:solidFill>
                  <a:schemeClr val="accent2">
                    <a:lumMod val="50000"/>
                  </a:schemeClr>
                </a:solidFill>
                <a:cs typeface="Arial" panose="020B0604020202020204" pitchFamily="34" charset="0"/>
              </a:rPr>
              <a:t>, </a:t>
            </a:r>
            <a:r>
              <a:rPr lang="ru-RU" sz="1900" b="1" dirty="0">
                <a:solidFill>
                  <a:srgbClr val="C00000"/>
                </a:solidFill>
                <a:cs typeface="Arial" panose="020B0604020202020204" pitchFamily="34" charset="0"/>
              </a:rPr>
              <a:t>от объема финансовых средств, вкладываемых в модернизацию.  </a:t>
            </a:r>
            <a:r>
              <a:rPr lang="ru-RU" sz="1900" b="1" dirty="0">
                <a:solidFill>
                  <a:srgbClr val="002060"/>
                </a:solidFill>
                <a:cs typeface="Arial" panose="020B0604020202020204" pitchFamily="34" charset="0"/>
              </a:rPr>
              <a:t>В результате    на «выходе» модернизации  всегда будем получать различный уровень обновления библиотеки.   </a:t>
            </a:r>
          </a:p>
          <a:p>
            <a:pPr marL="90537">
              <a:lnSpc>
                <a:spcPct val="90000"/>
              </a:lnSpc>
            </a:pPr>
            <a:r>
              <a:rPr lang="ru-RU" sz="1900" b="1" dirty="0">
                <a:solidFill>
                  <a:srgbClr val="002060"/>
                </a:solidFill>
                <a:cs typeface="Arial" panose="020B0604020202020204" pitchFamily="34" charset="0"/>
              </a:rPr>
              <a:t>	Для того, чтобы иметь возможность  корректно сравнивать  библиотеки  различного уровня модернизации, для СКМ разработаны  и прошли  апробацию  в шести регионах две системы показателей модернизации ресурсов:  </a:t>
            </a:r>
          </a:p>
          <a:p>
            <a:pPr marL="90537">
              <a:lnSpc>
                <a:spcPct val="90000"/>
              </a:lnSpc>
            </a:pPr>
            <a:r>
              <a:rPr lang="ru-RU" sz="2800" b="1" dirty="0">
                <a:solidFill>
                  <a:schemeClr val="accent6">
                    <a:lumMod val="50000"/>
                  </a:schemeClr>
                </a:solidFill>
                <a:cs typeface="Arial" panose="020B0604020202020204" pitchFamily="34" charset="0"/>
              </a:rPr>
              <a:t>                             Базового и Продвинутого уровней  </a:t>
            </a:r>
          </a:p>
          <a:p>
            <a:pPr marL="376287" indent="-285750">
              <a:buFont typeface="Wingdings" panose="05000000000000000000" pitchFamily="2" charset="2"/>
              <a:buChar char="Ø"/>
            </a:pPr>
            <a:endParaRPr lang="ru-RU" sz="1800" b="1" dirty="0">
              <a:solidFill>
                <a:srgbClr val="002060"/>
              </a:solidFill>
              <a:cs typeface="Arial" panose="020B0604020202020204" pitchFamily="34" charset="0"/>
            </a:endParaRPr>
          </a:p>
        </p:txBody>
      </p:sp>
      <p:sp>
        <p:nvSpPr>
          <p:cNvPr id="7" name="TextBox 6">
            <a:extLst>
              <a:ext uri="{FF2B5EF4-FFF2-40B4-BE49-F238E27FC236}">
                <a16:creationId xmlns:a16="http://schemas.microsoft.com/office/drawing/2014/main" id="{0DADF053-282F-C2D0-C423-BD68D12AABD3}"/>
              </a:ext>
            </a:extLst>
          </p:cNvPr>
          <p:cNvSpPr txBox="1"/>
          <p:nvPr/>
        </p:nvSpPr>
        <p:spPr>
          <a:xfrm>
            <a:off x="2542928" y="3212976"/>
            <a:ext cx="9313712" cy="3269613"/>
          </a:xfrm>
          <a:prstGeom prst="rect">
            <a:avLst/>
          </a:prstGeom>
          <a:noFill/>
        </p:spPr>
        <p:txBody>
          <a:bodyPr wrap="square">
            <a:spAutoFit/>
          </a:bodyPr>
          <a:lstStyle/>
          <a:p>
            <a:pPr indent="450215" algn="just">
              <a:lnSpc>
                <a:spcPct val="90000"/>
              </a:lnSpc>
              <a:spcAft>
                <a:spcPts val="800"/>
              </a:spcAft>
            </a:pPr>
            <a:r>
              <a:rPr lang="ru-RU" sz="1850" b="1" i="1" dirty="0">
                <a:solidFill>
                  <a:srgbClr val="C00000"/>
                </a:solidFill>
                <a:effectLst/>
                <a:ea typeface="Times New Roman" panose="02020603050405020304" pitchFamily="18" charset="0"/>
                <a:cs typeface="Times New Roman" panose="02020603050405020304" pitchFamily="18" charset="0"/>
              </a:rPr>
              <a:t>СКМ базового уровня </a:t>
            </a:r>
            <a:r>
              <a:rPr lang="ru-RU" sz="1850" b="1" dirty="0">
                <a:solidFill>
                  <a:srgbClr val="002060"/>
                </a:solidFill>
                <a:effectLst/>
                <a:ea typeface="Times New Roman" panose="02020603050405020304" pitchFamily="18" charset="0"/>
                <a:cs typeface="Times New Roman" panose="02020603050405020304" pitchFamily="18" charset="0"/>
              </a:rPr>
              <a:t>–  документ, включающий перечень нормируемых показателей  материальных, информационных, кадровых и организационных ресурсов, необходимых для осуществления качественного библиотечно-информационного обслуживания населения.</a:t>
            </a:r>
          </a:p>
          <a:p>
            <a:pPr indent="450215" algn="just">
              <a:lnSpc>
                <a:spcPct val="90000"/>
              </a:lnSpc>
              <a:spcAft>
                <a:spcPts val="800"/>
              </a:spcAft>
            </a:pPr>
            <a:r>
              <a:rPr lang="ru-RU" sz="1850" b="1" i="1" dirty="0">
                <a:solidFill>
                  <a:srgbClr val="C00000"/>
                </a:solidFill>
                <a:effectLst/>
                <a:ea typeface="Times New Roman" panose="02020603050405020304" pitchFamily="18" charset="0"/>
                <a:cs typeface="Times New Roman" panose="02020603050405020304" pitchFamily="18" charset="0"/>
              </a:rPr>
              <a:t>СКМ продвинутого уровня  </a:t>
            </a:r>
            <a:r>
              <a:rPr lang="ru-RU" sz="1850" b="1" dirty="0">
                <a:solidFill>
                  <a:srgbClr val="002060"/>
                </a:solidFill>
                <a:effectLst/>
                <a:ea typeface="Times New Roman" panose="02020603050405020304" pitchFamily="18" charset="0"/>
                <a:cs typeface="Times New Roman" panose="02020603050405020304" pitchFamily="18" charset="0"/>
              </a:rPr>
              <a:t>– документ, включающий перечень нормируемых показателей материальных, информационных, кадровых и организационных ресурсов, позволяющих  библиотеке организовать пространство на основе специально разработанных концепций и стилистических решений, использовать  в обслуживании населения современное оборудование и информационно-коммуникационные технологии, актуальные библиотечные фонды  и электронные ресурсы,  иметь квалифицированный персонал обновленную организационно–распорядительную документацию</a:t>
            </a:r>
            <a:r>
              <a:rPr lang="ru-RU" sz="1850" b="1" dirty="0">
                <a:solidFill>
                  <a:srgbClr val="002060"/>
                </a:solidFill>
                <a:ea typeface="Times New Roman" panose="02020603050405020304" pitchFamily="18" charset="0"/>
                <a:cs typeface="Times New Roman" panose="02020603050405020304" pitchFamily="18" charset="0"/>
              </a:rPr>
              <a:t>, удобный для населения режим работы библиотеки </a:t>
            </a:r>
            <a:r>
              <a:rPr lang="ru-RU" sz="1850" b="1" dirty="0">
                <a:solidFill>
                  <a:srgbClr val="002060"/>
                </a:solidFill>
                <a:effectLst/>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31124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619" y="0"/>
            <a:ext cx="2408973" cy="6876000"/>
          </a:xfrm>
          <a:prstGeom prst="rect">
            <a:avLst/>
          </a:prstGeom>
          <a:solidFill>
            <a:srgbClr val="7030A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marL="72000" algn="ctr">
              <a:lnSpc>
                <a:spcPct val="150000"/>
              </a:lnSpc>
            </a:pPr>
            <a:r>
              <a:rPr lang="ru-RU" sz="2000" b="1" dirty="0">
                <a:solidFill>
                  <a:prstClr val="white"/>
                </a:solidFill>
                <a:effectLst>
                  <a:outerShdw blurRad="38100" dist="38100" dir="2700000" algn="tl">
                    <a:srgbClr val="000000">
                      <a:alpha val="43137"/>
                    </a:srgbClr>
                  </a:outerShdw>
                </a:effectLst>
                <a:cs typeface="Arial" pitchFamily="34" charset="0"/>
              </a:rPr>
              <a:t>Стандарт качества  модернизации  муниципальной библиотеки: </a:t>
            </a:r>
          </a:p>
          <a:p>
            <a:pPr marL="72000" algn="ctr">
              <a:lnSpc>
                <a:spcPct val="150000"/>
              </a:lnSpc>
            </a:pPr>
            <a:r>
              <a:rPr lang="ru-RU" sz="1600" b="1" dirty="0">
                <a:solidFill>
                  <a:prstClr val="white"/>
                </a:solidFill>
                <a:effectLst>
                  <a:outerShdw blurRad="38100" dist="38100" dir="2700000" algn="tl">
                    <a:srgbClr val="000000">
                      <a:alpha val="43137"/>
                    </a:srgbClr>
                  </a:outerShdw>
                </a:effectLst>
                <a:cs typeface="Arial" pitchFamily="34" charset="0"/>
              </a:rPr>
              <a:t>БАЗОВЫЙ</a:t>
            </a:r>
          </a:p>
          <a:p>
            <a:pPr marL="72000" algn="ctr">
              <a:lnSpc>
                <a:spcPct val="150000"/>
              </a:lnSpc>
            </a:pPr>
            <a:r>
              <a:rPr lang="ru-RU" sz="1600" b="1" dirty="0">
                <a:solidFill>
                  <a:prstClr val="white"/>
                </a:solidFill>
                <a:effectLst>
                  <a:outerShdw blurRad="38100" dist="38100" dir="2700000" algn="tl">
                    <a:srgbClr val="000000">
                      <a:alpha val="43137"/>
                    </a:srgbClr>
                  </a:outerShdw>
                </a:effectLst>
                <a:latin typeface="Arial" pitchFamily="34" charset="0"/>
                <a:cs typeface="Arial" pitchFamily="34" charset="0"/>
              </a:rPr>
              <a:t>И</a:t>
            </a:r>
          </a:p>
          <a:p>
            <a:pPr marL="72000" algn="ctr">
              <a:lnSpc>
                <a:spcPct val="150000"/>
              </a:lnSpc>
            </a:pPr>
            <a:r>
              <a:rPr lang="ru-RU" sz="1600" b="1" dirty="0">
                <a:solidFill>
                  <a:prstClr val="white"/>
                </a:solidFill>
                <a:effectLst>
                  <a:outerShdw blurRad="38100" dist="38100" dir="2700000" algn="tl">
                    <a:srgbClr val="000000">
                      <a:alpha val="43137"/>
                    </a:srgbClr>
                  </a:outerShdw>
                </a:effectLst>
                <a:latin typeface="Arial" pitchFamily="34" charset="0"/>
                <a:cs typeface="Arial" pitchFamily="34" charset="0"/>
              </a:rPr>
              <a:t>ПРОДВИНУТЫЙ</a:t>
            </a:r>
            <a:r>
              <a:rPr lang="ru-RU" sz="1800" b="1" dirty="0">
                <a:solidFill>
                  <a:prstClr val="white"/>
                </a:solidFill>
                <a:effectLst>
                  <a:outerShdw blurRad="38100" dist="38100" dir="2700000" algn="tl">
                    <a:srgbClr val="000000">
                      <a:alpha val="43137"/>
                    </a:srgbClr>
                  </a:outerShdw>
                </a:effectLst>
                <a:latin typeface="Arial" pitchFamily="34" charset="0"/>
                <a:cs typeface="Arial" pitchFamily="34" charset="0"/>
              </a:rPr>
              <a:t> </a:t>
            </a:r>
          </a:p>
          <a:p>
            <a:pPr lvl="0" algn="ctr">
              <a:lnSpc>
                <a:spcPct val="150000"/>
              </a:lnSpc>
            </a:pPr>
            <a:endParaRPr lang="ru-RU"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a:extLst>
              <a:ext uri="{FF2B5EF4-FFF2-40B4-BE49-F238E27FC236}">
                <a16:creationId xmlns:a16="http://schemas.microsoft.com/office/drawing/2014/main" id="{BD8E6DF1-A33B-2BA5-1803-DEA8A2F50F28}"/>
              </a:ext>
            </a:extLst>
          </p:cNvPr>
          <p:cNvSpPr txBox="1"/>
          <p:nvPr/>
        </p:nvSpPr>
        <p:spPr>
          <a:xfrm>
            <a:off x="3791744" y="141307"/>
            <a:ext cx="7344816" cy="461665"/>
          </a:xfrm>
          <a:prstGeom prst="rect">
            <a:avLst/>
          </a:prstGeom>
          <a:noFill/>
        </p:spPr>
        <p:txBody>
          <a:bodyPr wrap="square">
            <a:spAutoFit/>
          </a:bodyPr>
          <a:lstStyle/>
          <a:p>
            <a:r>
              <a:rPr lang="ru-RU" sz="2400" b="1" dirty="0">
                <a:solidFill>
                  <a:srgbClr val="7030A0"/>
                </a:solidFill>
                <a:effectLst/>
                <a:ea typeface="Times New Roman" panose="02020603050405020304" pitchFamily="18" charset="0"/>
              </a:rPr>
              <a:t>БАЗОВЫЙ и ПРОДВИНУТЫЙ:   система  показателей </a:t>
            </a:r>
            <a:endParaRPr lang="ru-RU" sz="2400" dirty="0">
              <a:solidFill>
                <a:srgbClr val="7030A0"/>
              </a:solidFill>
            </a:endParaRPr>
          </a:p>
        </p:txBody>
      </p:sp>
      <p:sp>
        <p:nvSpPr>
          <p:cNvPr id="3" name="TextBox 5">
            <a:extLst>
              <a:ext uri="{FF2B5EF4-FFF2-40B4-BE49-F238E27FC236}">
                <a16:creationId xmlns:a16="http://schemas.microsoft.com/office/drawing/2014/main" id="{27DC7D08-3D20-CB27-9B4F-52AD1EBF4C66}"/>
              </a:ext>
            </a:extLst>
          </p:cNvPr>
          <p:cNvSpPr txBox="1"/>
          <p:nvPr/>
        </p:nvSpPr>
        <p:spPr>
          <a:xfrm>
            <a:off x="2559570" y="682122"/>
            <a:ext cx="9555139" cy="5170646"/>
          </a:xfrm>
          <a:prstGeom prst="rect">
            <a:avLst/>
          </a:prstGeom>
          <a:noFill/>
        </p:spPr>
        <p:txBody>
          <a:bodyPr wrap="square">
            <a:spAutoFit/>
          </a:bodyPr>
          <a:lstStyle/>
          <a:p>
            <a:r>
              <a:rPr lang="ru-R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Для  четырех видов   муниципальных библиотек разработаны две системы показателей  –                                             </a:t>
            </a:r>
          </a:p>
          <a:p>
            <a:r>
              <a:rPr lang="ru-R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БАЗОВОГО уровня  (100  эл.);  ПРОДВИНУТОГО уровня (100  эл.) </a:t>
            </a:r>
          </a:p>
          <a:p>
            <a:r>
              <a:rPr lang="ru-RU"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ru-RU"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Центральная библиотека. Центральная детская библиотека.      </a:t>
            </a:r>
          </a:p>
          <a:p>
            <a:r>
              <a:rPr lang="ru-RU"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Библиотека–филиал.  Детская библиотека–филиал </a:t>
            </a:r>
          </a:p>
          <a:p>
            <a:endParaRPr lang="ru-RU"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r>
              <a:rPr lang="ru-R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ru-RU" b="1" i="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ПРИМЕР.                        </a:t>
            </a:r>
            <a:r>
              <a:rPr lang="ru-R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Базовый уровень.   Библиотека–филиал</a:t>
            </a:r>
          </a:p>
          <a:p>
            <a:endParaRPr lang="ru-RU"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ru-RU"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ru-RU"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ru-RU"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ru-RU"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ru-RU"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ru-RU"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r>
              <a:rPr lang="ru-RU"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ru-R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Продвинутый уровень. Библиотека–филиал </a:t>
            </a:r>
          </a:p>
          <a:p>
            <a:endParaRPr lang="ru-RU"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ru-RU"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ru-RU" b="1"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endParaRPr lang="ru-RU" b="1" dirty="0">
              <a:solidFill>
                <a:srgbClr val="590769"/>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Таблица 4">
            <a:extLst>
              <a:ext uri="{FF2B5EF4-FFF2-40B4-BE49-F238E27FC236}">
                <a16:creationId xmlns:a16="http://schemas.microsoft.com/office/drawing/2014/main" id="{2618CBD3-7156-4EBF-A350-716B679CE69C}"/>
              </a:ext>
            </a:extLst>
          </p:cNvPr>
          <p:cNvGraphicFramePr>
            <a:graphicFrameLocks noGrp="1"/>
          </p:cNvGraphicFramePr>
          <p:nvPr>
            <p:extLst>
              <p:ext uri="{D42A27DB-BD31-4B8C-83A1-F6EECF244321}">
                <p14:modId xmlns:p14="http://schemas.microsoft.com/office/powerpoint/2010/main" val="1439980920"/>
              </p:ext>
            </p:extLst>
          </p:nvPr>
        </p:nvGraphicFramePr>
        <p:xfrm>
          <a:off x="2895232" y="2504963"/>
          <a:ext cx="8940447" cy="853440"/>
        </p:xfrm>
        <a:graphic>
          <a:graphicData uri="http://schemas.openxmlformats.org/drawingml/2006/table">
            <a:tbl>
              <a:tblPr firstRow="1" firstCol="1" bandRow="1"/>
              <a:tblGrid>
                <a:gridCol w="2315939">
                  <a:extLst>
                    <a:ext uri="{9D8B030D-6E8A-4147-A177-3AD203B41FA5}">
                      <a16:colId xmlns:a16="http://schemas.microsoft.com/office/drawing/2014/main" val="2128884588"/>
                    </a:ext>
                  </a:extLst>
                </a:gridCol>
                <a:gridCol w="2171194">
                  <a:extLst>
                    <a:ext uri="{9D8B030D-6E8A-4147-A177-3AD203B41FA5}">
                      <a16:colId xmlns:a16="http://schemas.microsoft.com/office/drawing/2014/main" val="247174452"/>
                    </a:ext>
                  </a:extLst>
                </a:gridCol>
                <a:gridCol w="2012666">
                  <a:extLst>
                    <a:ext uri="{9D8B030D-6E8A-4147-A177-3AD203B41FA5}">
                      <a16:colId xmlns:a16="http://schemas.microsoft.com/office/drawing/2014/main" val="3242608006"/>
                    </a:ext>
                  </a:extLst>
                </a:gridCol>
                <a:gridCol w="1886279">
                  <a:extLst>
                    <a:ext uri="{9D8B030D-6E8A-4147-A177-3AD203B41FA5}">
                      <a16:colId xmlns:a16="http://schemas.microsoft.com/office/drawing/2014/main" val="3263570254"/>
                    </a:ext>
                  </a:extLst>
                </a:gridCol>
                <a:gridCol w="554369">
                  <a:extLst>
                    <a:ext uri="{9D8B030D-6E8A-4147-A177-3AD203B41FA5}">
                      <a16:colId xmlns:a16="http://schemas.microsoft.com/office/drawing/2014/main" val="2896688223"/>
                    </a:ext>
                  </a:extLst>
                </a:gridCol>
              </a:tblGrid>
              <a:tr h="426720">
                <a:tc rowSpan="2">
                  <a:txBody>
                    <a:bodyPr/>
                    <a:lstStyle/>
                    <a:p>
                      <a:pPr indent="450215" algn="ctr">
                        <a:tabLst>
                          <a:tab pos="449580" algn="l"/>
                        </a:tabLst>
                      </a:pPr>
                      <a:r>
                        <a:rPr lang="ru-RU" sz="1200" b="1" dirty="0">
                          <a:solidFill>
                            <a:srgbClr val="000000"/>
                          </a:solidFill>
                          <a:effectLst/>
                          <a:latin typeface="+mn-lt"/>
                          <a:ea typeface="Times New Roman" panose="02020603050405020304" pitchFamily="18" charset="0"/>
                          <a:cs typeface="*******"/>
                        </a:rPr>
                        <a:t>Площадь                       </a:t>
                      </a:r>
                    </a:p>
                    <a:p>
                      <a:pPr indent="450215" algn="ctr">
                        <a:tabLst>
                          <a:tab pos="449580" algn="l"/>
                        </a:tabLst>
                      </a:pPr>
                      <a:r>
                        <a:rPr lang="ru-RU" sz="1200" b="1" dirty="0">
                          <a:solidFill>
                            <a:srgbClr val="000000"/>
                          </a:solidFill>
                          <a:effectLst/>
                          <a:latin typeface="+mn-lt"/>
                          <a:ea typeface="Times New Roman" panose="02020603050405020304" pitchFamily="18" charset="0"/>
                          <a:cs typeface="*******"/>
                        </a:rPr>
                        <a:t>библиотеки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450215" algn="ctr">
                        <a:tabLst>
                          <a:tab pos="449580" algn="l"/>
                        </a:tabLst>
                      </a:pPr>
                      <a:r>
                        <a:rPr lang="ru-RU" sz="1200" b="1" dirty="0">
                          <a:solidFill>
                            <a:srgbClr val="000000"/>
                          </a:solidFill>
                          <a:effectLst/>
                          <a:latin typeface="+mn-lt"/>
                          <a:ea typeface="Times New Roman" panose="02020603050405020304" pitchFamily="18" charset="0"/>
                          <a:cs typeface="*******"/>
                        </a:rPr>
                        <a:t>размер общей   площади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tabLst>
                          <a:tab pos="449580" algn="l"/>
                        </a:tabLst>
                      </a:pPr>
                      <a:r>
                        <a:rPr lang="ru-RU" sz="1200" b="1" dirty="0">
                          <a:solidFill>
                            <a:srgbClr val="C00000"/>
                          </a:solidFill>
                          <a:effectLst/>
                          <a:latin typeface="+mn-lt"/>
                          <a:ea typeface="Times New Roman" panose="02020603050405020304" pitchFamily="18" charset="0"/>
                          <a:cs typeface="*******"/>
                        </a:rPr>
                        <a:t>50 кв. м. и  более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AF"/>
                    </a:solidFill>
                  </a:tcPr>
                </a:tc>
                <a:tc>
                  <a:txBody>
                    <a:bodyPr/>
                    <a:lstStyle/>
                    <a:p>
                      <a:pPr indent="450215" algn="ctr">
                        <a:tabLst>
                          <a:tab pos="449580" algn="l"/>
                        </a:tabLst>
                      </a:pPr>
                      <a:r>
                        <a:rPr lang="ru-RU" sz="1200" b="1" dirty="0">
                          <a:solidFill>
                            <a:srgbClr val="000000"/>
                          </a:solidFill>
                          <a:effectLst/>
                          <a:latin typeface="+mn-lt"/>
                          <a:ea typeface="Times New Roman" panose="02020603050405020304" pitchFamily="18" charset="0"/>
                          <a:cs typeface="*******"/>
                        </a:rPr>
                        <a:t>выполнение                                 </a:t>
                      </a:r>
                    </a:p>
                    <a:p>
                      <a:pPr indent="450215" algn="ctr">
                        <a:tabLst>
                          <a:tab pos="449580" algn="l"/>
                        </a:tabLst>
                      </a:pPr>
                      <a:r>
                        <a:rPr lang="ru-RU" sz="1200" b="1" dirty="0">
                          <a:solidFill>
                            <a:srgbClr val="000000"/>
                          </a:solidFill>
                          <a:effectLst/>
                          <a:latin typeface="+mn-lt"/>
                          <a:ea typeface="Times New Roman" panose="02020603050405020304" pitchFamily="18" charset="0"/>
                          <a:cs typeface="*******"/>
                        </a:rPr>
                        <a:t>условий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tabLst>
                          <a:tab pos="449580" algn="l"/>
                        </a:tabLst>
                      </a:pPr>
                      <a:endParaRPr lang="ru-RU" sz="1200" b="1" dirty="0">
                        <a:solidFill>
                          <a:srgbClr val="000000"/>
                        </a:solidFill>
                        <a:effectLst/>
                        <a:latin typeface="+mn-lt"/>
                        <a:ea typeface="Times New Roman" panose="02020603050405020304" pitchFamily="18" charset="0"/>
                        <a:cs typeface="*******"/>
                      </a:endParaRPr>
                    </a:p>
                    <a:p>
                      <a:pPr indent="450215" algn="ctr">
                        <a:tabLst>
                          <a:tab pos="449580" algn="l"/>
                        </a:tabLst>
                      </a:pPr>
                      <a:r>
                        <a:rPr lang="ru-RU" sz="1200" b="1" dirty="0">
                          <a:solidFill>
                            <a:srgbClr val="000000"/>
                          </a:solidFill>
                          <a:effectLst/>
                          <a:latin typeface="+mn-lt"/>
                          <a:ea typeface="Times New Roman" panose="02020603050405020304" pitchFamily="18" charset="0"/>
                          <a:cs typeface="*******"/>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750732"/>
                  </a:ext>
                </a:extLst>
              </a:tr>
              <a:tr h="426720">
                <a:tc vMerge="1">
                  <a:txBody>
                    <a:bodyPr/>
                    <a:lstStyle/>
                    <a:p>
                      <a:endParaRPr lang="ru-RU"/>
                    </a:p>
                  </a:txBody>
                  <a:tcPr/>
                </a:tc>
                <a:tc vMerge="1">
                  <a:txBody>
                    <a:bodyPr/>
                    <a:lstStyle/>
                    <a:p>
                      <a:endParaRPr lang="ru-RU"/>
                    </a:p>
                  </a:txBody>
                  <a:tcPr/>
                </a:tc>
                <a:tc>
                  <a:txBody>
                    <a:bodyPr/>
                    <a:lstStyle/>
                    <a:p>
                      <a:pPr indent="450215" algn="ctr">
                        <a:tabLst>
                          <a:tab pos="449580" algn="l"/>
                        </a:tabLst>
                      </a:pPr>
                      <a:r>
                        <a:rPr lang="ru-RU" sz="1200" b="1" dirty="0">
                          <a:solidFill>
                            <a:srgbClr val="000000"/>
                          </a:solidFill>
                          <a:effectLst/>
                          <a:latin typeface="+mn-lt"/>
                          <a:ea typeface="Times New Roman" panose="02020603050405020304" pitchFamily="18" charset="0"/>
                          <a:cs typeface="*******"/>
                        </a:rPr>
                        <a:t>менее 50 кв. 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tabLst>
                          <a:tab pos="449580" algn="l"/>
                        </a:tabLst>
                      </a:pPr>
                      <a:r>
                        <a:rPr lang="ru-RU" sz="1200" b="1" dirty="0">
                          <a:solidFill>
                            <a:srgbClr val="000000"/>
                          </a:solidFill>
                          <a:effectLst/>
                          <a:latin typeface="+mn-lt"/>
                          <a:ea typeface="Times New Roman" panose="02020603050405020304" pitchFamily="18" charset="0"/>
                          <a:cs typeface="*******"/>
                        </a:rPr>
                        <a:t>невыполнение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ctr">
                        <a:tabLst>
                          <a:tab pos="449580" algn="l"/>
                        </a:tabLst>
                      </a:pPr>
                      <a:endParaRPr lang="ru-RU" sz="1200" b="1" dirty="0">
                        <a:solidFill>
                          <a:srgbClr val="000000"/>
                        </a:solidFill>
                        <a:effectLst/>
                        <a:latin typeface="+mn-lt"/>
                        <a:ea typeface="Times New Roman" panose="02020603050405020304" pitchFamily="18" charset="0"/>
                        <a:cs typeface="*******"/>
                      </a:endParaRPr>
                    </a:p>
                    <a:p>
                      <a:pPr indent="450215" algn="ctr">
                        <a:tabLst>
                          <a:tab pos="449580" algn="l"/>
                        </a:tabLst>
                      </a:pPr>
                      <a:r>
                        <a:rPr lang="ru-RU" sz="1200" b="1" dirty="0">
                          <a:solidFill>
                            <a:srgbClr val="000000"/>
                          </a:solidFill>
                          <a:effectLst/>
                          <a:latin typeface="+mn-lt"/>
                          <a:ea typeface="Times New Roman" panose="02020603050405020304" pitchFamily="18" charset="0"/>
                          <a:cs typeface="*******"/>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9640042"/>
                  </a:ext>
                </a:extLst>
              </a:tr>
            </a:tbl>
          </a:graphicData>
        </a:graphic>
      </p:graphicFrame>
      <p:graphicFrame>
        <p:nvGraphicFramePr>
          <p:cNvPr id="6" name="Таблица 5">
            <a:extLst>
              <a:ext uri="{FF2B5EF4-FFF2-40B4-BE49-F238E27FC236}">
                <a16:creationId xmlns:a16="http://schemas.microsoft.com/office/drawing/2014/main" id="{DB413AD4-DF5A-BB15-3B7A-8C44AC7B8BFE}"/>
              </a:ext>
            </a:extLst>
          </p:cNvPr>
          <p:cNvGraphicFramePr>
            <a:graphicFrameLocks noGrp="1"/>
          </p:cNvGraphicFramePr>
          <p:nvPr>
            <p:extLst>
              <p:ext uri="{D42A27DB-BD31-4B8C-83A1-F6EECF244321}">
                <p14:modId xmlns:p14="http://schemas.microsoft.com/office/powerpoint/2010/main" val="1104405107"/>
              </p:ext>
            </p:extLst>
          </p:nvPr>
        </p:nvGraphicFramePr>
        <p:xfrm>
          <a:off x="2919475" y="3462223"/>
          <a:ext cx="8940446" cy="731520"/>
        </p:xfrm>
        <a:graphic>
          <a:graphicData uri="http://schemas.openxmlformats.org/drawingml/2006/table">
            <a:tbl>
              <a:tblPr firstRow="1" firstCol="1" bandRow="1"/>
              <a:tblGrid>
                <a:gridCol w="2312429">
                  <a:extLst>
                    <a:ext uri="{9D8B030D-6E8A-4147-A177-3AD203B41FA5}">
                      <a16:colId xmlns:a16="http://schemas.microsoft.com/office/drawing/2014/main" val="3955734279"/>
                    </a:ext>
                  </a:extLst>
                </a:gridCol>
                <a:gridCol w="2176615">
                  <a:extLst>
                    <a:ext uri="{9D8B030D-6E8A-4147-A177-3AD203B41FA5}">
                      <a16:colId xmlns:a16="http://schemas.microsoft.com/office/drawing/2014/main" val="3052220625"/>
                    </a:ext>
                  </a:extLst>
                </a:gridCol>
                <a:gridCol w="2049057">
                  <a:extLst>
                    <a:ext uri="{9D8B030D-6E8A-4147-A177-3AD203B41FA5}">
                      <a16:colId xmlns:a16="http://schemas.microsoft.com/office/drawing/2014/main" val="644819164"/>
                    </a:ext>
                  </a:extLst>
                </a:gridCol>
                <a:gridCol w="1847976">
                  <a:extLst>
                    <a:ext uri="{9D8B030D-6E8A-4147-A177-3AD203B41FA5}">
                      <a16:colId xmlns:a16="http://schemas.microsoft.com/office/drawing/2014/main" val="606207651"/>
                    </a:ext>
                  </a:extLst>
                </a:gridCol>
                <a:gridCol w="554369">
                  <a:extLst>
                    <a:ext uri="{9D8B030D-6E8A-4147-A177-3AD203B41FA5}">
                      <a16:colId xmlns:a16="http://schemas.microsoft.com/office/drawing/2014/main" val="4115872991"/>
                    </a:ext>
                  </a:extLst>
                </a:gridCol>
              </a:tblGrid>
              <a:tr h="0">
                <a:tc rowSpan="2">
                  <a:txBody>
                    <a:bodyPr/>
                    <a:lstStyle/>
                    <a:p>
                      <a:pPr indent="450215" algn="just">
                        <a:tabLst>
                          <a:tab pos="449580" algn="l"/>
                        </a:tabLst>
                      </a:pPr>
                      <a:r>
                        <a:rPr lang="ru-RU" sz="1200" b="1" dirty="0">
                          <a:solidFill>
                            <a:srgbClr val="000000"/>
                          </a:solidFill>
                          <a:effectLst/>
                          <a:latin typeface="+mn-lt"/>
                          <a:ea typeface="Times New Roman" panose="02020603050405020304" pitchFamily="18" charset="0"/>
                          <a:cs typeface="*******"/>
                        </a:rPr>
                        <a:t>Подключение </a:t>
                      </a:r>
                    </a:p>
                    <a:p>
                      <a:pPr indent="450215" algn="just">
                        <a:tabLst>
                          <a:tab pos="449580" algn="l"/>
                        </a:tabLst>
                      </a:pPr>
                      <a:r>
                        <a:rPr lang="ru-RU" sz="1200" b="1" dirty="0">
                          <a:solidFill>
                            <a:srgbClr val="000000"/>
                          </a:solidFill>
                          <a:effectLst/>
                          <a:latin typeface="+mn-lt"/>
                          <a:ea typeface="Times New Roman" panose="02020603050405020304" pitchFamily="18" charset="0"/>
                          <a:cs typeface="*******"/>
                        </a:rPr>
                        <a:t>к сети интернет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450215" algn="just">
                        <a:tabLst>
                          <a:tab pos="449580" algn="l"/>
                        </a:tabLst>
                      </a:pPr>
                      <a:r>
                        <a:rPr lang="ru-RU" sz="1200" b="1" dirty="0">
                          <a:solidFill>
                            <a:srgbClr val="000000"/>
                          </a:solidFill>
                          <a:effectLst/>
                          <a:latin typeface="+mn-lt"/>
                          <a:ea typeface="Times New Roman" panose="02020603050405020304" pitchFamily="18" charset="0"/>
                          <a:cs typeface="*******"/>
                        </a:rPr>
                        <a:t>скорость Интернет-</a:t>
                      </a:r>
                    </a:p>
                    <a:p>
                      <a:pPr indent="450215" algn="just">
                        <a:tabLst>
                          <a:tab pos="449580" algn="l"/>
                        </a:tabLst>
                      </a:pPr>
                      <a:r>
                        <a:rPr lang="ru-RU" sz="1200" b="1" dirty="0">
                          <a:solidFill>
                            <a:srgbClr val="000000"/>
                          </a:solidFill>
                          <a:effectLst/>
                          <a:latin typeface="+mn-lt"/>
                          <a:ea typeface="Times New Roman" panose="02020603050405020304" pitchFamily="18" charset="0"/>
                          <a:cs typeface="*******"/>
                        </a:rPr>
                        <a:t>соединения </a:t>
                      </a:r>
                    </a:p>
                    <a:p>
                      <a:pPr indent="450215" algn="just">
                        <a:tabLst>
                          <a:tab pos="449580" algn="l"/>
                        </a:tabLst>
                      </a:pPr>
                      <a:r>
                        <a:rPr lang="ru-RU" sz="1200" b="1" dirty="0">
                          <a:solidFill>
                            <a:srgbClr val="000000"/>
                          </a:solidFill>
                          <a:effectLst/>
                          <a:latin typeface="+mn-lt"/>
                          <a:ea typeface="Times New Roman" panose="02020603050405020304" pitchFamily="18" charset="0"/>
                          <a:cs typeface="*******"/>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tabLst>
                          <a:tab pos="449580" algn="l"/>
                        </a:tabLst>
                      </a:pPr>
                      <a:r>
                        <a:rPr lang="ru-RU" sz="1200" b="1" dirty="0">
                          <a:solidFill>
                            <a:srgbClr val="C00000"/>
                          </a:solidFill>
                          <a:effectLst/>
                          <a:latin typeface="+mn-lt"/>
                          <a:ea typeface="Times New Roman" panose="02020603050405020304" pitchFamily="18" charset="0"/>
                          <a:cs typeface="*******"/>
                        </a:rPr>
                        <a:t>один Мб/с и </a:t>
                      </a:r>
                    </a:p>
                    <a:p>
                      <a:pPr indent="450215" algn="just">
                        <a:tabLst>
                          <a:tab pos="449580" algn="l"/>
                        </a:tabLst>
                      </a:pPr>
                      <a:r>
                        <a:rPr lang="ru-RU" sz="1200" b="1" dirty="0">
                          <a:solidFill>
                            <a:srgbClr val="C00000"/>
                          </a:solidFill>
                          <a:effectLst/>
                          <a:latin typeface="+mn-lt"/>
                          <a:ea typeface="Times New Roman" panose="02020603050405020304" pitchFamily="18" charset="0"/>
                          <a:cs typeface="*******"/>
                        </a:rPr>
                        <a:t> более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alpha val="38000"/>
                      </a:srgbClr>
                    </a:solidFill>
                  </a:tcPr>
                </a:tc>
                <a:tc>
                  <a:txBody>
                    <a:bodyPr/>
                    <a:lstStyle/>
                    <a:p>
                      <a:pPr indent="450215" algn="just">
                        <a:tabLst>
                          <a:tab pos="449580" algn="l"/>
                        </a:tabLst>
                      </a:pPr>
                      <a:r>
                        <a:rPr lang="ru-RU" sz="1200" b="1" dirty="0">
                          <a:solidFill>
                            <a:srgbClr val="000000"/>
                          </a:solidFill>
                          <a:effectLst/>
                          <a:latin typeface="+mn-lt"/>
                          <a:ea typeface="Times New Roman" panose="02020603050405020304" pitchFamily="18" charset="0"/>
                          <a:cs typeface="*******"/>
                        </a:rPr>
                        <a:t>выполнение </a:t>
                      </a:r>
                    </a:p>
                    <a:p>
                      <a:pPr indent="450215" algn="just">
                        <a:tabLst>
                          <a:tab pos="449580" algn="l"/>
                        </a:tabLst>
                      </a:pPr>
                      <a:r>
                        <a:rPr lang="ru-RU" sz="1200" b="1" dirty="0">
                          <a:solidFill>
                            <a:srgbClr val="000000"/>
                          </a:solidFill>
                          <a:effectLst/>
                          <a:latin typeface="+mn-lt"/>
                          <a:ea typeface="Times New Roman" panose="02020603050405020304" pitchFamily="18" charset="0"/>
                          <a:cs typeface="*******"/>
                        </a:rPr>
                        <a:t>условий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l">
                        <a:tabLst>
                          <a:tab pos="449580" algn="l"/>
                        </a:tabLst>
                      </a:pPr>
                      <a:r>
                        <a:rPr lang="ru-RU" sz="1200" b="1" dirty="0">
                          <a:solidFill>
                            <a:srgbClr val="000000"/>
                          </a:solidFill>
                          <a:effectLst/>
                          <a:latin typeface="+mn-lt"/>
                          <a:ea typeface="Times New Roman" panose="02020603050405020304" pitchFamily="18" charset="0"/>
                          <a:cs typeface="*******"/>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6932009"/>
                  </a:ext>
                </a:extLst>
              </a:tr>
              <a:tr h="253785">
                <a:tc vMerge="1">
                  <a:txBody>
                    <a:bodyPr/>
                    <a:lstStyle/>
                    <a:p>
                      <a:endParaRPr lang="ru-RU"/>
                    </a:p>
                  </a:txBody>
                  <a:tcPr/>
                </a:tc>
                <a:tc vMerge="1">
                  <a:txBody>
                    <a:bodyPr/>
                    <a:lstStyle/>
                    <a:p>
                      <a:endParaRPr lang="ru-RU"/>
                    </a:p>
                  </a:txBody>
                  <a:tcPr/>
                </a:tc>
                <a:tc>
                  <a:txBody>
                    <a:bodyPr/>
                    <a:lstStyle/>
                    <a:p>
                      <a:pPr indent="450215" algn="just">
                        <a:tabLst>
                          <a:tab pos="449580" algn="l"/>
                        </a:tabLst>
                      </a:pPr>
                      <a:r>
                        <a:rPr lang="ru-RU" sz="1200" b="1" dirty="0">
                          <a:solidFill>
                            <a:srgbClr val="000000"/>
                          </a:solidFill>
                          <a:effectLst/>
                          <a:latin typeface="+mn-lt"/>
                          <a:ea typeface="Times New Roman" panose="02020603050405020304" pitchFamily="18" charset="0"/>
                          <a:cs typeface="*******"/>
                        </a:rPr>
                        <a:t>менее одного </a:t>
                      </a:r>
                    </a:p>
                    <a:p>
                      <a:pPr indent="450215" algn="just">
                        <a:tabLst>
                          <a:tab pos="449580" algn="l"/>
                        </a:tabLst>
                      </a:pPr>
                      <a:r>
                        <a:rPr lang="ru-RU" sz="1200" b="1" dirty="0">
                          <a:solidFill>
                            <a:srgbClr val="000000"/>
                          </a:solidFill>
                          <a:effectLst/>
                          <a:latin typeface="+mn-lt"/>
                          <a:ea typeface="Times New Roman" panose="02020603050405020304" pitchFamily="18" charset="0"/>
                          <a:cs typeface="*******"/>
                        </a:rPr>
                        <a:t>Мб/с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tabLst>
                          <a:tab pos="449580" algn="l"/>
                        </a:tabLst>
                      </a:pPr>
                      <a:r>
                        <a:rPr lang="ru-RU" sz="1200" b="1" dirty="0">
                          <a:solidFill>
                            <a:srgbClr val="000000"/>
                          </a:solidFill>
                          <a:effectLst/>
                          <a:latin typeface="+mn-lt"/>
                          <a:ea typeface="Times New Roman" panose="02020603050405020304" pitchFamily="18" charset="0"/>
                          <a:cs typeface="*******"/>
                        </a:rPr>
                        <a:t>невыполнение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tabLst>
                          <a:tab pos="449580" algn="l"/>
                        </a:tabLst>
                      </a:pPr>
                      <a:r>
                        <a:rPr lang="ru-RU" sz="1200" b="1" dirty="0">
                          <a:solidFill>
                            <a:srgbClr val="000000"/>
                          </a:solidFill>
                          <a:effectLst/>
                          <a:latin typeface="+mn-lt"/>
                          <a:ea typeface="Times New Roman" panose="02020603050405020304" pitchFamily="18" charset="0"/>
                          <a:cs typeface="*******"/>
                        </a:rPr>
                        <a:t>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1138637"/>
                  </a:ext>
                </a:extLst>
              </a:tr>
            </a:tbl>
          </a:graphicData>
        </a:graphic>
      </p:graphicFrame>
      <p:graphicFrame>
        <p:nvGraphicFramePr>
          <p:cNvPr id="7" name="Таблица 6">
            <a:extLst>
              <a:ext uri="{FF2B5EF4-FFF2-40B4-BE49-F238E27FC236}">
                <a16:creationId xmlns:a16="http://schemas.microsoft.com/office/drawing/2014/main" id="{FD8CB28E-8C47-379C-1383-ABF6E9D9A65E}"/>
              </a:ext>
            </a:extLst>
          </p:cNvPr>
          <p:cNvGraphicFramePr>
            <a:graphicFrameLocks noGrp="1"/>
          </p:cNvGraphicFramePr>
          <p:nvPr>
            <p:extLst>
              <p:ext uri="{D42A27DB-BD31-4B8C-83A1-F6EECF244321}">
                <p14:modId xmlns:p14="http://schemas.microsoft.com/office/powerpoint/2010/main" val="2028583837"/>
              </p:ext>
            </p:extLst>
          </p:nvPr>
        </p:nvGraphicFramePr>
        <p:xfrm>
          <a:off x="2928708" y="4738422"/>
          <a:ext cx="8856986" cy="648072"/>
        </p:xfrm>
        <a:graphic>
          <a:graphicData uri="http://schemas.openxmlformats.org/drawingml/2006/table">
            <a:tbl>
              <a:tblPr firstRow="1" firstCol="1" bandRow="1"/>
              <a:tblGrid>
                <a:gridCol w="1871148">
                  <a:extLst>
                    <a:ext uri="{9D8B030D-6E8A-4147-A177-3AD203B41FA5}">
                      <a16:colId xmlns:a16="http://schemas.microsoft.com/office/drawing/2014/main" val="2358152419"/>
                    </a:ext>
                  </a:extLst>
                </a:gridCol>
                <a:gridCol w="2736304">
                  <a:extLst>
                    <a:ext uri="{9D8B030D-6E8A-4147-A177-3AD203B41FA5}">
                      <a16:colId xmlns:a16="http://schemas.microsoft.com/office/drawing/2014/main" val="186397946"/>
                    </a:ext>
                  </a:extLst>
                </a:gridCol>
                <a:gridCol w="1814613">
                  <a:extLst>
                    <a:ext uri="{9D8B030D-6E8A-4147-A177-3AD203B41FA5}">
                      <a16:colId xmlns:a16="http://schemas.microsoft.com/office/drawing/2014/main" val="3361936255"/>
                    </a:ext>
                  </a:extLst>
                </a:gridCol>
                <a:gridCol w="1736604">
                  <a:extLst>
                    <a:ext uri="{9D8B030D-6E8A-4147-A177-3AD203B41FA5}">
                      <a16:colId xmlns:a16="http://schemas.microsoft.com/office/drawing/2014/main" val="1421156867"/>
                    </a:ext>
                  </a:extLst>
                </a:gridCol>
                <a:gridCol w="698317">
                  <a:extLst>
                    <a:ext uri="{9D8B030D-6E8A-4147-A177-3AD203B41FA5}">
                      <a16:colId xmlns:a16="http://schemas.microsoft.com/office/drawing/2014/main" val="549616785"/>
                    </a:ext>
                  </a:extLst>
                </a:gridCol>
              </a:tblGrid>
              <a:tr h="430597">
                <a:tc rowSpan="2">
                  <a:txBody>
                    <a:bodyPr/>
                    <a:lstStyle/>
                    <a:p>
                      <a:pPr indent="450215" algn="just">
                        <a:tabLst>
                          <a:tab pos="449580" algn="l"/>
                        </a:tabLst>
                      </a:pPr>
                      <a:r>
                        <a:rPr lang="ru-RU" sz="1200" b="1" dirty="0">
                          <a:solidFill>
                            <a:srgbClr val="000000"/>
                          </a:solidFill>
                          <a:effectLst/>
                          <a:latin typeface="+mn-lt"/>
                          <a:ea typeface="Times New Roman" panose="02020603050405020304" pitchFamily="18" charset="0"/>
                          <a:cs typeface="*******"/>
                        </a:rPr>
                        <a:t>Площадь  </a:t>
                      </a:r>
                    </a:p>
                    <a:p>
                      <a:pPr indent="450215" algn="just">
                        <a:tabLst>
                          <a:tab pos="449580" algn="l"/>
                        </a:tabLst>
                      </a:pPr>
                      <a:r>
                        <a:rPr lang="ru-RU" sz="1200" b="1" dirty="0">
                          <a:solidFill>
                            <a:srgbClr val="000000"/>
                          </a:solidFill>
                          <a:effectLst/>
                          <a:latin typeface="+mn-lt"/>
                          <a:ea typeface="Times New Roman" panose="02020603050405020304" pitchFamily="18" charset="0"/>
                          <a:cs typeface="*******"/>
                        </a:rPr>
                        <a:t>библиотеки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450215" algn="just">
                        <a:tabLst>
                          <a:tab pos="449580" algn="l"/>
                        </a:tabLst>
                      </a:pPr>
                      <a:r>
                        <a:rPr lang="ru-RU" sz="1200" b="1" dirty="0">
                          <a:solidFill>
                            <a:srgbClr val="000000"/>
                          </a:solidFill>
                          <a:effectLst/>
                          <a:latin typeface="+mn-lt"/>
                          <a:ea typeface="Times New Roman" panose="02020603050405020304" pitchFamily="18" charset="0"/>
                          <a:cs typeface="*******"/>
                        </a:rPr>
                        <a:t>размер  общей   площади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tabLst>
                          <a:tab pos="449580" algn="l"/>
                        </a:tabLst>
                      </a:pPr>
                      <a:r>
                        <a:rPr lang="ru-RU" sz="1200" b="1" dirty="0">
                          <a:solidFill>
                            <a:srgbClr val="000000"/>
                          </a:solidFill>
                          <a:effectLst/>
                          <a:latin typeface="+mn-lt"/>
                          <a:ea typeface="Times New Roman" panose="02020603050405020304" pitchFamily="18" charset="0"/>
                          <a:cs typeface="*******"/>
                        </a:rPr>
                        <a:t>80 кв. м и более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AF">
                        <a:alpha val="62000"/>
                      </a:srgbClr>
                    </a:solidFill>
                  </a:tcPr>
                </a:tc>
                <a:tc>
                  <a:txBody>
                    <a:bodyPr/>
                    <a:lstStyle/>
                    <a:p>
                      <a:pPr indent="450215" algn="just">
                        <a:tabLst>
                          <a:tab pos="449580" algn="l"/>
                        </a:tabLst>
                      </a:pPr>
                      <a:r>
                        <a:rPr lang="ru-RU" sz="1200" b="1" dirty="0">
                          <a:solidFill>
                            <a:srgbClr val="000000"/>
                          </a:solidFill>
                          <a:effectLst/>
                          <a:latin typeface="+mn-lt"/>
                          <a:ea typeface="Times New Roman" panose="02020603050405020304" pitchFamily="18" charset="0"/>
                          <a:cs typeface="*******"/>
                        </a:rPr>
                        <a:t>выполнение условий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tabLst>
                          <a:tab pos="449580" algn="l"/>
                        </a:tabLst>
                      </a:pPr>
                      <a:r>
                        <a:rPr lang="ru-RU" sz="1200" b="1">
                          <a:solidFill>
                            <a:srgbClr val="000000"/>
                          </a:solidFill>
                          <a:effectLst/>
                          <a:latin typeface="+mn-lt"/>
                          <a:ea typeface="Times New Roman" panose="02020603050405020304" pitchFamily="18" charset="0"/>
                          <a:cs typeface="*******"/>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0383327"/>
                  </a:ext>
                </a:extLst>
              </a:tr>
              <a:tr h="217475">
                <a:tc vMerge="1">
                  <a:txBody>
                    <a:bodyPr/>
                    <a:lstStyle/>
                    <a:p>
                      <a:endParaRPr lang="ru-RU"/>
                    </a:p>
                  </a:txBody>
                  <a:tcPr/>
                </a:tc>
                <a:tc vMerge="1">
                  <a:txBody>
                    <a:bodyPr/>
                    <a:lstStyle/>
                    <a:p>
                      <a:endParaRPr lang="ru-RU"/>
                    </a:p>
                  </a:txBody>
                  <a:tcPr/>
                </a:tc>
                <a:tc>
                  <a:txBody>
                    <a:bodyPr/>
                    <a:lstStyle/>
                    <a:p>
                      <a:pPr indent="450215" algn="just">
                        <a:tabLst>
                          <a:tab pos="449580" algn="l"/>
                        </a:tabLst>
                      </a:pPr>
                      <a:r>
                        <a:rPr lang="ru-RU" sz="1200" b="1">
                          <a:solidFill>
                            <a:srgbClr val="000000"/>
                          </a:solidFill>
                          <a:effectLst/>
                          <a:latin typeface="+mn-lt"/>
                          <a:ea typeface="Times New Roman" panose="02020603050405020304" pitchFamily="18" charset="0"/>
                          <a:cs typeface="*******"/>
                        </a:rPr>
                        <a:t>менее 80 кв. м</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tabLst>
                          <a:tab pos="449580" algn="l"/>
                        </a:tabLst>
                      </a:pPr>
                      <a:r>
                        <a:rPr lang="ru-RU" sz="1200" b="1" dirty="0">
                          <a:solidFill>
                            <a:srgbClr val="000000"/>
                          </a:solidFill>
                          <a:effectLst/>
                          <a:latin typeface="+mn-lt"/>
                          <a:ea typeface="Times New Roman" panose="02020603050405020304" pitchFamily="18" charset="0"/>
                          <a:cs typeface="*******"/>
                        </a:rPr>
                        <a:t>невыполнение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tabLst>
                          <a:tab pos="449580" algn="l"/>
                        </a:tabLst>
                      </a:pPr>
                      <a:r>
                        <a:rPr lang="ru-RU" sz="1200" b="1" dirty="0">
                          <a:solidFill>
                            <a:srgbClr val="000000"/>
                          </a:solidFill>
                          <a:effectLst/>
                          <a:latin typeface="+mn-lt"/>
                          <a:ea typeface="Times New Roman" panose="02020603050405020304" pitchFamily="18" charset="0"/>
                          <a:cs typeface="*******"/>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1044675"/>
                  </a:ext>
                </a:extLst>
              </a:tr>
            </a:tbl>
          </a:graphicData>
        </a:graphic>
      </p:graphicFrame>
      <p:graphicFrame>
        <p:nvGraphicFramePr>
          <p:cNvPr id="9" name="Таблица 8">
            <a:extLst>
              <a:ext uri="{FF2B5EF4-FFF2-40B4-BE49-F238E27FC236}">
                <a16:creationId xmlns:a16="http://schemas.microsoft.com/office/drawing/2014/main" id="{1592E242-D2C9-9C94-4252-22D018B4F302}"/>
              </a:ext>
            </a:extLst>
          </p:cNvPr>
          <p:cNvGraphicFramePr>
            <a:graphicFrameLocks noGrp="1"/>
          </p:cNvGraphicFramePr>
          <p:nvPr>
            <p:extLst>
              <p:ext uri="{D42A27DB-BD31-4B8C-83A1-F6EECF244321}">
                <p14:modId xmlns:p14="http://schemas.microsoft.com/office/powerpoint/2010/main" val="447573807"/>
              </p:ext>
            </p:extLst>
          </p:nvPr>
        </p:nvGraphicFramePr>
        <p:xfrm>
          <a:off x="2919474" y="5373216"/>
          <a:ext cx="8846157" cy="1097280"/>
        </p:xfrm>
        <a:graphic>
          <a:graphicData uri="http://schemas.openxmlformats.org/drawingml/2006/table">
            <a:tbl>
              <a:tblPr firstRow="1" firstCol="1" bandRow="1"/>
              <a:tblGrid>
                <a:gridCol w="1914812">
                  <a:extLst>
                    <a:ext uri="{9D8B030D-6E8A-4147-A177-3AD203B41FA5}">
                      <a16:colId xmlns:a16="http://schemas.microsoft.com/office/drawing/2014/main" val="1119470865"/>
                    </a:ext>
                  </a:extLst>
                </a:gridCol>
                <a:gridCol w="2694920">
                  <a:extLst>
                    <a:ext uri="{9D8B030D-6E8A-4147-A177-3AD203B41FA5}">
                      <a16:colId xmlns:a16="http://schemas.microsoft.com/office/drawing/2014/main" val="1277177168"/>
                    </a:ext>
                  </a:extLst>
                </a:gridCol>
                <a:gridCol w="1843893">
                  <a:extLst>
                    <a:ext uri="{9D8B030D-6E8A-4147-A177-3AD203B41FA5}">
                      <a16:colId xmlns:a16="http://schemas.microsoft.com/office/drawing/2014/main" val="961480845"/>
                    </a:ext>
                  </a:extLst>
                </a:gridCol>
                <a:gridCol w="1769126">
                  <a:extLst>
                    <a:ext uri="{9D8B030D-6E8A-4147-A177-3AD203B41FA5}">
                      <a16:colId xmlns:a16="http://schemas.microsoft.com/office/drawing/2014/main" val="106816909"/>
                    </a:ext>
                  </a:extLst>
                </a:gridCol>
                <a:gridCol w="623406">
                  <a:extLst>
                    <a:ext uri="{9D8B030D-6E8A-4147-A177-3AD203B41FA5}">
                      <a16:colId xmlns:a16="http://schemas.microsoft.com/office/drawing/2014/main" val="1703900033"/>
                    </a:ext>
                  </a:extLst>
                </a:gridCol>
              </a:tblGrid>
              <a:tr h="288032">
                <a:tc rowSpan="4">
                  <a:txBody>
                    <a:bodyPr/>
                    <a:lstStyle/>
                    <a:p>
                      <a:pPr indent="450215" algn="just">
                        <a:tabLst>
                          <a:tab pos="449580" algn="l"/>
                        </a:tabLst>
                      </a:pPr>
                      <a:r>
                        <a:rPr lang="ru-RU" sz="1200" b="1" dirty="0">
                          <a:solidFill>
                            <a:srgbClr val="000000"/>
                          </a:solidFill>
                          <a:effectLst/>
                          <a:latin typeface="+mn-lt"/>
                          <a:ea typeface="Times New Roman" panose="02020603050405020304" pitchFamily="18" charset="0"/>
                          <a:cs typeface="*******"/>
                        </a:rPr>
                        <a:t>Подключение </a:t>
                      </a:r>
                    </a:p>
                    <a:p>
                      <a:pPr indent="450215" algn="just">
                        <a:tabLst>
                          <a:tab pos="449580" algn="l"/>
                        </a:tabLst>
                      </a:pPr>
                      <a:r>
                        <a:rPr lang="ru-RU" sz="1200" b="1" dirty="0">
                          <a:solidFill>
                            <a:srgbClr val="000000"/>
                          </a:solidFill>
                          <a:effectLst/>
                          <a:latin typeface="+mn-lt"/>
                          <a:ea typeface="Times New Roman" panose="02020603050405020304" pitchFamily="18" charset="0"/>
                          <a:cs typeface="*******"/>
                        </a:rPr>
                        <a:t>к сети  интернет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450215" algn="just">
                        <a:tabLst>
                          <a:tab pos="449580" algn="l"/>
                        </a:tabLst>
                      </a:pPr>
                      <a:r>
                        <a:rPr lang="ru-RU" sz="1200" b="1" dirty="0">
                          <a:solidFill>
                            <a:srgbClr val="000000"/>
                          </a:solidFill>
                          <a:effectLst/>
                          <a:latin typeface="+mn-lt"/>
                          <a:ea typeface="Times New Roman" panose="02020603050405020304" pitchFamily="18" charset="0"/>
                          <a:cs typeface="*******"/>
                        </a:rPr>
                        <a:t>скорость  Интернет-соединения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tabLst>
                          <a:tab pos="449580" algn="l"/>
                        </a:tabLst>
                      </a:pPr>
                      <a:r>
                        <a:rPr lang="ru-RU" sz="1200" b="1" dirty="0">
                          <a:solidFill>
                            <a:srgbClr val="000000"/>
                          </a:solidFill>
                          <a:effectLst/>
                          <a:latin typeface="+mn-lt"/>
                          <a:ea typeface="Times New Roman" panose="02020603050405020304" pitchFamily="18" charset="0"/>
                          <a:cs typeface="*******"/>
                        </a:rPr>
                        <a:t>5 Мб/с и более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alpha val="37000"/>
                      </a:srgbClr>
                    </a:solidFill>
                  </a:tcPr>
                </a:tc>
                <a:tc>
                  <a:txBody>
                    <a:bodyPr/>
                    <a:lstStyle/>
                    <a:p>
                      <a:pPr indent="450215" algn="just">
                        <a:tabLst>
                          <a:tab pos="449580" algn="l"/>
                        </a:tabLst>
                      </a:pPr>
                      <a:r>
                        <a:rPr lang="ru-RU" sz="1200" b="1">
                          <a:solidFill>
                            <a:srgbClr val="000000"/>
                          </a:solidFill>
                          <a:effectLst/>
                          <a:latin typeface="+mn-lt"/>
                          <a:ea typeface="Times New Roman" panose="02020603050405020304" pitchFamily="18" charset="0"/>
                          <a:cs typeface="*******"/>
                        </a:rPr>
                        <a:t>выполнение условий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tabLst>
                          <a:tab pos="449580" algn="l"/>
                        </a:tabLst>
                      </a:pPr>
                      <a:r>
                        <a:rPr lang="ru-RU" sz="1200" b="1" dirty="0">
                          <a:solidFill>
                            <a:srgbClr val="000000"/>
                          </a:solidFill>
                          <a:effectLst/>
                          <a:latin typeface="+mn-lt"/>
                          <a:ea typeface="Times New Roman" panose="02020603050405020304" pitchFamily="18" charset="0"/>
                          <a:cs typeface="*******"/>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7511795"/>
                  </a:ext>
                </a:extLst>
              </a:tr>
              <a:tr h="144016">
                <a:tc vMerge="1">
                  <a:txBody>
                    <a:bodyPr/>
                    <a:lstStyle/>
                    <a:p>
                      <a:endParaRPr lang="ru-RU"/>
                    </a:p>
                  </a:txBody>
                  <a:tcPr/>
                </a:tc>
                <a:tc vMerge="1">
                  <a:txBody>
                    <a:bodyPr/>
                    <a:lstStyle/>
                    <a:p>
                      <a:endParaRPr lang="ru-RU"/>
                    </a:p>
                  </a:txBody>
                  <a:tcPr/>
                </a:tc>
                <a:tc>
                  <a:txBody>
                    <a:bodyPr/>
                    <a:lstStyle/>
                    <a:p>
                      <a:pPr indent="450215" algn="just">
                        <a:tabLst>
                          <a:tab pos="449580" algn="l"/>
                        </a:tabLst>
                      </a:pPr>
                      <a:r>
                        <a:rPr lang="ru-RU" sz="1200" b="1">
                          <a:solidFill>
                            <a:srgbClr val="000000"/>
                          </a:solidFill>
                          <a:effectLst/>
                          <a:latin typeface="+mn-lt"/>
                          <a:ea typeface="Times New Roman" panose="02020603050405020304" pitchFamily="18" charset="0"/>
                          <a:cs typeface="*******"/>
                        </a:rPr>
                        <a:t>менее 5 Мб/с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tabLst>
                          <a:tab pos="449580" algn="l"/>
                        </a:tabLst>
                      </a:pPr>
                      <a:r>
                        <a:rPr lang="ru-RU" sz="1200" b="1">
                          <a:solidFill>
                            <a:srgbClr val="000000"/>
                          </a:solidFill>
                          <a:effectLst/>
                          <a:latin typeface="+mn-lt"/>
                          <a:ea typeface="Times New Roman" panose="02020603050405020304" pitchFamily="18" charset="0"/>
                          <a:cs typeface="*******"/>
                        </a:rPr>
                        <a:t>невыполнение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tabLst>
                          <a:tab pos="449580" algn="l"/>
                        </a:tabLst>
                      </a:pPr>
                      <a:r>
                        <a:rPr lang="ru-RU" sz="1200" b="1">
                          <a:solidFill>
                            <a:srgbClr val="000000"/>
                          </a:solidFill>
                          <a:effectLst/>
                          <a:latin typeface="+mn-lt"/>
                          <a:ea typeface="Times New Roman" panose="02020603050405020304" pitchFamily="18" charset="0"/>
                          <a:cs typeface="*******"/>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5388060"/>
                  </a:ext>
                </a:extLst>
              </a:tr>
              <a:tr h="288032">
                <a:tc vMerge="1">
                  <a:txBody>
                    <a:bodyPr/>
                    <a:lstStyle/>
                    <a:p>
                      <a:endParaRPr lang="ru-RU"/>
                    </a:p>
                  </a:txBody>
                  <a:tcPr/>
                </a:tc>
                <a:tc rowSpan="2">
                  <a:txBody>
                    <a:bodyPr/>
                    <a:lstStyle/>
                    <a:p>
                      <a:pPr indent="450215" algn="just">
                        <a:tabLst>
                          <a:tab pos="449580" algn="l"/>
                        </a:tabLst>
                      </a:pPr>
                      <a:r>
                        <a:rPr lang="ru-RU" sz="1200" b="1" dirty="0" err="1">
                          <a:solidFill>
                            <a:srgbClr val="000000"/>
                          </a:solidFill>
                          <a:effectLst/>
                          <a:latin typeface="+mn-lt"/>
                          <a:ea typeface="Times New Roman" panose="02020603050405020304" pitchFamily="18" charset="0"/>
                          <a:cs typeface="*******"/>
                        </a:rPr>
                        <a:t>Wi</a:t>
                      </a:r>
                      <a:r>
                        <a:rPr lang="ru-RU" sz="1200" b="1" dirty="0">
                          <a:solidFill>
                            <a:srgbClr val="000000"/>
                          </a:solidFill>
                          <a:effectLst/>
                          <a:latin typeface="+mn-lt"/>
                          <a:ea typeface="Times New Roman" panose="02020603050405020304" pitchFamily="18" charset="0"/>
                          <a:cs typeface="*******"/>
                        </a:rPr>
                        <a:t>-Fi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tabLst>
                          <a:tab pos="449580" algn="l"/>
                        </a:tabLst>
                      </a:pPr>
                      <a:r>
                        <a:rPr lang="ru-RU" sz="1200" b="1" dirty="0">
                          <a:solidFill>
                            <a:srgbClr val="000000"/>
                          </a:solidFill>
                          <a:effectLst/>
                          <a:latin typeface="+mn-lt"/>
                          <a:ea typeface="Times New Roman" panose="02020603050405020304" pitchFamily="18" charset="0"/>
                          <a:cs typeface="*******"/>
                        </a:rPr>
                        <a:t>наличие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alpha val="33000"/>
                      </a:srgbClr>
                    </a:solidFill>
                  </a:tcPr>
                </a:tc>
                <a:tc>
                  <a:txBody>
                    <a:bodyPr/>
                    <a:lstStyle/>
                    <a:p>
                      <a:pPr indent="450215" algn="just">
                        <a:tabLst>
                          <a:tab pos="449580" algn="l"/>
                        </a:tabLst>
                      </a:pPr>
                      <a:r>
                        <a:rPr lang="ru-RU" sz="1200" b="1" dirty="0">
                          <a:solidFill>
                            <a:srgbClr val="000000"/>
                          </a:solidFill>
                          <a:effectLst/>
                          <a:latin typeface="+mn-lt"/>
                          <a:ea typeface="Times New Roman" panose="02020603050405020304" pitchFamily="18" charset="0"/>
                          <a:cs typeface="*******"/>
                        </a:rPr>
                        <a:t>выполнение условий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tabLst>
                          <a:tab pos="449580" algn="l"/>
                        </a:tabLst>
                      </a:pPr>
                      <a:r>
                        <a:rPr lang="ru-RU" sz="1200" b="1">
                          <a:solidFill>
                            <a:srgbClr val="000000"/>
                          </a:solidFill>
                          <a:effectLst/>
                          <a:latin typeface="+mn-lt"/>
                          <a:ea typeface="Times New Roman" panose="02020603050405020304" pitchFamily="18" charset="0"/>
                          <a:cs typeface="*******"/>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3454294"/>
                  </a:ext>
                </a:extLst>
              </a:tr>
              <a:tr h="144016">
                <a:tc vMerge="1">
                  <a:txBody>
                    <a:bodyPr/>
                    <a:lstStyle/>
                    <a:p>
                      <a:endParaRPr lang="ru-RU"/>
                    </a:p>
                  </a:txBody>
                  <a:tcPr/>
                </a:tc>
                <a:tc vMerge="1">
                  <a:txBody>
                    <a:bodyPr/>
                    <a:lstStyle/>
                    <a:p>
                      <a:endParaRPr lang="ru-RU"/>
                    </a:p>
                  </a:txBody>
                  <a:tcPr/>
                </a:tc>
                <a:tc>
                  <a:txBody>
                    <a:bodyPr/>
                    <a:lstStyle/>
                    <a:p>
                      <a:pPr indent="450215" algn="just">
                        <a:tabLst>
                          <a:tab pos="449580" algn="l"/>
                        </a:tabLst>
                      </a:pPr>
                      <a:r>
                        <a:rPr lang="ru-RU" sz="1200" b="1" dirty="0">
                          <a:solidFill>
                            <a:srgbClr val="000000"/>
                          </a:solidFill>
                          <a:effectLst/>
                          <a:latin typeface="+mn-lt"/>
                          <a:ea typeface="Times New Roman" panose="02020603050405020304" pitchFamily="18" charset="0"/>
                          <a:cs typeface="*******"/>
                        </a:rPr>
                        <a:t>отсутствие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indent="450215" algn="just">
                        <a:tabLst>
                          <a:tab pos="449580" algn="l"/>
                        </a:tabLst>
                      </a:pPr>
                      <a:r>
                        <a:rPr lang="ru-RU" sz="1200" b="1" dirty="0">
                          <a:solidFill>
                            <a:srgbClr val="000000"/>
                          </a:solidFill>
                          <a:effectLst/>
                          <a:latin typeface="+mn-lt"/>
                          <a:ea typeface="Times New Roman" panose="02020603050405020304" pitchFamily="18" charset="0"/>
                          <a:cs typeface="*******"/>
                        </a:rPr>
                        <a:t>невыполнение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0215" algn="just">
                        <a:tabLst>
                          <a:tab pos="449580" algn="l"/>
                        </a:tabLst>
                      </a:pPr>
                      <a:r>
                        <a:rPr lang="ru-RU" sz="1200" b="1" dirty="0">
                          <a:solidFill>
                            <a:srgbClr val="000000"/>
                          </a:solidFill>
                          <a:effectLst/>
                          <a:latin typeface="+mn-lt"/>
                          <a:ea typeface="Times New Roman" panose="02020603050405020304" pitchFamily="18" charset="0"/>
                          <a:cs typeface="*******"/>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713796"/>
                  </a:ext>
                </a:extLst>
              </a:tr>
            </a:tbl>
          </a:graphicData>
        </a:graphic>
      </p:graphicFrame>
    </p:spTree>
    <p:extLst>
      <p:ext uri="{BB962C8B-B14F-4D97-AF65-F5344CB8AC3E}">
        <p14:creationId xmlns:p14="http://schemas.microsoft.com/office/powerpoint/2010/main" val="2485514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619" y="0"/>
            <a:ext cx="2408973" cy="6876000"/>
          </a:xfrm>
          <a:prstGeom prst="rect">
            <a:avLst/>
          </a:prstGeom>
          <a:solidFill>
            <a:srgbClr val="7030A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marL="72000" algn="ctr">
              <a:lnSpc>
                <a:spcPct val="150000"/>
              </a:lnSpc>
            </a:pPr>
            <a:r>
              <a:rPr lang="ru-RU" sz="2000" b="1" dirty="0">
                <a:solidFill>
                  <a:prstClr val="white"/>
                </a:solidFill>
                <a:effectLst>
                  <a:outerShdw blurRad="38100" dist="38100" dir="2700000" algn="tl">
                    <a:srgbClr val="000000">
                      <a:alpha val="43137"/>
                    </a:srgbClr>
                  </a:outerShdw>
                </a:effectLst>
                <a:cs typeface="Arial" pitchFamily="34" charset="0"/>
              </a:rPr>
              <a:t>Стандарт качества  модернизации  муниципальной библиотеки: </a:t>
            </a:r>
          </a:p>
          <a:p>
            <a:pPr marL="72000" algn="ctr">
              <a:lnSpc>
                <a:spcPct val="150000"/>
              </a:lnSpc>
            </a:pPr>
            <a:r>
              <a:rPr lang="ru-RU" b="1" dirty="0">
                <a:solidFill>
                  <a:prstClr val="white"/>
                </a:solidFill>
                <a:effectLst>
                  <a:outerShdw blurRad="38100" dist="38100" dir="2700000" algn="tl">
                    <a:srgbClr val="000000">
                      <a:alpha val="43137"/>
                    </a:srgbClr>
                  </a:outerShdw>
                </a:effectLst>
                <a:latin typeface="Arial" pitchFamily="34" charset="0"/>
                <a:cs typeface="Arial" pitchFamily="34" charset="0"/>
              </a:rPr>
              <a:t>МОНИТОРИНГ</a:t>
            </a:r>
          </a:p>
          <a:p>
            <a:pPr marL="72000" algn="ctr">
              <a:lnSpc>
                <a:spcPct val="150000"/>
              </a:lnSpc>
            </a:pPr>
            <a:r>
              <a:rPr lang="ru-RU" b="1" dirty="0">
                <a:solidFill>
                  <a:prstClr val="white"/>
                </a:solidFill>
                <a:effectLst>
                  <a:outerShdw blurRad="38100" dist="38100" dir="2700000" algn="tl">
                    <a:srgbClr val="000000">
                      <a:alpha val="43137"/>
                    </a:srgbClr>
                  </a:outerShdw>
                </a:effectLst>
                <a:latin typeface="Arial" pitchFamily="34" charset="0"/>
                <a:cs typeface="Arial" pitchFamily="34" charset="0"/>
              </a:rPr>
              <a:t>на основе самооценки </a:t>
            </a:r>
            <a:r>
              <a:rPr lang="ru-RU" sz="2400" b="1" dirty="0">
                <a:solidFill>
                  <a:prstClr val="white"/>
                </a:solidFill>
                <a:effectLst>
                  <a:outerShdw blurRad="38100" dist="38100" dir="2700000" algn="tl">
                    <a:srgbClr val="000000">
                      <a:alpha val="43137"/>
                    </a:srgbClr>
                  </a:outerShdw>
                </a:effectLst>
                <a:latin typeface="Arial" pitchFamily="34" charset="0"/>
                <a:cs typeface="Arial" pitchFamily="34" charset="0"/>
              </a:rPr>
              <a:t> </a:t>
            </a:r>
          </a:p>
          <a:p>
            <a:pPr lvl="0" algn="ctr">
              <a:lnSpc>
                <a:spcPct val="150000"/>
              </a:lnSpc>
            </a:pPr>
            <a:endParaRPr lang="ru-RU"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a:extLst>
              <a:ext uri="{FF2B5EF4-FFF2-40B4-BE49-F238E27FC236}">
                <a16:creationId xmlns:a16="http://schemas.microsoft.com/office/drawing/2014/main" id="{BD8E6DF1-A33B-2BA5-1803-DEA8A2F50F28}"/>
              </a:ext>
            </a:extLst>
          </p:cNvPr>
          <p:cNvSpPr txBox="1"/>
          <p:nvPr/>
        </p:nvSpPr>
        <p:spPr>
          <a:xfrm>
            <a:off x="5015880" y="260648"/>
            <a:ext cx="4752528" cy="461665"/>
          </a:xfrm>
          <a:prstGeom prst="rect">
            <a:avLst/>
          </a:prstGeom>
          <a:noFill/>
        </p:spPr>
        <p:txBody>
          <a:bodyPr wrap="square">
            <a:spAutoFit/>
          </a:bodyPr>
          <a:lstStyle/>
          <a:p>
            <a:r>
              <a:rPr lang="ru-RU" sz="2400" b="1" dirty="0">
                <a:solidFill>
                  <a:srgbClr val="7030A0"/>
                </a:solidFill>
                <a:effectLst/>
                <a:ea typeface="Times New Roman" panose="02020603050405020304" pitchFamily="18" charset="0"/>
              </a:rPr>
              <a:t>МОНИТОРИНГ модернизации</a:t>
            </a:r>
            <a:endParaRPr lang="ru-RU" sz="2400" dirty="0">
              <a:solidFill>
                <a:srgbClr val="7030A0"/>
              </a:solidFill>
            </a:endParaRPr>
          </a:p>
        </p:txBody>
      </p:sp>
      <p:sp>
        <p:nvSpPr>
          <p:cNvPr id="7" name="TextBox 6">
            <a:extLst>
              <a:ext uri="{FF2B5EF4-FFF2-40B4-BE49-F238E27FC236}">
                <a16:creationId xmlns:a16="http://schemas.microsoft.com/office/drawing/2014/main" id="{C009E820-EAE8-DDAE-2715-1CD9E391C4D1}"/>
              </a:ext>
            </a:extLst>
          </p:cNvPr>
          <p:cNvSpPr txBox="1"/>
          <p:nvPr/>
        </p:nvSpPr>
        <p:spPr>
          <a:xfrm>
            <a:off x="2639616" y="980728"/>
            <a:ext cx="8712968" cy="7174272"/>
          </a:xfrm>
          <a:prstGeom prst="rect">
            <a:avLst/>
          </a:prstGeom>
          <a:noFill/>
        </p:spPr>
        <p:txBody>
          <a:bodyPr wrap="square">
            <a:spAutoFit/>
          </a:bodyPr>
          <a:lstStyle/>
          <a:p>
            <a:pPr indent="450215"/>
            <a:r>
              <a:rPr lang="ru-RU" sz="2200" b="1" dirty="0">
                <a:solidFill>
                  <a:srgbClr val="002060"/>
                </a:solidFill>
                <a:effectLst/>
                <a:ea typeface="Times New Roman" panose="02020603050405020304" pitchFamily="18" charset="0"/>
                <a:cs typeface="*******"/>
              </a:rPr>
              <a:t>Сбор информации о состоянии  (уровне) ресурсов  муниципальной библиотеки проводится на основе  мониторинга  </a:t>
            </a:r>
            <a:r>
              <a:rPr lang="ru-RU" sz="2200" b="1" dirty="0">
                <a:solidFill>
                  <a:srgbClr val="C00000"/>
                </a:solidFill>
                <a:effectLst/>
                <a:ea typeface="Times New Roman" panose="02020603050405020304" pitchFamily="18" charset="0"/>
                <a:cs typeface="*******"/>
              </a:rPr>
              <a:t>методом самодиагностики </a:t>
            </a:r>
          </a:p>
          <a:p>
            <a:pPr indent="450215"/>
            <a:endParaRPr lang="ru-RU" sz="2200" b="1" i="1" dirty="0">
              <a:solidFill>
                <a:srgbClr val="C00000"/>
              </a:solidFill>
              <a:ea typeface="Times New Roman" panose="02020603050405020304" pitchFamily="18" charset="0"/>
              <a:cs typeface="*******"/>
            </a:endParaRPr>
          </a:p>
          <a:p>
            <a:pPr indent="450215"/>
            <a:r>
              <a:rPr lang="ru-RU" sz="2200" b="1" i="1" dirty="0">
                <a:solidFill>
                  <a:srgbClr val="002060"/>
                </a:solidFill>
                <a:effectLst/>
                <a:ea typeface="Times New Roman" panose="02020603050405020304" pitchFamily="18" charset="0"/>
                <a:cs typeface="*******"/>
              </a:rPr>
              <a:t>В рамках проекта разработаны </a:t>
            </a:r>
            <a:r>
              <a:rPr lang="ru-RU" sz="2200" b="1" i="1" dirty="0">
                <a:solidFill>
                  <a:srgbClr val="C00000"/>
                </a:solidFill>
                <a:effectLst/>
                <a:ea typeface="Times New Roman" panose="02020603050405020304" pitchFamily="18" charset="0"/>
                <a:cs typeface="*******"/>
              </a:rPr>
              <a:t>«Методические рекомендации по проведению мониторинга  модернизации общедоступных муниципальных библиотек в субъекте Российской Федерации», </a:t>
            </a:r>
            <a:r>
              <a:rPr lang="ru-RU" sz="2200" b="1" dirty="0">
                <a:solidFill>
                  <a:srgbClr val="002060"/>
                </a:solidFill>
                <a:effectLst/>
                <a:ea typeface="Times New Roman" panose="02020603050405020304" pitchFamily="18" charset="0"/>
                <a:cs typeface="*******"/>
              </a:rPr>
              <a:t>которые содержит процедуры определения  уровня основных ресурсов на соответствие  базовому и продвинутому уровням модернизации. </a:t>
            </a:r>
          </a:p>
          <a:p>
            <a:pPr>
              <a:lnSpc>
                <a:spcPct val="90000"/>
              </a:lnSpc>
            </a:pPr>
            <a:r>
              <a:rPr lang="ru-RU" sz="2000" b="1" dirty="0">
                <a:solidFill>
                  <a:srgbClr val="002060"/>
                </a:solidFill>
                <a:effectLst/>
                <a:ea typeface="Times New Roman" panose="02020603050405020304" pitchFamily="18" charset="0"/>
                <a:cs typeface="*******"/>
              </a:rPr>
              <a:t>                                       </a:t>
            </a:r>
          </a:p>
          <a:p>
            <a:pPr>
              <a:lnSpc>
                <a:spcPct val="90000"/>
              </a:lnSpc>
            </a:pPr>
            <a:r>
              <a:rPr lang="ru-RU" sz="2400" b="1" dirty="0">
                <a:solidFill>
                  <a:srgbClr val="002060"/>
                </a:solidFill>
              </a:rPr>
              <a:t>                   </a:t>
            </a:r>
            <a:r>
              <a:rPr lang="ru-RU" sz="2400" b="1" dirty="0">
                <a:solidFill>
                  <a:srgbClr val="C00000"/>
                </a:solidFill>
              </a:rPr>
              <a:t>Мониторинг  позволяет:  </a:t>
            </a:r>
          </a:p>
          <a:p>
            <a:pPr>
              <a:lnSpc>
                <a:spcPct val="90000"/>
              </a:lnSpc>
            </a:pPr>
            <a:r>
              <a:rPr lang="ru-RU" sz="2200" b="1" dirty="0">
                <a:solidFill>
                  <a:schemeClr val="accent5">
                    <a:lumMod val="50000"/>
                  </a:schemeClr>
                </a:solidFill>
              </a:rPr>
              <a:t>     - оценить   ресурсы  муниципальных библиотек на соответствие   </a:t>
            </a:r>
          </a:p>
          <a:p>
            <a:pPr>
              <a:lnSpc>
                <a:spcPct val="90000"/>
              </a:lnSpc>
            </a:pPr>
            <a:r>
              <a:rPr lang="ru-RU" sz="2200" b="1" dirty="0">
                <a:solidFill>
                  <a:schemeClr val="accent5">
                    <a:lumMod val="50000"/>
                  </a:schemeClr>
                </a:solidFill>
              </a:rPr>
              <a:t>        показателям Басового / Продвинутого уровней  модернизации, </a:t>
            </a:r>
          </a:p>
          <a:p>
            <a:pPr>
              <a:lnSpc>
                <a:spcPct val="90000"/>
              </a:lnSpc>
            </a:pPr>
            <a:r>
              <a:rPr lang="ru-RU" sz="2200" b="1" dirty="0">
                <a:solidFill>
                  <a:schemeClr val="accent5">
                    <a:lumMod val="50000"/>
                  </a:schemeClr>
                </a:solidFill>
              </a:rPr>
              <a:t>     - выявить состояние и потенциал  развития библиотечной </a:t>
            </a:r>
          </a:p>
          <a:p>
            <a:pPr>
              <a:lnSpc>
                <a:spcPct val="90000"/>
              </a:lnSpc>
            </a:pPr>
            <a:r>
              <a:rPr lang="ru-RU" sz="2200" b="1" dirty="0">
                <a:solidFill>
                  <a:schemeClr val="accent5">
                    <a:lumMod val="50000"/>
                  </a:schemeClr>
                </a:solidFill>
              </a:rPr>
              <a:t>       сферы региона;</a:t>
            </a:r>
          </a:p>
          <a:p>
            <a:pPr>
              <a:lnSpc>
                <a:spcPct val="90000"/>
              </a:lnSpc>
            </a:pPr>
            <a:r>
              <a:rPr lang="ru-RU" sz="2200" b="1" dirty="0">
                <a:solidFill>
                  <a:schemeClr val="accent5">
                    <a:lumMod val="50000"/>
                  </a:schemeClr>
                </a:solidFill>
              </a:rPr>
              <a:t>      - управлять процессом модернизации библиотечной сети.</a:t>
            </a:r>
          </a:p>
          <a:p>
            <a:pPr>
              <a:lnSpc>
                <a:spcPct val="90000"/>
              </a:lnSpc>
            </a:pPr>
            <a:endParaRPr lang="ru-RU" sz="2400" b="1" dirty="0">
              <a:solidFill>
                <a:srgbClr val="C00000"/>
              </a:solidFill>
              <a:effectLst/>
              <a:ea typeface="Times New Roman" panose="02020603050405020304" pitchFamily="18" charset="0"/>
              <a:cs typeface="*******"/>
            </a:endParaRPr>
          </a:p>
          <a:p>
            <a:pPr indent="450215" algn="ctr"/>
            <a:endParaRPr lang="ru-RU" sz="2000" b="1" dirty="0">
              <a:solidFill>
                <a:srgbClr val="C00000"/>
              </a:solidFill>
              <a:effectLst/>
              <a:ea typeface="Times New Roman" panose="02020603050405020304" pitchFamily="18" charset="0"/>
              <a:cs typeface="*******"/>
            </a:endParaRPr>
          </a:p>
          <a:p>
            <a:pPr indent="450215" algn="ctr"/>
            <a:endParaRPr lang="ru-RU" sz="2000" b="1" dirty="0">
              <a:solidFill>
                <a:srgbClr val="C00000"/>
              </a:solidFill>
              <a:ea typeface="Times New Roman" panose="02020603050405020304" pitchFamily="18" charset="0"/>
              <a:cs typeface="*******"/>
            </a:endParaRPr>
          </a:p>
          <a:p>
            <a:pPr indent="450215" algn="ctr"/>
            <a:endParaRPr lang="ru-RU" sz="2000" b="1" dirty="0">
              <a:solidFill>
                <a:srgbClr val="C00000"/>
              </a:solidFill>
              <a:effectLst/>
              <a:ea typeface="Times New Roman" panose="02020603050405020304" pitchFamily="18" charset="0"/>
              <a:cs typeface="*******"/>
            </a:endParaRPr>
          </a:p>
          <a:p>
            <a:pPr indent="450215" algn="ctr"/>
            <a:endParaRPr lang="ru-RU" sz="2000" b="1" dirty="0">
              <a:solidFill>
                <a:srgbClr val="C00000"/>
              </a:solidFill>
              <a:ea typeface="Times New Roman" panose="02020603050405020304" pitchFamily="18" charset="0"/>
              <a:cs typeface="*******"/>
            </a:endParaRPr>
          </a:p>
        </p:txBody>
      </p:sp>
    </p:spTree>
    <p:extLst>
      <p:ext uri="{BB962C8B-B14F-4D97-AF65-F5344CB8AC3E}">
        <p14:creationId xmlns:p14="http://schemas.microsoft.com/office/powerpoint/2010/main" val="1174387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619" y="0"/>
            <a:ext cx="2408973" cy="6876000"/>
          </a:xfrm>
          <a:prstGeom prst="rect">
            <a:avLst/>
          </a:prstGeom>
          <a:solidFill>
            <a:srgbClr val="7030A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marL="72000" algn="ctr">
              <a:lnSpc>
                <a:spcPct val="150000"/>
              </a:lnSpc>
            </a:pPr>
            <a:r>
              <a:rPr lang="ru-RU" sz="2000" b="1" dirty="0">
                <a:solidFill>
                  <a:prstClr val="white"/>
                </a:solidFill>
                <a:effectLst>
                  <a:outerShdw blurRad="38100" dist="38100" dir="2700000" algn="tl">
                    <a:srgbClr val="000000">
                      <a:alpha val="43137"/>
                    </a:srgbClr>
                  </a:outerShdw>
                </a:effectLst>
                <a:cs typeface="Arial" pitchFamily="34" charset="0"/>
              </a:rPr>
              <a:t>Стандарт качества  модернизации  муниципальной библиотеки: </a:t>
            </a:r>
          </a:p>
          <a:p>
            <a:pPr marL="72000" algn="ctr">
              <a:lnSpc>
                <a:spcPct val="150000"/>
              </a:lnSpc>
            </a:pPr>
            <a:r>
              <a:rPr lang="ru-RU" b="1" dirty="0">
                <a:solidFill>
                  <a:prstClr val="white"/>
                </a:solidFill>
                <a:effectLst>
                  <a:outerShdw blurRad="38100" dist="38100" dir="2700000" algn="tl">
                    <a:srgbClr val="000000">
                      <a:alpha val="43137"/>
                    </a:srgbClr>
                  </a:outerShdw>
                </a:effectLst>
                <a:cs typeface="Arial" pitchFamily="34" charset="0"/>
              </a:rPr>
              <a:t>АПРОБАЦИЯ</a:t>
            </a:r>
            <a:endParaRPr lang="ru-RU" sz="16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a:extLst>
              <a:ext uri="{FF2B5EF4-FFF2-40B4-BE49-F238E27FC236}">
                <a16:creationId xmlns:a16="http://schemas.microsoft.com/office/drawing/2014/main" id="{BD8E6DF1-A33B-2BA5-1803-DEA8A2F50F28}"/>
              </a:ext>
            </a:extLst>
          </p:cNvPr>
          <p:cNvSpPr txBox="1"/>
          <p:nvPr/>
        </p:nvSpPr>
        <p:spPr>
          <a:xfrm>
            <a:off x="3431704" y="188640"/>
            <a:ext cx="7272808" cy="830997"/>
          </a:xfrm>
          <a:prstGeom prst="rect">
            <a:avLst/>
          </a:prstGeom>
          <a:noFill/>
        </p:spPr>
        <p:txBody>
          <a:bodyPr wrap="square">
            <a:spAutoFit/>
          </a:bodyPr>
          <a:lstStyle/>
          <a:p>
            <a:pPr algn="ctr"/>
            <a:r>
              <a:rPr lang="ru-RU" sz="2400" b="1" dirty="0">
                <a:solidFill>
                  <a:srgbClr val="7030A0"/>
                </a:solidFill>
                <a:effectLst/>
                <a:ea typeface="Times New Roman" panose="02020603050405020304" pitchFamily="18" charset="0"/>
              </a:rPr>
              <a:t>       Региональная  апробация   СКМ.  Мониторинг  библиотек  в шести регионах  </a:t>
            </a:r>
            <a:endParaRPr lang="ru-RU" sz="2400" dirty="0">
              <a:solidFill>
                <a:srgbClr val="7030A0"/>
              </a:solidFill>
            </a:endParaRPr>
          </a:p>
        </p:txBody>
      </p:sp>
      <p:sp>
        <p:nvSpPr>
          <p:cNvPr id="14" name="TextBox 13">
            <a:extLst>
              <a:ext uri="{FF2B5EF4-FFF2-40B4-BE49-F238E27FC236}">
                <a16:creationId xmlns:a16="http://schemas.microsoft.com/office/drawing/2014/main" id="{1626670D-C7C6-C983-6E3D-5B69F1F3757A}"/>
              </a:ext>
            </a:extLst>
          </p:cNvPr>
          <p:cNvSpPr txBox="1"/>
          <p:nvPr/>
        </p:nvSpPr>
        <p:spPr>
          <a:xfrm>
            <a:off x="3791744" y="2708920"/>
            <a:ext cx="9090382" cy="400110"/>
          </a:xfrm>
          <a:prstGeom prst="rect">
            <a:avLst/>
          </a:prstGeom>
          <a:noFill/>
        </p:spPr>
        <p:txBody>
          <a:bodyPr wrap="square">
            <a:spAutoFit/>
          </a:bodyPr>
          <a:lstStyle/>
          <a:p>
            <a:r>
              <a:rPr lang="ru-RU" sz="2000" b="1" dirty="0">
                <a:solidFill>
                  <a:srgbClr val="002060"/>
                </a:solidFill>
                <a:ea typeface="Times New Roman" panose="02020603050405020304" pitchFamily="18" charset="0"/>
              </a:rPr>
              <a:t>                </a:t>
            </a:r>
            <a:endParaRPr lang="ru-RU" sz="2200" dirty="0">
              <a:solidFill>
                <a:srgbClr val="002060"/>
              </a:solidFill>
            </a:endParaRPr>
          </a:p>
        </p:txBody>
      </p:sp>
      <p:sp>
        <p:nvSpPr>
          <p:cNvPr id="4" name="TextBox 3">
            <a:extLst>
              <a:ext uri="{FF2B5EF4-FFF2-40B4-BE49-F238E27FC236}">
                <a16:creationId xmlns:a16="http://schemas.microsoft.com/office/drawing/2014/main" id="{41D6AE77-DBC9-EE36-718A-98487FCBDFDB}"/>
              </a:ext>
            </a:extLst>
          </p:cNvPr>
          <p:cNvSpPr txBox="1"/>
          <p:nvPr/>
        </p:nvSpPr>
        <p:spPr>
          <a:xfrm>
            <a:off x="3215680" y="3351052"/>
            <a:ext cx="8208912" cy="3046988"/>
          </a:xfrm>
          <a:prstGeom prst="rect">
            <a:avLst/>
          </a:prstGeom>
          <a:noFill/>
        </p:spPr>
        <p:txBody>
          <a:bodyPr wrap="square">
            <a:spAutoFit/>
          </a:bodyPr>
          <a:lstStyle/>
          <a:p>
            <a:pPr algn="ctr"/>
            <a:r>
              <a:rPr lang="ru-RU" sz="2400" b="1" dirty="0">
                <a:solidFill>
                  <a:srgbClr val="002060"/>
                </a:solidFill>
                <a:ea typeface="Times New Roman" panose="02020603050405020304" pitchFamily="18" charset="0"/>
              </a:rPr>
              <a:t>В мониторинге приняли участие  </a:t>
            </a:r>
          </a:p>
          <a:p>
            <a:pPr algn="ctr"/>
            <a:r>
              <a:rPr lang="ru-RU" sz="2400" b="1" dirty="0">
                <a:solidFill>
                  <a:srgbClr val="002060"/>
                </a:solidFill>
                <a:ea typeface="Times New Roman" panose="02020603050405020304" pitchFamily="18" charset="0"/>
              </a:rPr>
              <a:t>библиотеки шести регионов. </a:t>
            </a:r>
          </a:p>
          <a:p>
            <a:pPr algn="ctr"/>
            <a:r>
              <a:rPr lang="ru-RU" sz="2400" b="1" dirty="0">
                <a:solidFill>
                  <a:srgbClr val="C00000"/>
                </a:solidFill>
                <a:ea typeface="Times New Roman" panose="02020603050405020304" pitchFamily="18" charset="0"/>
              </a:rPr>
              <a:t>510  муниципальных библиотек прошли апробацию СКМ. </a:t>
            </a:r>
          </a:p>
          <a:p>
            <a:r>
              <a:rPr lang="ru-RU" sz="2400" b="1" dirty="0">
                <a:solidFill>
                  <a:srgbClr val="C00000"/>
                </a:solidFill>
                <a:ea typeface="Times New Roman" panose="02020603050405020304" pitchFamily="18" charset="0"/>
              </a:rPr>
              <a:t>                     </a:t>
            </a:r>
            <a:r>
              <a:rPr lang="ru-RU" sz="2400" b="1" dirty="0">
                <a:solidFill>
                  <a:srgbClr val="002060"/>
                </a:solidFill>
                <a:ea typeface="Times New Roman" panose="02020603050405020304" pitchFamily="18" charset="0"/>
              </a:rPr>
              <a:t>    Центральные библиотеки –  45</a:t>
            </a:r>
          </a:p>
          <a:p>
            <a:r>
              <a:rPr lang="ru-RU" sz="2400" b="1" dirty="0">
                <a:solidFill>
                  <a:srgbClr val="002060"/>
                </a:solidFill>
                <a:ea typeface="Times New Roman" panose="02020603050405020304" pitchFamily="18" charset="0"/>
              </a:rPr>
              <a:t>                         Центральные детские библиотеки –  24</a:t>
            </a:r>
          </a:p>
          <a:p>
            <a:r>
              <a:rPr lang="ru-RU" sz="2400" b="1" dirty="0">
                <a:solidFill>
                  <a:srgbClr val="002060"/>
                </a:solidFill>
                <a:ea typeface="Times New Roman" panose="02020603050405020304" pitchFamily="18" charset="0"/>
              </a:rPr>
              <a:t>                         Библиотеки – филиалы –  381</a:t>
            </a:r>
          </a:p>
          <a:p>
            <a:r>
              <a:rPr lang="ru-RU" sz="2400" b="1" dirty="0">
                <a:solidFill>
                  <a:srgbClr val="002060"/>
                </a:solidFill>
                <a:ea typeface="Times New Roman" panose="02020603050405020304" pitchFamily="18" charset="0"/>
              </a:rPr>
              <a:t>                         Детские библиотеки – филиалы –  60</a:t>
            </a:r>
          </a:p>
          <a:p>
            <a:r>
              <a:rPr lang="ru-RU" sz="2400" b="1" i="1" dirty="0">
                <a:solidFill>
                  <a:schemeClr val="accent2">
                    <a:lumMod val="75000"/>
                  </a:schemeClr>
                </a:solidFill>
                <a:ea typeface="Times New Roman" panose="02020603050405020304" pitchFamily="18" charset="0"/>
              </a:rPr>
              <a:t>               </a:t>
            </a:r>
            <a:r>
              <a:rPr lang="ru-RU" sz="2400" b="1" dirty="0">
                <a:solidFill>
                  <a:srgbClr val="C00000"/>
                </a:solidFill>
                <a:ea typeface="Times New Roman" panose="02020603050405020304" pitchFamily="18" charset="0"/>
              </a:rPr>
              <a:t>Модельные библиотеки нового поколения –  76 </a:t>
            </a:r>
          </a:p>
        </p:txBody>
      </p:sp>
      <p:sp>
        <p:nvSpPr>
          <p:cNvPr id="7" name="TextBox 6">
            <a:extLst>
              <a:ext uri="{FF2B5EF4-FFF2-40B4-BE49-F238E27FC236}">
                <a16:creationId xmlns:a16="http://schemas.microsoft.com/office/drawing/2014/main" id="{9A3BBF83-2A20-ACCE-B1A8-1E6B250DD224}"/>
              </a:ext>
            </a:extLst>
          </p:cNvPr>
          <p:cNvSpPr txBox="1"/>
          <p:nvPr/>
        </p:nvSpPr>
        <p:spPr>
          <a:xfrm>
            <a:off x="2855640" y="1452757"/>
            <a:ext cx="8712968" cy="1631216"/>
          </a:xfrm>
          <a:prstGeom prst="rect">
            <a:avLst/>
          </a:prstGeom>
          <a:noFill/>
        </p:spPr>
        <p:txBody>
          <a:bodyPr wrap="square">
            <a:spAutoFit/>
          </a:bodyPr>
          <a:lstStyle/>
          <a:p>
            <a:pPr algn="ctr"/>
            <a:r>
              <a:rPr lang="ru-RU" sz="2000" b="1" dirty="0">
                <a:solidFill>
                  <a:srgbClr val="C00000"/>
                </a:solidFill>
                <a:ea typeface="Times New Roman" panose="02020603050405020304" pitchFamily="18" charset="0"/>
              </a:rPr>
              <a:t>Мониторинг дает информацию  о качестве  (уровне) </a:t>
            </a:r>
            <a:r>
              <a:rPr lang="ru-RU" sz="2000" b="1" dirty="0">
                <a:solidFill>
                  <a:srgbClr val="C00000"/>
                </a:solidFill>
                <a:effectLst/>
                <a:ea typeface="Times New Roman" panose="02020603050405020304" pitchFamily="18" charset="0"/>
              </a:rPr>
              <a:t>  состояния / модернизации  ресурсов  муниципальной общедоступной библиотеки,    тем самым </a:t>
            </a:r>
            <a:r>
              <a:rPr lang="ru-RU" sz="2000" b="1" dirty="0">
                <a:solidFill>
                  <a:schemeClr val="accent5">
                    <a:lumMod val="50000"/>
                  </a:schemeClr>
                </a:solidFill>
                <a:effectLst/>
                <a:ea typeface="Times New Roman" panose="02020603050405020304" pitchFamily="18" charset="0"/>
              </a:rPr>
              <a:t>закладывает  ПРЕДПОСЫЛКИ  и  раскрывает </a:t>
            </a:r>
            <a:r>
              <a:rPr lang="ru-RU" sz="2000" b="1" dirty="0">
                <a:solidFill>
                  <a:schemeClr val="accent5">
                    <a:lumMod val="50000"/>
                  </a:schemeClr>
                </a:solidFill>
                <a:ea typeface="Times New Roman" panose="02020603050405020304" pitchFamily="18" charset="0"/>
              </a:rPr>
              <a:t>ВОЗМОЖНОСТИ </a:t>
            </a:r>
            <a:r>
              <a:rPr lang="ru-RU" sz="2000" b="1" dirty="0">
                <a:solidFill>
                  <a:schemeClr val="accent5">
                    <a:lumMod val="50000"/>
                  </a:schemeClr>
                </a:solidFill>
                <a:effectLst/>
                <a:ea typeface="Times New Roman" panose="02020603050405020304" pitchFamily="18" charset="0"/>
              </a:rPr>
              <a:t>  </a:t>
            </a:r>
            <a:r>
              <a:rPr lang="ru-RU" sz="2000" b="1" dirty="0">
                <a:solidFill>
                  <a:srgbClr val="002060"/>
                </a:solidFill>
                <a:effectLst/>
                <a:ea typeface="Times New Roman" panose="02020603050405020304" pitchFamily="18" charset="0"/>
              </a:rPr>
              <a:t>повышения   </a:t>
            </a:r>
            <a:r>
              <a:rPr lang="ru-RU" sz="2000" b="1" dirty="0">
                <a:solidFill>
                  <a:srgbClr val="002060"/>
                </a:solidFill>
                <a:ea typeface="Times New Roman" panose="02020603050405020304" pitchFamily="18" charset="0"/>
              </a:rPr>
              <a:t>эффективности </a:t>
            </a:r>
            <a:r>
              <a:rPr lang="ru-RU" sz="2000" b="1" dirty="0">
                <a:solidFill>
                  <a:srgbClr val="002060"/>
                </a:solidFill>
                <a:effectLst/>
                <a:ea typeface="Times New Roman" panose="02020603050405020304" pitchFamily="18" charset="0"/>
              </a:rPr>
              <a:t> работы  библиотеки с населением    </a:t>
            </a:r>
          </a:p>
          <a:p>
            <a:pPr algn="ctr"/>
            <a:r>
              <a:rPr lang="ru-RU" sz="2000" b="1" dirty="0">
                <a:solidFill>
                  <a:srgbClr val="002060"/>
                </a:solidFill>
                <a:effectLst/>
                <a:ea typeface="Times New Roman" panose="02020603050405020304" pitchFamily="18" charset="0"/>
              </a:rPr>
              <a:t>на основе  обновленных ресурсов   </a:t>
            </a:r>
            <a:endParaRPr lang="ru-RU" sz="2000" dirty="0">
              <a:solidFill>
                <a:srgbClr val="002060"/>
              </a:solidFill>
            </a:endParaRPr>
          </a:p>
        </p:txBody>
      </p:sp>
    </p:spTree>
    <p:extLst>
      <p:ext uri="{BB962C8B-B14F-4D97-AF65-F5344CB8AC3E}">
        <p14:creationId xmlns:p14="http://schemas.microsoft.com/office/powerpoint/2010/main" val="2353810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619" y="0"/>
            <a:ext cx="2408973" cy="6876000"/>
          </a:xfrm>
          <a:prstGeom prst="rect">
            <a:avLst/>
          </a:prstGeom>
          <a:solidFill>
            <a:srgbClr val="7030A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marL="72000" algn="ctr">
              <a:lnSpc>
                <a:spcPct val="150000"/>
              </a:lnSpc>
            </a:pPr>
            <a:r>
              <a:rPr lang="ru-RU" sz="2000" b="1" dirty="0">
                <a:solidFill>
                  <a:prstClr val="white"/>
                </a:solidFill>
                <a:effectLst>
                  <a:outerShdw blurRad="38100" dist="38100" dir="2700000" algn="tl">
                    <a:srgbClr val="000000">
                      <a:alpha val="43137"/>
                    </a:srgbClr>
                  </a:outerShdw>
                </a:effectLst>
                <a:cs typeface="Arial" pitchFamily="34" charset="0"/>
              </a:rPr>
              <a:t>Стандарт качества  модернизации  муниципальной библиотеки: </a:t>
            </a:r>
          </a:p>
          <a:p>
            <a:pPr marL="72000" algn="ctr">
              <a:lnSpc>
                <a:spcPct val="150000"/>
              </a:lnSpc>
            </a:pPr>
            <a:r>
              <a:rPr lang="ru-RU" b="1" dirty="0">
                <a:solidFill>
                  <a:prstClr val="white"/>
                </a:solidFill>
                <a:effectLst>
                  <a:outerShdw blurRad="38100" dist="38100" dir="2700000" algn="tl">
                    <a:srgbClr val="000000">
                      <a:alpha val="43137"/>
                    </a:srgbClr>
                  </a:outerShdw>
                </a:effectLst>
                <a:cs typeface="Arial" pitchFamily="34" charset="0"/>
              </a:rPr>
              <a:t>АПРОБАЦИЯ</a:t>
            </a:r>
            <a:endParaRPr lang="ru-RU" sz="16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a:extLst>
              <a:ext uri="{FF2B5EF4-FFF2-40B4-BE49-F238E27FC236}">
                <a16:creationId xmlns:a16="http://schemas.microsoft.com/office/drawing/2014/main" id="{BD8E6DF1-A33B-2BA5-1803-DEA8A2F50F28}"/>
              </a:ext>
            </a:extLst>
          </p:cNvPr>
          <p:cNvSpPr txBox="1"/>
          <p:nvPr/>
        </p:nvSpPr>
        <p:spPr>
          <a:xfrm>
            <a:off x="4223792" y="289537"/>
            <a:ext cx="5904656" cy="461665"/>
          </a:xfrm>
          <a:prstGeom prst="rect">
            <a:avLst/>
          </a:prstGeom>
          <a:noFill/>
        </p:spPr>
        <p:txBody>
          <a:bodyPr wrap="square">
            <a:spAutoFit/>
          </a:bodyPr>
          <a:lstStyle/>
          <a:p>
            <a:pPr algn="ctr"/>
            <a:r>
              <a:rPr lang="ru-RU" sz="2400" b="1" dirty="0">
                <a:solidFill>
                  <a:srgbClr val="7030A0"/>
                </a:solidFill>
                <a:effectLst/>
                <a:ea typeface="Times New Roman" panose="02020603050405020304" pitchFamily="18" charset="0"/>
              </a:rPr>
              <a:t>       Региональная  апробация   Стандарта </a:t>
            </a:r>
            <a:endParaRPr lang="ru-RU" sz="2400" dirty="0">
              <a:solidFill>
                <a:srgbClr val="7030A0"/>
              </a:solidFill>
            </a:endParaRPr>
          </a:p>
        </p:txBody>
      </p:sp>
      <p:graphicFrame>
        <p:nvGraphicFramePr>
          <p:cNvPr id="9" name="Таблица 8">
            <a:extLst>
              <a:ext uri="{FF2B5EF4-FFF2-40B4-BE49-F238E27FC236}">
                <a16:creationId xmlns:a16="http://schemas.microsoft.com/office/drawing/2014/main" id="{066B4D37-8933-054D-1929-472E78387EE4}"/>
              </a:ext>
            </a:extLst>
          </p:cNvPr>
          <p:cNvGraphicFramePr>
            <a:graphicFrameLocks noGrp="1"/>
          </p:cNvGraphicFramePr>
          <p:nvPr>
            <p:extLst>
              <p:ext uri="{D42A27DB-BD31-4B8C-83A1-F6EECF244321}">
                <p14:modId xmlns:p14="http://schemas.microsoft.com/office/powerpoint/2010/main" val="60952600"/>
              </p:ext>
            </p:extLst>
          </p:nvPr>
        </p:nvGraphicFramePr>
        <p:xfrm>
          <a:off x="3791742" y="2163668"/>
          <a:ext cx="6574113" cy="4339651"/>
        </p:xfrm>
        <a:graphic>
          <a:graphicData uri="http://schemas.openxmlformats.org/drawingml/2006/table">
            <a:tbl>
              <a:tblPr firstRow="1" firstCol="1" bandRow="1"/>
              <a:tblGrid>
                <a:gridCol w="1624988">
                  <a:extLst>
                    <a:ext uri="{9D8B030D-6E8A-4147-A177-3AD203B41FA5}">
                      <a16:colId xmlns:a16="http://schemas.microsoft.com/office/drawing/2014/main" val="1590962007"/>
                    </a:ext>
                  </a:extLst>
                </a:gridCol>
                <a:gridCol w="1001432">
                  <a:extLst>
                    <a:ext uri="{9D8B030D-6E8A-4147-A177-3AD203B41FA5}">
                      <a16:colId xmlns:a16="http://schemas.microsoft.com/office/drawing/2014/main" val="2209593791"/>
                    </a:ext>
                  </a:extLst>
                </a:gridCol>
                <a:gridCol w="1026581">
                  <a:extLst>
                    <a:ext uri="{9D8B030D-6E8A-4147-A177-3AD203B41FA5}">
                      <a16:colId xmlns:a16="http://schemas.microsoft.com/office/drawing/2014/main" val="1271957026"/>
                    </a:ext>
                  </a:extLst>
                </a:gridCol>
                <a:gridCol w="1460556">
                  <a:extLst>
                    <a:ext uri="{9D8B030D-6E8A-4147-A177-3AD203B41FA5}">
                      <a16:colId xmlns:a16="http://schemas.microsoft.com/office/drawing/2014/main" val="3673861815"/>
                    </a:ext>
                  </a:extLst>
                </a:gridCol>
                <a:gridCol w="1460556">
                  <a:extLst>
                    <a:ext uri="{9D8B030D-6E8A-4147-A177-3AD203B41FA5}">
                      <a16:colId xmlns:a16="http://schemas.microsoft.com/office/drawing/2014/main" val="1310621262"/>
                    </a:ext>
                  </a:extLst>
                </a:gridCol>
              </a:tblGrid>
              <a:tr h="251390">
                <a:tc rowSpan="2">
                  <a:txBody>
                    <a:bodyPr/>
                    <a:lstStyle/>
                    <a:p>
                      <a:pPr>
                        <a:lnSpc>
                          <a:spcPct val="107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     </a:t>
                      </a:r>
                      <a:endParaRPr lang="ru-RU" sz="1400" dirty="0">
                        <a:effectLst/>
                        <a:latin typeface="+mn-lt"/>
                        <a:ea typeface="Times New Roman" panose="02020603050405020304" pitchFamily="18" charset="0"/>
                        <a:cs typeface="Times New Roman" panose="02020603050405020304" pitchFamily="18" charset="0"/>
                      </a:endParaRPr>
                    </a:p>
                    <a:p>
                      <a:pPr algn="ctr">
                        <a:lnSpc>
                          <a:spcPct val="107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Виды </a:t>
                      </a:r>
                    </a:p>
                    <a:p>
                      <a:pPr algn="ctr">
                        <a:lnSpc>
                          <a:spcPct val="107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библиотек</a:t>
                      </a:r>
                      <a:endParaRPr lang="ru-RU"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tabLst>
                          <a:tab pos="8134350" algn="l"/>
                        </a:tabLst>
                      </a:pPr>
                      <a:endParaRPr lang="ru-RU" sz="1400" b="1" dirty="0">
                        <a:effectLst/>
                        <a:latin typeface="+mn-lt"/>
                        <a:ea typeface="Times New Roman" panose="02020603050405020304" pitchFamily="18" charset="0"/>
                        <a:cs typeface="Times New Roman" panose="02020603050405020304" pitchFamily="18" charset="0"/>
                      </a:endParaRPr>
                    </a:p>
                    <a:p>
                      <a:pPr>
                        <a:lnSpc>
                          <a:spcPct val="107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Всего обследовано</a:t>
                      </a:r>
                      <a:endParaRPr lang="ru-RU"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800"/>
                        </a:spcAft>
                        <a:tabLst>
                          <a:tab pos="8134350" algn="l"/>
                        </a:tabLst>
                      </a:pPr>
                      <a:r>
                        <a:rPr lang="ru-RU" sz="1600" b="1" dirty="0">
                          <a:effectLst/>
                          <a:latin typeface="+mn-lt"/>
                          <a:ea typeface="Times New Roman" panose="02020603050405020304" pitchFamily="18" charset="0"/>
                          <a:cs typeface="Times New Roman" panose="02020603050405020304" pitchFamily="18" charset="0"/>
                        </a:rPr>
                        <a:t>Оценка уровня модернизации</a:t>
                      </a:r>
                      <a:endParaRPr lang="ru-RU" sz="16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511745671"/>
                  </a:ext>
                </a:extLst>
              </a:tr>
              <a:tr h="1075740">
                <a:tc vMerge="1">
                  <a:txBody>
                    <a:bodyPr/>
                    <a:lstStyle/>
                    <a:p>
                      <a:endParaRPr lang="ru-RU"/>
                    </a:p>
                  </a:txBody>
                  <a:tcPr/>
                </a:tc>
                <a:tc vMerge="1">
                  <a:txBody>
                    <a:bodyPr/>
                    <a:lstStyle/>
                    <a:p>
                      <a:endParaRPr lang="ru-RU"/>
                    </a:p>
                  </a:txBody>
                  <a:tcPr/>
                </a:tc>
                <a:tc>
                  <a:txBody>
                    <a:bodyPr/>
                    <a:lstStyle/>
                    <a:p>
                      <a:pPr>
                        <a:lnSpc>
                          <a:spcPct val="100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Кол–во   б–к </a:t>
                      </a:r>
                      <a:r>
                        <a:rPr lang="ru-RU" sz="1400" b="1" dirty="0" err="1">
                          <a:effectLst/>
                          <a:latin typeface="+mn-lt"/>
                          <a:ea typeface="Times New Roman" panose="02020603050405020304" pitchFamily="18" charset="0"/>
                          <a:cs typeface="Times New Roman" panose="02020603050405020304" pitchFamily="18" charset="0"/>
                        </a:rPr>
                        <a:t>продв</a:t>
                      </a:r>
                      <a:r>
                        <a:rPr lang="ru-RU" sz="1400" b="1" dirty="0">
                          <a:effectLst/>
                          <a:latin typeface="+mn-lt"/>
                          <a:ea typeface="Times New Roman" panose="02020603050405020304" pitchFamily="18" charset="0"/>
                          <a:cs typeface="Times New Roman" panose="02020603050405020304" pitchFamily="18" charset="0"/>
                        </a:rPr>
                        <a:t>. уровня</a:t>
                      </a:r>
                      <a:endParaRPr lang="ru-RU"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Количество библиотек  базового уровня</a:t>
                      </a:r>
                      <a:endParaRPr lang="ru-RU"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Кол–во   б–к   не </a:t>
                      </a:r>
                      <a:r>
                        <a:rPr lang="ru-RU" sz="1400" b="1" dirty="0" err="1">
                          <a:effectLst/>
                          <a:latin typeface="+mn-lt"/>
                          <a:ea typeface="Times New Roman" panose="02020603050405020304" pitchFamily="18" charset="0"/>
                          <a:cs typeface="Times New Roman" panose="02020603050405020304" pitchFamily="18" charset="0"/>
                        </a:rPr>
                        <a:t>соответств</a:t>
                      </a:r>
                      <a:r>
                        <a:rPr lang="ru-RU" sz="1400" b="1" dirty="0">
                          <a:effectLst/>
                          <a:latin typeface="+mn-lt"/>
                          <a:ea typeface="Times New Roman" panose="02020603050405020304" pitchFamily="18" charset="0"/>
                          <a:cs typeface="Times New Roman" panose="02020603050405020304" pitchFamily="18" charset="0"/>
                        </a:rPr>
                        <a:t>. базовому и </a:t>
                      </a:r>
                      <a:r>
                        <a:rPr lang="ru-RU" sz="1400" b="1" dirty="0" err="1">
                          <a:effectLst/>
                          <a:latin typeface="+mn-lt"/>
                          <a:ea typeface="Times New Roman" panose="02020603050405020304" pitchFamily="18" charset="0"/>
                          <a:cs typeface="Times New Roman" panose="02020603050405020304" pitchFamily="18" charset="0"/>
                        </a:rPr>
                        <a:t>продв</a:t>
                      </a:r>
                      <a:r>
                        <a:rPr lang="ru-RU" sz="1400" b="1" dirty="0">
                          <a:effectLst/>
                          <a:latin typeface="+mn-lt"/>
                          <a:ea typeface="Times New Roman" panose="02020603050405020304" pitchFamily="18" charset="0"/>
                          <a:cs typeface="Times New Roman" panose="02020603050405020304" pitchFamily="18" charset="0"/>
                        </a:rPr>
                        <a:t>.  уровням</a:t>
                      </a:r>
                      <a:endParaRPr lang="ru-RU" sz="14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882869"/>
                  </a:ext>
                </a:extLst>
              </a:tr>
              <a:tr h="314270">
                <a:tc>
                  <a:txBody>
                    <a:bodyPr/>
                    <a:lstStyle/>
                    <a:p>
                      <a:pPr>
                        <a:lnSpc>
                          <a:spcPct val="107000"/>
                        </a:lnSpc>
                        <a:spcAft>
                          <a:spcPts val="800"/>
                        </a:spcAft>
                        <a:tabLst>
                          <a:tab pos="8134350" algn="l"/>
                        </a:tabLst>
                      </a:pPr>
                      <a:r>
                        <a:rPr lang="ru-RU" sz="1600" b="1" dirty="0">
                          <a:effectLst/>
                          <a:latin typeface="+mn-lt"/>
                          <a:ea typeface="Times New Roman" panose="02020603050405020304" pitchFamily="18" charset="0"/>
                          <a:cs typeface="Times New Roman" panose="02020603050405020304" pitchFamily="18" charset="0"/>
                        </a:rPr>
                        <a:t>ЦБ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2000" b="1" dirty="0">
                          <a:effectLst/>
                          <a:latin typeface="+mn-lt"/>
                          <a:ea typeface="Times New Roman" panose="02020603050405020304" pitchFamily="18"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alpha val="29000"/>
                      </a:srgbClr>
                    </a:solidFill>
                  </a:tcPr>
                </a:tc>
                <a:tc>
                  <a:txBody>
                    <a:bodyPr/>
                    <a:lstStyle/>
                    <a:p>
                      <a:pPr algn="ctr">
                        <a:lnSpc>
                          <a:spcPct val="107000"/>
                        </a:lnSpc>
                        <a:spcAft>
                          <a:spcPts val="800"/>
                        </a:spcAft>
                        <a:tabLst>
                          <a:tab pos="8134350" algn="l"/>
                        </a:tabLst>
                      </a:pPr>
                      <a:r>
                        <a:rPr lang="ru-RU" sz="1400" b="1" i="0" dirty="0">
                          <a:effectLst/>
                          <a:latin typeface="+mn-lt"/>
                          <a:ea typeface="Times New Roman" panose="02020603050405020304" pitchFamily="18" charset="0"/>
                          <a:cs typeface="Times New Roman" panose="02020603050405020304" pitchFamily="18" charset="0"/>
                        </a:rPr>
                        <a:t> 5 (50%)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1400" b="1" i="0" dirty="0">
                          <a:effectLst/>
                          <a:latin typeface="+mn-lt"/>
                          <a:ea typeface="Times New Roman" panose="02020603050405020304" pitchFamily="18" charset="0"/>
                          <a:cs typeface="Times New Roman" panose="02020603050405020304" pitchFamily="18" charset="0"/>
                        </a:rPr>
                        <a:t> 1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1400" b="1" i="0" dirty="0">
                          <a:effectLst/>
                          <a:latin typeface="+mn-lt"/>
                          <a:ea typeface="Times New Roman" panose="02020603050405020304" pitchFamily="18" charset="0"/>
                          <a:cs typeface="Times New Roman" panose="02020603050405020304" pitchFamily="18" charset="0"/>
                        </a:rPr>
                        <a:t>4 (40%)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3230467"/>
                  </a:ext>
                </a:extLst>
              </a:tr>
              <a:tr h="314270">
                <a:tc>
                  <a:txBody>
                    <a:bodyPr/>
                    <a:lstStyle/>
                    <a:p>
                      <a:pPr>
                        <a:lnSpc>
                          <a:spcPct val="107000"/>
                        </a:lnSpc>
                        <a:spcAft>
                          <a:spcPts val="800"/>
                        </a:spcAft>
                        <a:tabLst>
                          <a:tab pos="8134350" algn="l"/>
                        </a:tabLst>
                      </a:pPr>
                      <a:r>
                        <a:rPr lang="ru-RU" sz="1600" b="1" dirty="0" err="1">
                          <a:effectLst/>
                          <a:latin typeface="+mn-lt"/>
                          <a:ea typeface="Times New Roman" panose="02020603050405020304" pitchFamily="18" charset="0"/>
                          <a:cs typeface="Times New Roman" panose="02020603050405020304" pitchFamily="18" charset="0"/>
                        </a:rPr>
                        <a:t>ЦДБ</a:t>
                      </a:r>
                      <a:endParaRPr lang="ru-RU" sz="1600" b="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2000" b="1" dirty="0">
                          <a:effectLst/>
                          <a:latin typeface="+mn-lt"/>
                          <a:ea typeface="Times New Roman" panose="02020603050405020304" pitchFamily="18"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alpha val="29000"/>
                      </a:srgbClr>
                    </a:solidFill>
                  </a:tcPr>
                </a:tc>
                <a:tc>
                  <a:txBody>
                    <a:bodyPr/>
                    <a:lstStyle/>
                    <a:p>
                      <a:pPr algn="ctr">
                        <a:lnSpc>
                          <a:spcPct val="107000"/>
                        </a:lnSpc>
                        <a:spcAft>
                          <a:spcPts val="800"/>
                        </a:spcAft>
                        <a:tabLst>
                          <a:tab pos="8134350" algn="l"/>
                        </a:tabLst>
                      </a:pPr>
                      <a:r>
                        <a:rPr lang="ru-RU" sz="1400" b="1" i="0">
                          <a:effectLst/>
                          <a:latin typeface="+mn-lt"/>
                          <a:ea typeface="Times New Roman" panose="02020603050405020304" pitchFamily="18" charset="0"/>
                          <a:cs typeface="Times New Roman" panose="02020603050405020304" pitchFamily="18" charset="0"/>
                        </a:rPr>
                        <a:t> 2 (25%)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1400" b="1" i="0" dirty="0">
                          <a:effectLst/>
                          <a:latin typeface="+mn-lt"/>
                          <a:ea typeface="Times New Roman" panose="02020603050405020304" pitchFamily="18" charset="0"/>
                          <a:cs typeface="Times New Roman" panose="02020603050405020304" pitchFamily="18" charset="0"/>
                        </a:rPr>
                        <a:t> 4 (50%)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1400" b="1" i="0" dirty="0">
                          <a:effectLst/>
                          <a:latin typeface="+mn-lt"/>
                          <a:ea typeface="Times New Roman" panose="02020603050405020304" pitchFamily="18" charset="0"/>
                          <a:cs typeface="Times New Roman" panose="02020603050405020304" pitchFamily="18" charset="0"/>
                        </a:rPr>
                        <a:t>2 (25%)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773185"/>
                  </a:ext>
                </a:extLst>
              </a:tr>
              <a:tr h="514499">
                <a:tc>
                  <a:txBody>
                    <a:bodyPr/>
                    <a:lstStyle/>
                    <a:p>
                      <a:pPr>
                        <a:lnSpc>
                          <a:spcPct val="107000"/>
                        </a:lnSpc>
                        <a:spcAft>
                          <a:spcPts val="800"/>
                        </a:spcAft>
                        <a:tabLst>
                          <a:tab pos="8134350" algn="l"/>
                        </a:tabLst>
                      </a:pPr>
                      <a:r>
                        <a:rPr lang="ru-RU" sz="1600" b="1" dirty="0">
                          <a:effectLst/>
                          <a:latin typeface="+mn-lt"/>
                          <a:ea typeface="Times New Roman" panose="02020603050405020304" pitchFamily="18" charset="0"/>
                          <a:cs typeface="Times New Roman" panose="02020603050405020304" pitchFamily="18" charset="0"/>
                        </a:rPr>
                        <a:t>Библиотеки–филиалы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2000" b="1" dirty="0">
                          <a:effectLst/>
                          <a:latin typeface="+mn-lt"/>
                          <a:ea typeface="Times New Roman" panose="02020603050405020304" pitchFamily="18" charset="0"/>
                          <a:cs typeface="Times New Roman" panose="02020603050405020304" pitchFamily="18" charset="0"/>
                        </a:rPr>
                        <a:t>196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alpha val="29000"/>
                      </a:srgbClr>
                    </a:solidFill>
                  </a:tcPr>
                </a:tc>
                <a:tc>
                  <a:txBody>
                    <a:bodyPr/>
                    <a:lstStyle/>
                    <a:p>
                      <a:pPr algn="ctr">
                        <a:lnSpc>
                          <a:spcPct val="107000"/>
                        </a:lnSpc>
                        <a:spcAft>
                          <a:spcPts val="800"/>
                        </a:spcAft>
                        <a:tabLst>
                          <a:tab pos="8134350" algn="l"/>
                        </a:tabLst>
                      </a:pPr>
                      <a:r>
                        <a:rPr lang="ru-RU" sz="1400" b="1" i="0">
                          <a:effectLst/>
                          <a:latin typeface="+mn-lt"/>
                          <a:ea typeface="Times New Roman" panose="02020603050405020304" pitchFamily="18" charset="0"/>
                          <a:cs typeface="Times New Roman" panose="02020603050405020304" pitchFamily="18" charset="0"/>
                        </a:rPr>
                        <a:t>4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1400" b="1" i="0" dirty="0">
                          <a:effectLst/>
                          <a:latin typeface="+mn-lt"/>
                          <a:ea typeface="Times New Roman" panose="02020603050405020304" pitchFamily="18" charset="0"/>
                          <a:cs typeface="Times New Roman" panose="02020603050405020304" pitchFamily="18" charset="0"/>
                        </a:rPr>
                        <a:t>75 (38%)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1400" b="1" i="0" dirty="0">
                          <a:effectLst/>
                          <a:latin typeface="+mn-lt"/>
                          <a:ea typeface="Times New Roman" panose="02020603050405020304" pitchFamily="18" charset="0"/>
                          <a:cs typeface="Times New Roman" panose="02020603050405020304" pitchFamily="18" charset="0"/>
                        </a:rPr>
                        <a:t>117 (60%)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3256444"/>
                  </a:ext>
                </a:extLst>
              </a:tr>
              <a:tr h="777606">
                <a:tc>
                  <a:txBody>
                    <a:bodyPr/>
                    <a:lstStyle/>
                    <a:p>
                      <a:pPr>
                        <a:lnSpc>
                          <a:spcPct val="107000"/>
                        </a:lnSpc>
                        <a:spcAft>
                          <a:spcPts val="800"/>
                        </a:spcAft>
                        <a:tabLst>
                          <a:tab pos="8134350" algn="l"/>
                        </a:tabLst>
                      </a:pPr>
                      <a:r>
                        <a:rPr lang="ru-RU" sz="1600" b="1" dirty="0">
                          <a:effectLst/>
                          <a:latin typeface="+mn-lt"/>
                          <a:ea typeface="Times New Roman" panose="02020603050405020304" pitchFamily="18" charset="0"/>
                          <a:cs typeface="Times New Roman" panose="02020603050405020304" pitchFamily="18" charset="0"/>
                        </a:rPr>
                        <a:t>Детские  библиотеки – филиалы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2000" b="1" dirty="0">
                          <a:effectLst/>
                          <a:latin typeface="+mn-lt"/>
                          <a:ea typeface="Times New Roman" panose="02020603050405020304" pitchFamily="18"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alpha val="29000"/>
                      </a:srgbClr>
                    </a:solidFill>
                  </a:tcPr>
                </a:tc>
                <a:tc>
                  <a:txBody>
                    <a:bodyPr/>
                    <a:lstStyle/>
                    <a:p>
                      <a:pPr algn="ctr">
                        <a:lnSpc>
                          <a:spcPct val="107000"/>
                        </a:lnSpc>
                        <a:spcAft>
                          <a:spcPts val="800"/>
                        </a:spcAft>
                        <a:tabLst>
                          <a:tab pos="8134350" algn="l"/>
                        </a:tabLst>
                      </a:pPr>
                      <a:r>
                        <a:rPr lang="ru-RU" sz="1400" b="1" i="0" dirty="0">
                          <a:effectLst/>
                          <a:latin typeface="+mn-lt"/>
                          <a:ea typeface="Times New Roman" panose="02020603050405020304" pitchFamily="18"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1400" b="1" i="0">
                          <a:effectLst/>
                          <a:latin typeface="+mn-lt"/>
                          <a:ea typeface="Times New Roman" panose="02020603050405020304" pitchFamily="18" charset="0"/>
                          <a:cs typeface="Times New Roman" panose="02020603050405020304" pitchFamily="18" charset="0"/>
                        </a:rPr>
                        <a:t>5 (50%)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1400" b="1" i="0" dirty="0">
                          <a:effectLst/>
                          <a:latin typeface="+mn-lt"/>
                          <a:ea typeface="Times New Roman" panose="02020603050405020304" pitchFamily="18" charset="0"/>
                          <a:cs typeface="Times New Roman" panose="02020603050405020304" pitchFamily="18" charset="0"/>
                        </a:rPr>
                        <a:t>5 (50%)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832737"/>
                  </a:ext>
                </a:extLst>
              </a:tr>
              <a:tr h="314270">
                <a:tc>
                  <a:txBody>
                    <a:bodyPr/>
                    <a:lstStyle/>
                    <a:p>
                      <a:pPr>
                        <a:lnSpc>
                          <a:spcPct val="107000"/>
                        </a:lnSpc>
                        <a:spcAft>
                          <a:spcPts val="800"/>
                        </a:spcAft>
                        <a:tabLst>
                          <a:tab pos="8134350" algn="l"/>
                        </a:tabLst>
                      </a:pPr>
                      <a:r>
                        <a:rPr lang="ru-RU" sz="1600" b="1" i="1" dirty="0">
                          <a:effectLst/>
                          <a:latin typeface="+mn-lt"/>
                          <a:ea typeface="Times New Roman" panose="02020603050405020304" pitchFamily="18" charset="0"/>
                          <a:cs typeface="Times New Roman" panose="02020603050405020304" pitchFamily="18" charset="0"/>
                        </a:rPr>
                        <a:t>Всего</a:t>
                      </a:r>
                      <a:endParaRPr lang="ru-RU" sz="1600" b="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2000" b="1" i="1" dirty="0">
                          <a:effectLst/>
                          <a:latin typeface="+mn-lt"/>
                          <a:ea typeface="Times New Roman" panose="02020603050405020304" pitchFamily="18" charset="0"/>
                          <a:cs typeface="Times New Roman" panose="02020603050405020304" pitchFamily="18" charset="0"/>
                        </a:rPr>
                        <a:t>224</a:t>
                      </a:r>
                      <a:endParaRPr lang="ru-RU" sz="2000" b="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alpha val="29000"/>
                      </a:srgbClr>
                    </a:solidFill>
                  </a:tcPr>
                </a:tc>
                <a:tc>
                  <a:txBody>
                    <a:bodyPr/>
                    <a:lstStyle/>
                    <a:p>
                      <a:pPr algn="ctr">
                        <a:lnSpc>
                          <a:spcPct val="107000"/>
                        </a:lnSpc>
                        <a:spcAft>
                          <a:spcPts val="800"/>
                        </a:spcAft>
                        <a:tabLst>
                          <a:tab pos="8134350" algn="l"/>
                        </a:tabLst>
                      </a:pPr>
                      <a:r>
                        <a:rPr lang="ru-RU" sz="1400" b="1" i="0">
                          <a:effectLst/>
                          <a:latin typeface="+mn-lt"/>
                          <a:ea typeface="Times New Roman" panose="02020603050405020304" pitchFamily="18" charset="0"/>
                          <a:cs typeface="Times New Roman" panose="02020603050405020304" pitchFamily="18" charset="0"/>
                        </a:rPr>
                        <a:t>11(5%)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1400" b="1" i="0">
                          <a:effectLst/>
                          <a:latin typeface="+mn-lt"/>
                          <a:ea typeface="Times New Roman" panose="02020603050405020304" pitchFamily="18" charset="0"/>
                          <a:cs typeface="Times New Roman" panose="02020603050405020304" pitchFamily="18" charset="0"/>
                        </a:rPr>
                        <a:t>85 (38%)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1400" b="1" i="0" dirty="0">
                          <a:effectLst/>
                          <a:latin typeface="+mn-lt"/>
                          <a:ea typeface="Times New Roman" panose="02020603050405020304" pitchFamily="18" charset="0"/>
                          <a:cs typeface="Times New Roman" panose="02020603050405020304" pitchFamily="18" charset="0"/>
                        </a:rPr>
                        <a:t>128 (57%)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9609584"/>
                  </a:ext>
                </a:extLst>
              </a:tr>
              <a:tr h="777606">
                <a:tc>
                  <a:txBody>
                    <a:bodyPr/>
                    <a:lstStyle/>
                    <a:p>
                      <a:pPr>
                        <a:lnSpc>
                          <a:spcPct val="107000"/>
                        </a:lnSpc>
                        <a:spcAft>
                          <a:spcPts val="800"/>
                        </a:spcAft>
                        <a:tabLst>
                          <a:tab pos="8134350" algn="l"/>
                        </a:tabLst>
                      </a:pPr>
                      <a:r>
                        <a:rPr lang="ru-RU" sz="1600" b="1" dirty="0">
                          <a:solidFill>
                            <a:srgbClr val="FF0000"/>
                          </a:solidFill>
                          <a:effectLst/>
                          <a:latin typeface="+mn-lt"/>
                          <a:ea typeface="Times New Roman" panose="02020603050405020304" pitchFamily="18" charset="0"/>
                          <a:cs typeface="Times New Roman" panose="02020603050405020304" pitchFamily="18" charset="0"/>
                        </a:rPr>
                        <a:t>Модельные библиотеки НП «Культура»</a:t>
                      </a:r>
                      <a:endParaRPr lang="ru-RU" sz="1600" b="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07000"/>
                        </a:lnSpc>
                        <a:spcAft>
                          <a:spcPts val="800"/>
                        </a:spcAft>
                        <a:tabLst>
                          <a:tab pos="8134350" algn="l"/>
                        </a:tabLst>
                      </a:pPr>
                      <a:r>
                        <a:rPr lang="ru-RU" sz="2000" b="1" dirty="0">
                          <a:solidFill>
                            <a:srgbClr val="FF0000"/>
                          </a:solidFill>
                          <a:effectLst/>
                          <a:latin typeface="+mn-lt"/>
                          <a:ea typeface="Times New Roman" panose="02020603050405020304" pitchFamily="18" charset="0"/>
                          <a:cs typeface="Times New Roman" panose="02020603050405020304" pitchFamily="18" charset="0"/>
                        </a:rPr>
                        <a:t>9</a:t>
                      </a:r>
                      <a:endParaRPr lang="ru-RU" sz="2000" b="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29000"/>
                      </a:srgbClr>
                    </a:solidFill>
                  </a:tcPr>
                </a:tc>
                <a:tc>
                  <a:txBody>
                    <a:bodyPr/>
                    <a:lstStyle/>
                    <a:p>
                      <a:pPr algn="ctr">
                        <a:lnSpc>
                          <a:spcPct val="107000"/>
                        </a:lnSpc>
                        <a:spcAft>
                          <a:spcPts val="800"/>
                        </a:spcAft>
                        <a:tabLst>
                          <a:tab pos="8134350" algn="l"/>
                        </a:tabLst>
                      </a:pPr>
                      <a:r>
                        <a:rPr lang="ru-RU" sz="2000" b="1" dirty="0">
                          <a:solidFill>
                            <a:srgbClr val="FF0000"/>
                          </a:solidFill>
                          <a:effectLst/>
                          <a:latin typeface="+mn-lt"/>
                          <a:ea typeface="Times New Roman" panose="02020603050405020304" pitchFamily="18" charset="0"/>
                          <a:cs typeface="Times New Roman" panose="02020603050405020304" pitchFamily="18" charset="0"/>
                        </a:rPr>
                        <a:t>9 </a:t>
                      </a:r>
                      <a:endParaRPr lang="ru-RU" sz="2000" b="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07000"/>
                        </a:lnSpc>
                        <a:spcAft>
                          <a:spcPts val="800"/>
                        </a:spcAft>
                        <a:tabLst>
                          <a:tab pos="8134350" algn="l"/>
                        </a:tabLst>
                      </a:pPr>
                      <a:r>
                        <a:rPr lang="ru-RU" sz="2000" b="1" dirty="0">
                          <a:solidFill>
                            <a:srgbClr val="FF0000"/>
                          </a:solidFill>
                          <a:effectLst/>
                          <a:latin typeface="+mn-lt"/>
                          <a:ea typeface="Times New Roman" panose="02020603050405020304" pitchFamily="18" charset="0"/>
                          <a:cs typeface="Times New Roman" panose="02020603050405020304" pitchFamily="18" charset="0"/>
                        </a:rPr>
                        <a:t>0</a:t>
                      </a:r>
                      <a:endParaRPr lang="ru-RU" sz="2000" b="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07000"/>
                        </a:lnSpc>
                        <a:spcAft>
                          <a:spcPts val="800"/>
                        </a:spcAft>
                        <a:tabLst>
                          <a:tab pos="8134350" algn="l"/>
                        </a:tabLst>
                      </a:pPr>
                      <a:r>
                        <a:rPr lang="ru-RU" sz="2000" b="1" dirty="0">
                          <a:solidFill>
                            <a:srgbClr val="FF0000"/>
                          </a:solidFill>
                          <a:effectLst/>
                          <a:latin typeface="+mn-lt"/>
                          <a:ea typeface="Times New Roman" panose="02020603050405020304" pitchFamily="18" charset="0"/>
                          <a:cs typeface="Times New Roman" panose="02020603050405020304" pitchFamily="18" charset="0"/>
                        </a:rPr>
                        <a:t>0</a:t>
                      </a:r>
                      <a:endParaRPr lang="ru-RU" sz="2000" b="1"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994521817"/>
                  </a:ext>
                </a:extLst>
              </a:tr>
            </a:tbl>
          </a:graphicData>
        </a:graphic>
      </p:graphicFrame>
      <p:sp>
        <p:nvSpPr>
          <p:cNvPr id="12" name="TextBox 11">
            <a:extLst>
              <a:ext uri="{FF2B5EF4-FFF2-40B4-BE49-F238E27FC236}">
                <a16:creationId xmlns:a16="http://schemas.microsoft.com/office/drawing/2014/main" id="{95814251-FF71-90D6-317F-5053AB40BAAC}"/>
              </a:ext>
            </a:extLst>
          </p:cNvPr>
          <p:cNvSpPr txBox="1"/>
          <p:nvPr/>
        </p:nvSpPr>
        <p:spPr>
          <a:xfrm>
            <a:off x="4223792" y="880354"/>
            <a:ext cx="6142063" cy="923330"/>
          </a:xfrm>
          <a:prstGeom prst="rect">
            <a:avLst/>
          </a:prstGeom>
          <a:noFill/>
        </p:spPr>
        <p:txBody>
          <a:bodyPr wrap="square">
            <a:spAutoFit/>
          </a:bodyPr>
          <a:lstStyle/>
          <a:p>
            <a:pPr marL="0" marR="0" lvl="0" indent="0" algn="ctr" defTabSz="914400" rtl="0" eaLnBrk="1" fontAlgn="auto" latinLnBrk="0" hangingPunct="1">
              <a:lnSpc>
                <a:spcPct val="90000"/>
              </a:lnSpc>
              <a:spcBef>
                <a:spcPts val="0"/>
              </a:spcBef>
              <a:spcAft>
                <a:spcPts val="800"/>
              </a:spcAft>
              <a:buClrTx/>
              <a:buSzTx/>
              <a:buFontTx/>
              <a:buNone/>
              <a:tabLst/>
              <a:defRPr/>
            </a:pPr>
            <a:r>
              <a:rPr kumimoji="0" lang="ru-RU" sz="2000" b="1" i="0" u="none" strike="noStrike" kern="1200" cap="none" spc="0" normalizeH="0" baseline="0" noProof="0" dirty="0">
                <a:ln>
                  <a:noFill/>
                </a:ln>
                <a:solidFill>
                  <a:srgbClr val="002060"/>
                </a:solidFill>
                <a:effectLst/>
                <a:uLnTx/>
                <a:uFillTx/>
                <a:ea typeface="Times New Roman" panose="02020603050405020304" pitchFamily="18" charset="0"/>
                <a:cs typeface="Times New Roman" panose="02020603050405020304" pitchFamily="18" charset="0"/>
              </a:rPr>
              <a:t>Данные мониторинга уровня модернизации общедоступных муниципальных библиотек   Белгородской   области</a:t>
            </a:r>
            <a:endParaRPr kumimoji="0" lang="ru-RU" sz="2000" b="0" i="0" u="none" strike="noStrike" kern="1200" cap="none" spc="0" normalizeH="0" baseline="0" noProof="0" dirty="0">
              <a:ln>
                <a:noFill/>
              </a:ln>
              <a:solidFill>
                <a:srgbClr val="002060"/>
              </a:solidFill>
              <a:effectLst/>
              <a:uLnTx/>
              <a:uFillTx/>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9587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619" y="0"/>
            <a:ext cx="2408973" cy="6876000"/>
          </a:xfrm>
          <a:prstGeom prst="rect">
            <a:avLst/>
          </a:prstGeom>
          <a:solidFill>
            <a:srgbClr val="7030A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marL="72000" algn="ctr">
              <a:lnSpc>
                <a:spcPct val="150000"/>
              </a:lnSpc>
            </a:pPr>
            <a:r>
              <a:rPr lang="ru-RU" sz="2000" b="1" dirty="0">
                <a:solidFill>
                  <a:prstClr val="white"/>
                </a:solidFill>
                <a:effectLst>
                  <a:outerShdw blurRad="38100" dist="38100" dir="2700000" algn="tl">
                    <a:srgbClr val="000000">
                      <a:alpha val="43137"/>
                    </a:srgbClr>
                  </a:outerShdw>
                </a:effectLst>
                <a:cs typeface="Arial" pitchFamily="34" charset="0"/>
              </a:rPr>
              <a:t>Стандарт качества  модернизации  муниципальной библиотеки: </a:t>
            </a:r>
          </a:p>
          <a:p>
            <a:pPr marL="72000" algn="ctr">
              <a:lnSpc>
                <a:spcPct val="150000"/>
              </a:lnSpc>
            </a:pPr>
            <a:r>
              <a:rPr lang="ru-RU" b="1" dirty="0">
                <a:solidFill>
                  <a:prstClr val="white"/>
                </a:solidFill>
                <a:effectLst>
                  <a:outerShdw blurRad="38100" dist="38100" dir="2700000" algn="tl">
                    <a:srgbClr val="000000">
                      <a:alpha val="43137"/>
                    </a:srgbClr>
                  </a:outerShdw>
                </a:effectLst>
                <a:cs typeface="Arial" pitchFamily="34" charset="0"/>
              </a:rPr>
              <a:t>АПРОБАЦИЯ</a:t>
            </a:r>
            <a:endParaRPr lang="ru-RU" sz="16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a:extLst>
              <a:ext uri="{FF2B5EF4-FFF2-40B4-BE49-F238E27FC236}">
                <a16:creationId xmlns:a16="http://schemas.microsoft.com/office/drawing/2014/main" id="{BD8E6DF1-A33B-2BA5-1803-DEA8A2F50F28}"/>
              </a:ext>
            </a:extLst>
          </p:cNvPr>
          <p:cNvSpPr txBox="1"/>
          <p:nvPr/>
        </p:nvSpPr>
        <p:spPr>
          <a:xfrm>
            <a:off x="3503712" y="118245"/>
            <a:ext cx="5904656" cy="461665"/>
          </a:xfrm>
          <a:prstGeom prst="rect">
            <a:avLst/>
          </a:prstGeom>
          <a:noFill/>
        </p:spPr>
        <p:txBody>
          <a:bodyPr wrap="square">
            <a:spAutoFit/>
          </a:bodyPr>
          <a:lstStyle/>
          <a:p>
            <a:pPr algn="ctr"/>
            <a:r>
              <a:rPr lang="ru-RU" sz="2400" b="1" dirty="0">
                <a:solidFill>
                  <a:srgbClr val="7030A0"/>
                </a:solidFill>
                <a:effectLst/>
                <a:ea typeface="Times New Roman" panose="02020603050405020304" pitchFamily="18" charset="0"/>
              </a:rPr>
              <a:t>       Региональная  апробация   СКМ </a:t>
            </a:r>
            <a:endParaRPr lang="ru-RU" sz="2400" dirty="0">
              <a:solidFill>
                <a:srgbClr val="7030A0"/>
              </a:solidFill>
            </a:endParaRPr>
          </a:p>
        </p:txBody>
      </p:sp>
      <p:sp>
        <p:nvSpPr>
          <p:cNvPr id="4" name="TextBox 3">
            <a:extLst>
              <a:ext uri="{FF2B5EF4-FFF2-40B4-BE49-F238E27FC236}">
                <a16:creationId xmlns:a16="http://schemas.microsoft.com/office/drawing/2014/main" id="{43F30835-154C-4B7C-17BF-AC05ED71A4DA}"/>
              </a:ext>
            </a:extLst>
          </p:cNvPr>
          <p:cNvSpPr txBox="1"/>
          <p:nvPr/>
        </p:nvSpPr>
        <p:spPr>
          <a:xfrm>
            <a:off x="2423592" y="767252"/>
            <a:ext cx="9232573" cy="1754326"/>
          </a:xfrm>
          <a:prstGeom prst="rect">
            <a:avLst/>
          </a:prstGeom>
          <a:solidFill>
            <a:srgbClr val="AAFC60">
              <a:alpha val="23000"/>
            </a:srgbClr>
          </a:solidFill>
        </p:spPr>
        <p:txBody>
          <a:bodyPr wrap="square">
            <a:spAutoFit/>
          </a:bodyPr>
          <a:lstStyle/>
          <a:p>
            <a:pPr>
              <a:lnSpc>
                <a:spcPct val="90000"/>
              </a:lnSpc>
            </a:pPr>
            <a:r>
              <a:rPr lang="ru-RU" sz="2000" b="1" dirty="0">
                <a:solidFill>
                  <a:srgbClr val="002060"/>
                </a:solidFill>
                <a:effectLst/>
                <a:ea typeface="Times New Roman" panose="02020603050405020304" pitchFamily="18" charset="0"/>
                <a:cs typeface="Times New Roman" panose="02020603050405020304" pitchFamily="18" charset="0"/>
              </a:rPr>
              <a:t>Данные мониторинга уровня модернизации общедоступных муниципальных библиотек </a:t>
            </a:r>
            <a:r>
              <a:rPr lang="ru-RU" sz="2000" b="1" dirty="0">
                <a:solidFill>
                  <a:srgbClr val="C00000"/>
                </a:solidFill>
                <a:effectLst/>
                <a:ea typeface="Times New Roman" panose="02020603050405020304" pitchFamily="18" charset="0"/>
                <a:cs typeface="Times New Roman" panose="02020603050405020304" pitchFamily="18" charset="0"/>
              </a:rPr>
              <a:t>Ростовской   области</a:t>
            </a:r>
            <a:endParaRPr lang="ru-RU" sz="2000" b="1" dirty="0">
              <a:solidFill>
                <a:srgbClr val="002060"/>
              </a:solidFill>
              <a:effectLst/>
              <a:ea typeface="Times New Roman" panose="02020603050405020304" pitchFamily="18" charset="0"/>
              <a:cs typeface="Times New Roman" panose="02020603050405020304" pitchFamily="18" charset="0"/>
            </a:endParaRPr>
          </a:p>
          <a:p>
            <a:pPr>
              <a:lnSpc>
                <a:spcPct val="90000"/>
              </a:lnSpc>
            </a:pPr>
            <a:r>
              <a:rPr lang="ru-RU" sz="2000" b="1" dirty="0">
                <a:solidFill>
                  <a:srgbClr val="C00000"/>
                </a:solidFill>
                <a:effectLst/>
                <a:ea typeface="Times New Roman" panose="02020603050405020304" pitchFamily="18" charset="0"/>
                <a:cs typeface="Times New Roman" panose="02020603050405020304" pitchFamily="18" charset="0"/>
              </a:rPr>
              <a:t>           Приняли участие 41 муниципальная библиотека</a:t>
            </a:r>
            <a:r>
              <a:rPr lang="ru-RU" sz="2000" b="1" dirty="0">
                <a:solidFill>
                  <a:srgbClr val="002060"/>
                </a:solidFill>
                <a:effectLst/>
                <a:ea typeface="Times New Roman" panose="02020603050405020304" pitchFamily="18" charset="0"/>
                <a:cs typeface="Times New Roman" panose="02020603050405020304" pitchFamily="18" charset="0"/>
              </a:rPr>
              <a:t>, из них:  </a:t>
            </a:r>
          </a:p>
          <a:p>
            <a:pPr>
              <a:lnSpc>
                <a:spcPct val="90000"/>
              </a:lnSpc>
            </a:pPr>
            <a:r>
              <a:rPr lang="ru-RU" sz="2000" b="1" dirty="0">
                <a:solidFill>
                  <a:srgbClr val="002060"/>
                </a:solidFill>
                <a:effectLst/>
                <a:ea typeface="Times New Roman" panose="02020603050405020304" pitchFamily="18" charset="0"/>
                <a:cs typeface="Times New Roman" panose="02020603050405020304" pitchFamily="18" charset="0"/>
              </a:rPr>
              <a:t>ЦБ – 6, </a:t>
            </a:r>
            <a:r>
              <a:rPr lang="ru-RU" sz="2000" b="1" dirty="0" err="1">
                <a:solidFill>
                  <a:srgbClr val="002060"/>
                </a:solidFill>
                <a:effectLst/>
                <a:ea typeface="Times New Roman" panose="02020603050405020304" pitchFamily="18" charset="0"/>
                <a:cs typeface="Times New Roman" panose="02020603050405020304" pitchFamily="18" charset="0"/>
              </a:rPr>
              <a:t>ЦДБ</a:t>
            </a:r>
            <a:r>
              <a:rPr lang="ru-RU" sz="2000" b="1" dirty="0">
                <a:solidFill>
                  <a:srgbClr val="002060"/>
                </a:solidFill>
                <a:effectLst/>
                <a:ea typeface="Times New Roman" panose="02020603050405020304" pitchFamily="18" charset="0"/>
                <a:cs typeface="Times New Roman" panose="02020603050405020304" pitchFamily="18" charset="0"/>
              </a:rPr>
              <a:t> – 3, 32 библиотеки-филиала.</a:t>
            </a:r>
          </a:p>
          <a:p>
            <a:pPr>
              <a:lnSpc>
                <a:spcPct val="90000"/>
              </a:lnSpc>
            </a:pPr>
            <a:r>
              <a:rPr lang="ru-RU" sz="2000" b="1" dirty="0">
                <a:solidFill>
                  <a:srgbClr val="002060"/>
                </a:solidFill>
                <a:effectLst/>
                <a:ea typeface="Times New Roman" panose="02020603050405020304" pitchFamily="18" charset="0"/>
                <a:cs typeface="Times New Roman" panose="02020603050405020304" pitchFamily="18" charset="0"/>
              </a:rPr>
              <a:t>Городских библиотек – 22, сельских – 19.       </a:t>
            </a:r>
          </a:p>
          <a:p>
            <a:pPr>
              <a:lnSpc>
                <a:spcPct val="90000"/>
              </a:lnSpc>
            </a:pPr>
            <a:r>
              <a:rPr lang="ru-RU" sz="2000" b="1" dirty="0">
                <a:solidFill>
                  <a:srgbClr val="002060"/>
                </a:solidFill>
                <a:effectLst/>
                <a:ea typeface="Times New Roman" panose="02020603050405020304" pitchFamily="18" charset="0"/>
              </a:rPr>
              <a:t> </a:t>
            </a:r>
            <a:r>
              <a:rPr lang="ru-RU" sz="2000" b="1" dirty="0">
                <a:solidFill>
                  <a:srgbClr val="C00000"/>
                </a:solidFill>
                <a:effectLst/>
                <a:ea typeface="Times New Roman" panose="02020603050405020304" pitchFamily="18" charset="0"/>
              </a:rPr>
              <a:t>Обследовано 12 модельных библиотек НП «Культура» </a:t>
            </a:r>
            <a:endParaRPr lang="ru-RU" sz="2000" b="1" dirty="0">
              <a:solidFill>
                <a:srgbClr val="C00000"/>
              </a:solidFill>
            </a:endParaRPr>
          </a:p>
        </p:txBody>
      </p:sp>
      <p:sp>
        <p:nvSpPr>
          <p:cNvPr id="6" name="TextBox 5">
            <a:extLst>
              <a:ext uri="{FF2B5EF4-FFF2-40B4-BE49-F238E27FC236}">
                <a16:creationId xmlns:a16="http://schemas.microsoft.com/office/drawing/2014/main" id="{A2353507-C25E-CEF8-6652-D6C685CD04FE}"/>
              </a:ext>
            </a:extLst>
          </p:cNvPr>
          <p:cNvSpPr txBox="1"/>
          <p:nvPr/>
        </p:nvSpPr>
        <p:spPr>
          <a:xfrm>
            <a:off x="3503712" y="2708920"/>
            <a:ext cx="8152453" cy="1938992"/>
          </a:xfrm>
          <a:prstGeom prst="rect">
            <a:avLst/>
          </a:prstGeom>
          <a:solidFill>
            <a:srgbClr val="AAFC60">
              <a:alpha val="19000"/>
            </a:srgbClr>
          </a:solidFill>
        </p:spPr>
        <p:txBody>
          <a:bodyPr wrap="square">
            <a:spAutoFit/>
          </a:bodyPr>
          <a:lstStyle/>
          <a:p>
            <a:r>
              <a:rPr lang="ru-RU" sz="2000" b="1" dirty="0">
                <a:effectLst/>
                <a:ea typeface="Times New Roman" panose="02020603050405020304" pitchFamily="18" charset="0"/>
                <a:cs typeface="Times New Roman" panose="02020603050405020304" pitchFamily="18" charset="0"/>
              </a:rPr>
              <a:t>Данные мониторинга уровня модернизации общедоступных муниципальных библиотек   </a:t>
            </a:r>
            <a:r>
              <a:rPr lang="ru-RU" sz="2000" b="1" dirty="0">
                <a:solidFill>
                  <a:srgbClr val="C00000"/>
                </a:solidFill>
                <a:effectLst/>
                <a:ea typeface="Times New Roman" panose="02020603050405020304" pitchFamily="18" charset="0"/>
                <a:cs typeface="Times New Roman" panose="02020603050405020304" pitchFamily="18" charset="0"/>
              </a:rPr>
              <a:t>Красноярского края</a:t>
            </a:r>
          </a:p>
          <a:p>
            <a:r>
              <a:rPr lang="ru-RU" sz="2000" b="1" dirty="0">
                <a:solidFill>
                  <a:srgbClr val="C00000"/>
                </a:solidFill>
                <a:effectLst/>
                <a:ea typeface="Times New Roman" panose="02020603050405020304" pitchFamily="18" charset="0"/>
                <a:cs typeface="Times New Roman" panose="02020603050405020304" pitchFamily="18" charset="0"/>
              </a:rPr>
              <a:t>               Приняли участие 86 муниципальных библиотек</a:t>
            </a:r>
            <a:r>
              <a:rPr lang="ru-RU" sz="2000" b="1" dirty="0">
                <a:effectLst/>
                <a:ea typeface="Times New Roman" panose="02020603050405020304" pitchFamily="18" charset="0"/>
                <a:cs typeface="Times New Roman" panose="02020603050405020304" pitchFamily="18" charset="0"/>
              </a:rPr>
              <a:t>, из них: </a:t>
            </a:r>
          </a:p>
          <a:p>
            <a:r>
              <a:rPr lang="ru-RU" sz="2000" b="1" dirty="0">
                <a:effectLst/>
                <a:ea typeface="Times New Roman" panose="02020603050405020304" pitchFamily="18" charset="0"/>
                <a:cs typeface="Times New Roman" panose="02020603050405020304" pitchFamily="18" charset="0"/>
              </a:rPr>
              <a:t>ЦБ – 12, </a:t>
            </a:r>
            <a:r>
              <a:rPr lang="ru-RU" sz="2000" b="1" dirty="0" err="1">
                <a:effectLst/>
                <a:ea typeface="Times New Roman" panose="02020603050405020304" pitchFamily="18" charset="0"/>
                <a:cs typeface="Times New Roman" panose="02020603050405020304" pitchFamily="18" charset="0"/>
              </a:rPr>
              <a:t>ЦДБ</a:t>
            </a:r>
            <a:r>
              <a:rPr lang="ru-RU" sz="2000" b="1" dirty="0">
                <a:effectLst/>
                <a:ea typeface="Times New Roman" panose="02020603050405020304" pitchFamily="18" charset="0"/>
                <a:cs typeface="Times New Roman" panose="02020603050405020304" pitchFamily="18" charset="0"/>
              </a:rPr>
              <a:t> – 9 и 65 библиотек-филиалов. </a:t>
            </a:r>
          </a:p>
          <a:p>
            <a:r>
              <a:rPr lang="ru-RU" sz="2000" b="1" dirty="0">
                <a:effectLst/>
                <a:ea typeface="Times New Roman" panose="02020603050405020304" pitchFamily="18" charset="0"/>
                <a:cs typeface="Times New Roman" panose="02020603050405020304" pitchFamily="18" charset="0"/>
              </a:rPr>
              <a:t>Городских библиотек –  64, сельских – 22.      </a:t>
            </a:r>
          </a:p>
          <a:p>
            <a:r>
              <a:rPr lang="ru-RU" sz="2000" b="1" dirty="0">
                <a:solidFill>
                  <a:srgbClr val="C00000"/>
                </a:solidFill>
                <a:effectLst/>
                <a:ea typeface="Times New Roman" panose="02020603050405020304" pitchFamily="18" charset="0"/>
                <a:cs typeface="Times New Roman" panose="02020603050405020304" pitchFamily="18" charset="0"/>
              </a:rPr>
              <a:t>Обследовано 15 модельных библиотек НП «Культура»</a:t>
            </a:r>
          </a:p>
        </p:txBody>
      </p:sp>
      <p:sp>
        <p:nvSpPr>
          <p:cNvPr id="8" name="TextBox 7">
            <a:extLst>
              <a:ext uri="{FF2B5EF4-FFF2-40B4-BE49-F238E27FC236}">
                <a16:creationId xmlns:a16="http://schemas.microsoft.com/office/drawing/2014/main" id="{642C7603-376B-3405-5872-458CB0FA34FE}"/>
              </a:ext>
            </a:extLst>
          </p:cNvPr>
          <p:cNvSpPr txBox="1"/>
          <p:nvPr/>
        </p:nvSpPr>
        <p:spPr>
          <a:xfrm>
            <a:off x="2495599" y="4773201"/>
            <a:ext cx="9160565" cy="1938992"/>
          </a:xfrm>
          <a:prstGeom prst="rect">
            <a:avLst/>
          </a:prstGeom>
          <a:solidFill>
            <a:srgbClr val="92D050">
              <a:alpha val="19000"/>
            </a:srgbClr>
          </a:solidFill>
        </p:spPr>
        <p:txBody>
          <a:bodyPr wrap="square">
            <a:spAutoFit/>
          </a:bodyPr>
          <a:lstStyle/>
          <a:p>
            <a:r>
              <a:rPr lang="ru-RU" sz="2000" b="1" dirty="0">
                <a:effectLst/>
                <a:ea typeface="Times New Roman" panose="02020603050405020304" pitchFamily="18" charset="0"/>
                <a:cs typeface="Times New Roman" panose="02020603050405020304" pitchFamily="18" charset="0"/>
              </a:rPr>
              <a:t>Данные мониторинга уровня модернизации общедоступных муниципальных библиотек   </a:t>
            </a:r>
            <a:r>
              <a:rPr lang="ru-RU" sz="2000" b="1" dirty="0">
                <a:solidFill>
                  <a:srgbClr val="C00000"/>
                </a:solidFill>
                <a:effectLst/>
                <a:ea typeface="Times New Roman" panose="02020603050405020304" pitchFamily="18" charset="0"/>
                <a:cs typeface="Times New Roman" panose="02020603050405020304" pitchFamily="18" charset="0"/>
              </a:rPr>
              <a:t>Алтайского края</a:t>
            </a:r>
          </a:p>
          <a:p>
            <a:r>
              <a:rPr lang="ru-RU" sz="2000" b="1" dirty="0">
                <a:solidFill>
                  <a:srgbClr val="C00000"/>
                </a:solidFill>
                <a:effectLst/>
                <a:ea typeface="Times New Roman" panose="02020603050405020304" pitchFamily="18" charset="0"/>
                <a:cs typeface="Times New Roman" panose="02020603050405020304" pitchFamily="18" charset="0"/>
              </a:rPr>
              <a:t>                      Приняли участие 35 муниципальных библиотек</a:t>
            </a:r>
            <a:r>
              <a:rPr lang="ru-RU" sz="2000" b="1" dirty="0">
                <a:effectLst/>
                <a:ea typeface="Times New Roman" panose="02020603050405020304" pitchFamily="18" charset="0"/>
                <a:cs typeface="Times New Roman" panose="02020603050405020304" pitchFamily="18" charset="0"/>
              </a:rPr>
              <a:t>, из них: </a:t>
            </a:r>
          </a:p>
          <a:p>
            <a:r>
              <a:rPr lang="ru-RU" sz="2000" b="1" dirty="0">
                <a:effectLst/>
                <a:ea typeface="Times New Roman" panose="02020603050405020304" pitchFamily="18" charset="0"/>
                <a:cs typeface="Times New Roman" panose="02020603050405020304" pitchFamily="18" charset="0"/>
              </a:rPr>
              <a:t>ЦБ – 7, </a:t>
            </a:r>
            <a:r>
              <a:rPr lang="ru-RU" sz="2000" b="1" dirty="0" err="1">
                <a:effectLst/>
                <a:ea typeface="Times New Roman" panose="02020603050405020304" pitchFamily="18" charset="0"/>
                <a:cs typeface="Times New Roman" panose="02020603050405020304" pitchFamily="18" charset="0"/>
              </a:rPr>
              <a:t>ЦДБ</a:t>
            </a:r>
            <a:r>
              <a:rPr lang="ru-RU" sz="2000" b="1" dirty="0">
                <a:effectLst/>
                <a:ea typeface="Times New Roman" panose="02020603050405020304" pitchFamily="18" charset="0"/>
                <a:cs typeface="Times New Roman" panose="02020603050405020304" pitchFamily="18" charset="0"/>
              </a:rPr>
              <a:t> – 1 и 23 библиотеки-филиала. </a:t>
            </a:r>
          </a:p>
          <a:p>
            <a:r>
              <a:rPr lang="ru-RU" sz="2000" b="1" dirty="0">
                <a:effectLst/>
                <a:ea typeface="Times New Roman" panose="02020603050405020304" pitchFamily="18" charset="0"/>
                <a:cs typeface="Times New Roman" panose="02020603050405020304" pitchFamily="18" charset="0"/>
              </a:rPr>
              <a:t>Городских библиотек – 9, сельских – 26.    </a:t>
            </a:r>
          </a:p>
          <a:p>
            <a:r>
              <a:rPr lang="ru-RU" sz="2000" b="1" dirty="0">
                <a:solidFill>
                  <a:srgbClr val="C00000"/>
                </a:solidFill>
                <a:effectLst/>
                <a:ea typeface="Times New Roman" panose="02020603050405020304" pitchFamily="18" charset="0"/>
              </a:rPr>
              <a:t>Обследовано 5 модельных библиотек НП «Культура»</a:t>
            </a:r>
            <a:endParaRPr lang="ru-RU" sz="2000" b="1" dirty="0">
              <a:solidFill>
                <a:srgbClr val="C00000"/>
              </a:solidFill>
            </a:endParaRPr>
          </a:p>
        </p:txBody>
      </p:sp>
    </p:spTree>
    <p:extLst>
      <p:ext uri="{BB962C8B-B14F-4D97-AF65-F5344CB8AC3E}">
        <p14:creationId xmlns:p14="http://schemas.microsoft.com/office/powerpoint/2010/main" val="44506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619" y="0"/>
            <a:ext cx="2408973" cy="6876000"/>
          </a:xfrm>
          <a:prstGeom prst="rect">
            <a:avLst/>
          </a:prstGeom>
          <a:solidFill>
            <a:srgbClr val="7030A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marL="72000" algn="ctr">
              <a:lnSpc>
                <a:spcPct val="150000"/>
              </a:lnSpc>
            </a:pPr>
            <a:r>
              <a:rPr lang="ru-RU" sz="2000" b="1" dirty="0">
                <a:solidFill>
                  <a:prstClr val="white"/>
                </a:solidFill>
                <a:effectLst>
                  <a:outerShdw blurRad="38100" dist="38100" dir="2700000" algn="tl">
                    <a:srgbClr val="000000">
                      <a:alpha val="43137"/>
                    </a:srgbClr>
                  </a:outerShdw>
                </a:effectLst>
                <a:cs typeface="Arial" pitchFamily="34" charset="0"/>
              </a:rPr>
              <a:t>Стандарт качества  модернизации  муниципальной библиотеки: </a:t>
            </a:r>
          </a:p>
          <a:p>
            <a:pPr marL="72000" algn="ctr">
              <a:lnSpc>
                <a:spcPct val="150000"/>
              </a:lnSpc>
            </a:pPr>
            <a:r>
              <a:rPr lang="ru-RU" b="1" dirty="0">
                <a:solidFill>
                  <a:prstClr val="white"/>
                </a:solidFill>
                <a:effectLst>
                  <a:outerShdw blurRad="38100" dist="38100" dir="2700000" algn="tl">
                    <a:srgbClr val="000000">
                      <a:alpha val="43137"/>
                    </a:srgbClr>
                  </a:outerShdw>
                </a:effectLst>
                <a:cs typeface="Arial" pitchFamily="34" charset="0"/>
              </a:rPr>
              <a:t>АПРОБАЦИЯ</a:t>
            </a:r>
            <a:endParaRPr lang="ru-RU" sz="16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a:extLst>
              <a:ext uri="{FF2B5EF4-FFF2-40B4-BE49-F238E27FC236}">
                <a16:creationId xmlns:a16="http://schemas.microsoft.com/office/drawing/2014/main" id="{BD8E6DF1-A33B-2BA5-1803-DEA8A2F50F28}"/>
              </a:ext>
            </a:extLst>
          </p:cNvPr>
          <p:cNvSpPr txBox="1"/>
          <p:nvPr/>
        </p:nvSpPr>
        <p:spPr>
          <a:xfrm>
            <a:off x="3503712" y="354681"/>
            <a:ext cx="5904656" cy="461665"/>
          </a:xfrm>
          <a:prstGeom prst="rect">
            <a:avLst/>
          </a:prstGeom>
          <a:noFill/>
        </p:spPr>
        <p:txBody>
          <a:bodyPr wrap="square">
            <a:spAutoFit/>
          </a:bodyPr>
          <a:lstStyle/>
          <a:p>
            <a:pPr algn="ctr"/>
            <a:r>
              <a:rPr lang="ru-RU" sz="2400" b="1" dirty="0">
                <a:solidFill>
                  <a:srgbClr val="7030A0"/>
                </a:solidFill>
                <a:effectLst/>
                <a:ea typeface="Times New Roman" panose="02020603050405020304" pitchFamily="18" charset="0"/>
              </a:rPr>
              <a:t>       Региональная  апробация   Стандарта </a:t>
            </a:r>
            <a:endParaRPr lang="ru-RU" sz="2400" dirty="0">
              <a:solidFill>
                <a:srgbClr val="7030A0"/>
              </a:solidFill>
            </a:endParaRPr>
          </a:p>
        </p:txBody>
      </p:sp>
      <p:sp>
        <p:nvSpPr>
          <p:cNvPr id="14" name="TextBox 13">
            <a:extLst>
              <a:ext uri="{FF2B5EF4-FFF2-40B4-BE49-F238E27FC236}">
                <a16:creationId xmlns:a16="http://schemas.microsoft.com/office/drawing/2014/main" id="{1626670D-C7C6-C983-6E3D-5B69F1F3757A}"/>
              </a:ext>
            </a:extLst>
          </p:cNvPr>
          <p:cNvSpPr txBox="1"/>
          <p:nvPr/>
        </p:nvSpPr>
        <p:spPr>
          <a:xfrm>
            <a:off x="3647728" y="692696"/>
            <a:ext cx="9090382" cy="400110"/>
          </a:xfrm>
          <a:prstGeom prst="rect">
            <a:avLst/>
          </a:prstGeom>
          <a:noFill/>
        </p:spPr>
        <p:txBody>
          <a:bodyPr wrap="square">
            <a:spAutoFit/>
          </a:bodyPr>
          <a:lstStyle/>
          <a:p>
            <a:r>
              <a:rPr lang="ru-RU" sz="2000" b="1" dirty="0">
                <a:solidFill>
                  <a:srgbClr val="002060"/>
                </a:solidFill>
                <a:ea typeface="Times New Roman" panose="02020603050405020304" pitchFamily="18" charset="0"/>
              </a:rPr>
              <a:t>                </a:t>
            </a:r>
            <a:endParaRPr lang="ru-RU" sz="2200" dirty="0">
              <a:solidFill>
                <a:srgbClr val="002060"/>
              </a:solidFill>
            </a:endParaRPr>
          </a:p>
        </p:txBody>
      </p:sp>
      <p:sp>
        <p:nvSpPr>
          <p:cNvPr id="4" name="TextBox 3">
            <a:extLst>
              <a:ext uri="{FF2B5EF4-FFF2-40B4-BE49-F238E27FC236}">
                <a16:creationId xmlns:a16="http://schemas.microsoft.com/office/drawing/2014/main" id="{2D9A4474-2C3A-A700-EC9C-CFDCC7431367}"/>
              </a:ext>
            </a:extLst>
          </p:cNvPr>
          <p:cNvSpPr txBox="1"/>
          <p:nvPr/>
        </p:nvSpPr>
        <p:spPr>
          <a:xfrm>
            <a:off x="2783632" y="1268760"/>
            <a:ext cx="8818592" cy="2164695"/>
          </a:xfrm>
          <a:prstGeom prst="rect">
            <a:avLst/>
          </a:prstGeom>
          <a:solidFill>
            <a:srgbClr val="FFFFAF">
              <a:alpha val="28000"/>
            </a:srgbClr>
          </a:solidFill>
        </p:spPr>
        <p:txBody>
          <a:bodyPr wrap="square">
            <a:spAutoFit/>
          </a:bodyPr>
          <a:lstStyle/>
          <a:p>
            <a:pPr>
              <a:lnSpc>
                <a:spcPct val="90000"/>
              </a:lnSpc>
              <a:spcAft>
                <a:spcPts val="800"/>
              </a:spcAft>
            </a:pPr>
            <a:r>
              <a:rPr lang="ru-RU" sz="2000" b="1" dirty="0">
                <a:effectLst/>
                <a:ea typeface="Times New Roman" panose="02020603050405020304" pitchFamily="18" charset="0"/>
                <a:cs typeface="Times New Roman" panose="02020603050405020304" pitchFamily="18" charset="0"/>
              </a:rPr>
              <a:t>Данные мониторинга уровня модернизации общедоступных муниципальных библиотек  </a:t>
            </a:r>
            <a:r>
              <a:rPr lang="ru-RU" sz="2000" b="1" dirty="0">
                <a:solidFill>
                  <a:srgbClr val="C00000"/>
                </a:solidFill>
                <a:effectLst/>
                <a:ea typeface="Times New Roman" panose="02020603050405020304" pitchFamily="18" charset="0"/>
                <a:cs typeface="Times New Roman" panose="02020603050405020304" pitchFamily="18" charset="0"/>
              </a:rPr>
              <a:t>Челябинской области</a:t>
            </a:r>
          </a:p>
          <a:p>
            <a:pPr>
              <a:lnSpc>
                <a:spcPct val="90000"/>
              </a:lnSpc>
              <a:spcAft>
                <a:spcPts val="800"/>
              </a:spcAft>
            </a:pPr>
            <a:r>
              <a:rPr lang="ru-RU" sz="2000" b="1" dirty="0">
                <a:solidFill>
                  <a:srgbClr val="C00000"/>
                </a:solidFill>
                <a:effectLst/>
                <a:ea typeface="Times New Roman" panose="02020603050405020304" pitchFamily="18" charset="0"/>
                <a:cs typeface="Times New Roman" panose="02020603050405020304" pitchFamily="18" charset="0"/>
              </a:rPr>
              <a:t>Приняли участие 60 муниципальных библиотек</a:t>
            </a:r>
            <a:r>
              <a:rPr lang="ru-RU" sz="2000" b="1" dirty="0">
                <a:effectLst/>
                <a:ea typeface="Times New Roman" panose="02020603050405020304" pitchFamily="18" charset="0"/>
                <a:cs typeface="Times New Roman" panose="02020603050405020304" pitchFamily="18" charset="0"/>
              </a:rPr>
              <a:t>, из них: </a:t>
            </a:r>
          </a:p>
          <a:p>
            <a:pPr>
              <a:lnSpc>
                <a:spcPct val="90000"/>
              </a:lnSpc>
              <a:spcAft>
                <a:spcPts val="800"/>
              </a:spcAft>
            </a:pPr>
            <a:r>
              <a:rPr lang="ru-RU" sz="2000" b="1" dirty="0">
                <a:effectLst/>
                <a:ea typeface="Times New Roman" panose="02020603050405020304" pitchFamily="18" charset="0"/>
                <a:cs typeface="Times New Roman" panose="02020603050405020304" pitchFamily="18" charset="0"/>
              </a:rPr>
              <a:t>ЦБ – 5, </a:t>
            </a:r>
            <a:r>
              <a:rPr lang="ru-RU" sz="2000" b="1" dirty="0" err="1">
                <a:effectLst/>
                <a:ea typeface="Times New Roman" panose="02020603050405020304" pitchFamily="18" charset="0"/>
                <a:cs typeface="Times New Roman" panose="02020603050405020304" pitchFamily="18" charset="0"/>
              </a:rPr>
              <a:t>ЦДБ</a:t>
            </a:r>
            <a:r>
              <a:rPr lang="ru-RU" sz="2000" b="1" dirty="0">
                <a:effectLst/>
                <a:ea typeface="Times New Roman" panose="02020603050405020304" pitchFamily="18" charset="0"/>
                <a:cs typeface="Times New Roman" panose="02020603050405020304" pitchFamily="18" charset="0"/>
              </a:rPr>
              <a:t> – 2 и 53 библиотеки-филиала.</a:t>
            </a:r>
          </a:p>
          <a:p>
            <a:pPr>
              <a:lnSpc>
                <a:spcPct val="90000"/>
              </a:lnSpc>
              <a:spcAft>
                <a:spcPts val="800"/>
              </a:spcAft>
            </a:pPr>
            <a:r>
              <a:rPr lang="ru-RU" sz="2000" b="1" dirty="0">
                <a:effectLst/>
                <a:ea typeface="Times New Roman" panose="02020603050405020304" pitchFamily="18" charset="0"/>
                <a:cs typeface="Times New Roman" panose="02020603050405020304" pitchFamily="18" charset="0"/>
              </a:rPr>
              <a:t>Городских библиотек – 32, сельских – 28.     </a:t>
            </a:r>
          </a:p>
          <a:p>
            <a:pPr>
              <a:lnSpc>
                <a:spcPct val="90000"/>
              </a:lnSpc>
              <a:spcAft>
                <a:spcPts val="800"/>
              </a:spcAft>
            </a:pPr>
            <a:r>
              <a:rPr lang="ru-RU" sz="2000" b="1" dirty="0">
                <a:solidFill>
                  <a:srgbClr val="C00000"/>
                </a:solidFill>
                <a:effectLst/>
                <a:ea typeface="Times New Roman" panose="02020603050405020304" pitchFamily="18" charset="0"/>
                <a:cs typeface="Times New Roman" panose="02020603050405020304" pitchFamily="18" charset="0"/>
              </a:rPr>
              <a:t>Обследовано 19 модельных библиотек НП «Культура»</a:t>
            </a:r>
          </a:p>
        </p:txBody>
      </p:sp>
      <p:sp>
        <p:nvSpPr>
          <p:cNvPr id="6" name="TextBox 5">
            <a:extLst>
              <a:ext uri="{FF2B5EF4-FFF2-40B4-BE49-F238E27FC236}">
                <a16:creationId xmlns:a16="http://schemas.microsoft.com/office/drawing/2014/main" id="{0842C4F1-9BD4-16DA-67E9-1EF7F40A8A8B}"/>
              </a:ext>
            </a:extLst>
          </p:cNvPr>
          <p:cNvSpPr txBox="1"/>
          <p:nvPr/>
        </p:nvSpPr>
        <p:spPr>
          <a:xfrm>
            <a:off x="2711624" y="3831385"/>
            <a:ext cx="8818592" cy="2550506"/>
          </a:xfrm>
          <a:prstGeom prst="rect">
            <a:avLst/>
          </a:prstGeom>
          <a:solidFill>
            <a:srgbClr val="FFFFAF">
              <a:alpha val="23000"/>
            </a:srgbClr>
          </a:solidFill>
        </p:spPr>
        <p:txBody>
          <a:bodyPr wrap="square">
            <a:spAutoFit/>
          </a:bodyPr>
          <a:lstStyle/>
          <a:p>
            <a:pPr>
              <a:lnSpc>
                <a:spcPct val="90000"/>
              </a:lnSpc>
              <a:spcAft>
                <a:spcPts val="800"/>
              </a:spcAft>
            </a:pPr>
            <a:r>
              <a:rPr lang="ru-RU" sz="2000" b="1" dirty="0">
                <a:effectLst/>
                <a:ea typeface="Times New Roman" panose="02020603050405020304" pitchFamily="18" charset="0"/>
                <a:cs typeface="Arial" panose="020B0604020202020204" pitchFamily="34" charset="0"/>
              </a:rPr>
              <a:t>Данные мониторинга уровня модернизации общедоступных муниципальных библиотек  </a:t>
            </a:r>
            <a:r>
              <a:rPr lang="ru-RU" sz="2000" b="1" dirty="0">
                <a:solidFill>
                  <a:srgbClr val="C00000"/>
                </a:solidFill>
                <a:effectLst/>
                <a:ea typeface="Times New Roman" panose="02020603050405020304" pitchFamily="18" charset="0"/>
                <a:cs typeface="Arial" panose="020B0604020202020204" pitchFamily="34" charset="0"/>
              </a:rPr>
              <a:t>Рязанской области </a:t>
            </a:r>
          </a:p>
          <a:p>
            <a:pPr>
              <a:lnSpc>
                <a:spcPct val="90000"/>
              </a:lnSpc>
              <a:spcAft>
                <a:spcPts val="800"/>
              </a:spcAft>
            </a:pPr>
            <a:r>
              <a:rPr lang="ru-RU" sz="2000" b="1" dirty="0">
                <a:solidFill>
                  <a:srgbClr val="C00000"/>
                </a:solidFill>
                <a:effectLst/>
                <a:ea typeface="Times New Roman" panose="02020603050405020304" pitchFamily="18" charset="0"/>
                <a:cs typeface="Arial" panose="020B0604020202020204" pitchFamily="34" charset="0"/>
              </a:rPr>
              <a:t>Приняли участие 64 муниципальных библиотеки</a:t>
            </a:r>
            <a:r>
              <a:rPr lang="ru-RU" sz="2000" b="1" dirty="0">
                <a:effectLst/>
                <a:ea typeface="Times New Roman" panose="02020603050405020304" pitchFamily="18" charset="0"/>
                <a:cs typeface="Arial" panose="020B0604020202020204" pitchFamily="34" charset="0"/>
              </a:rPr>
              <a:t>, из них: </a:t>
            </a:r>
          </a:p>
          <a:p>
            <a:pPr>
              <a:lnSpc>
                <a:spcPct val="90000"/>
              </a:lnSpc>
              <a:spcAft>
                <a:spcPts val="800"/>
              </a:spcAft>
            </a:pPr>
            <a:r>
              <a:rPr lang="ru-RU" sz="2000" b="1" dirty="0">
                <a:effectLst/>
                <a:ea typeface="Times New Roman" panose="02020603050405020304" pitchFamily="18" charset="0"/>
                <a:cs typeface="Arial" panose="020B0604020202020204" pitchFamily="34" charset="0"/>
              </a:rPr>
              <a:t>ЦБ – 5, </a:t>
            </a:r>
            <a:r>
              <a:rPr lang="ru-RU" sz="2000" b="1" dirty="0" err="1">
                <a:effectLst/>
                <a:ea typeface="Times New Roman" panose="02020603050405020304" pitchFamily="18" charset="0"/>
                <a:cs typeface="Arial" panose="020B0604020202020204" pitchFamily="34" charset="0"/>
              </a:rPr>
              <a:t>ЦДБ</a:t>
            </a:r>
            <a:r>
              <a:rPr lang="ru-RU" sz="2000" b="1" dirty="0">
                <a:effectLst/>
                <a:ea typeface="Times New Roman" panose="02020603050405020304" pitchFamily="18" charset="0"/>
                <a:cs typeface="Arial" panose="020B0604020202020204" pitchFamily="34" charset="0"/>
              </a:rPr>
              <a:t> – 1 и 58 библиотек-филиалов. </a:t>
            </a:r>
          </a:p>
          <a:p>
            <a:pPr>
              <a:lnSpc>
                <a:spcPct val="90000"/>
              </a:lnSpc>
              <a:spcAft>
                <a:spcPts val="800"/>
              </a:spcAft>
            </a:pPr>
            <a:r>
              <a:rPr lang="ru-RU" sz="2000" b="1" dirty="0">
                <a:effectLst/>
                <a:ea typeface="Times New Roman" panose="02020603050405020304" pitchFamily="18" charset="0"/>
                <a:cs typeface="Arial" panose="020B0604020202020204" pitchFamily="34" charset="0"/>
              </a:rPr>
              <a:t>Городских библиотек –  29, сельских – 29.      </a:t>
            </a:r>
          </a:p>
          <a:p>
            <a:pPr>
              <a:lnSpc>
                <a:spcPct val="90000"/>
              </a:lnSpc>
              <a:spcAft>
                <a:spcPts val="800"/>
              </a:spcAft>
            </a:pPr>
            <a:r>
              <a:rPr lang="ru-RU" sz="2000" b="1" dirty="0">
                <a:solidFill>
                  <a:srgbClr val="C00000"/>
                </a:solidFill>
                <a:effectLst/>
                <a:ea typeface="Times New Roman" panose="02020603050405020304" pitchFamily="18" charset="0"/>
                <a:cs typeface="Arial" panose="020B0604020202020204" pitchFamily="34" charset="0"/>
              </a:rPr>
              <a:t>Обследовано 16 модельных библиотек НП «Культура»</a:t>
            </a:r>
          </a:p>
          <a:p>
            <a:pPr>
              <a:lnSpc>
                <a:spcPct val="107000"/>
              </a:lnSpc>
              <a:spcAft>
                <a:spcPts val="800"/>
              </a:spcAft>
            </a:pPr>
            <a:r>
              <a:rPr lang="ru-RU"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3602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619" y="0"/>
            <a:ext cx="2408973" cy="6876000"/>
          </a:xfrm>
          <a:prstGeom prst="rect">
            <a:avLst/>
          </a:prstGeom>
          <a:solidFill>
            <a:srgbClr val="7030A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marL="72000" algn="ctr">
              <a:lnSpc>
                <a:spcPct val="150000"/>
              </a:lnSpc>
            </a:pPr>
            <a:r>
              <a:rPr lang="ru-RU" sz="2000" b="1" dirty="0">
                <a:solidFill>
                  <a:prstClr val="white"/>
                </a:solidFill>
                <a:effectLst>
                  <a:outerShdw blurRad="38100" dist="38100" dir="2700000" algn="tl">
                    <a:srgbClr val="000000">
                      <a:alpha val="43137"/>
                    </a:srgbClr>
                  </a:outerShdw>
                </a:effectLst>
                <a:cs typeface="Arial" pitchFamily="34" charset="0"/>
              </a:rPr>
              <a:t>Стандарт качества  модернизации  муниципальной библиотеки: </a:t>
            </a:r>
          </a:p>
          <a:p>
            <a:pPr marL="72000" algn="ctr">
              <a:lnSpc>
                <a:spcPct val="150000"/>
              </a:lnSpc>
            </a:pPr>
            <a:r>
              <a:rPr lang="ru-RU" b="1" dirty="0">
                <a:solidFill>
                  <a:prstClr val="white"/>
                </a:solidFill>
                <a:effectLst>
                  <a:outerShdw blurRad="38100" dist="38100" dir="2700000" algn="tl">
                    <a:srgbClr val="000000">
                      <a:alpha val="43137"/>
                    </a:srgbClr>
                  </a:outerShdw>
                </a:effectLst>
                <a:cs typeface="Arial" pitchFamily="34" charset="0"/>
              </a:rPr>
              <a:t>АПРОБАЦИЯ</a:t>
            </a:r>
            <a:endParaRPr lang="ru-RU" sz="16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a:extLst>
              <a:ext uri="{FF2B5EF4-FFF2-40B4-BE49-F238E27FC236}">
                <a16:creationId xmlns:a16="http://schemas.microsoft.com/office/drawing/2014/main" id="{BD8E6DF1-A33B-2BA5-1803-DEA8A2F50F28}"/>
              </a:ext>
            </a:extLst>
          </p:cNvPr>
          <p:cNvSpPr txBox="1"/>
          <p:nvPr/>
        </p:nvSpPr>
        <p:spPr>
          <a:xfrm>
            <a:off x="3503712" y="354681"/>
            <a:ext cx="5904656" cy="461665"/>
          </a:xfrm>
          <a:prstGeom prst="rect">
            <a:avLst/>
          </a:prstGeom>
          <a:noFill/>
        </p:spPr>
        <p:txBody>
          <a:bodyPr wrap="square">
            <a:spAutoFit/>
          </a:bodyPr>
          <a:lstStyle/>
          <a:p>
            <a:pPr algn="ctr"/>
            <a:r>
              <a:rPr lang="ru-RU" sz="2400" b="1" dirty="0">
                <a:solidFill>
                  <a:srgbClr val="7030A0"/>
                </a:solidFill>
                <a:effectLst/>
                <a:ea typeface="Times New Roman" panose="02020603050405020304" pitchFamily="18" charset="0"/>
              </a:rPr>
              <a:t>       Региональная  апробация   Стандарта </a:t>
            </a:r>
            <a:endParaRPr lang="ru-RU" sz="2400" dirty="0">
              <a:solidFill>
                <a:srgbClr val="7030A0"/>
              </a:solidFill>
            </a:endParaRPr>
          </a:p>
        </p:txBody>
      </p:sp>
      <p:sp>
        <p:nvSpPr>
          <p:cNvPr id="6" name="TextBox 5">
            <a:extLst>
              <a:ext uri="{FF2B5EF4-FFF2-40B4-BE49-F238E27FC236}">
                <a16:creationId xmlns:a16="http://schemas.microsoft.com/office/drawing/2014/main" id="{3583AD05-03AB-3E29-1D24-5AF292F366B9}"/>
              </a:ext>
            </a:extLst>
          </p:cNvPr>
          <p:cNvSpPr txBox="1"/>
          <p:nvPr/>
        </p:nvSpPr>
        <p:spPr>
          <a:xfrm>
            <a:off x="2567608" y="810562"/>
            <a:ext cx="9361040" cy="707886"/>
          </a:xfrm>
          <a:prstGeom prst="rect">
            <a:avLst/>
          </a:prstGeom>
          <a:noFill/>
        </p:spPr>
        <p:txBody>
          <a:bodyPr wrap="square">
            <a:spAutoFit/>
          </a:bodyPr>
          <a:lstStyle/>
          <a:p>
            <a:pPr algn="ctr">
              <a:spcAft>
                <a:spcPts val="800"/>
              </a:spcAft>
            </a:pPr>
            <a:r>
              <a:rPr lang="ru-RU" sz="2000" b="1" dirty="0">
                <a:solidFill>
                  <a:srgbClr val="002060"/>
                </a:solidFill>
                <a:effectLst/>
                <a:ea typeface="Times New Roman" panose="02020603050405020304" pitchFamily="18" charset="0"/>
                <a:cs typeface="Times New Roman" panose="02020603050405020304" pitchFamily="18" charset="0"/>
              </a:rPr>
              <a:t>Сравнительная таблица результатов мониторинга уровня модернизации 76–</a:t>
            </a:r>
            <a:r>
              <a:rPr lang="ru-RU" sz="2000" b="1" dirty="0" err="1">
                <a:solidFill>
                  <a:srgbClr val="002060"/>
                </a:solidFill>
                <a:effectLst/>
                <a:ea typeface="Times New Roman" panose="02020603050405020304" pitchFamily="18" charset="0"/>
                <a:cs typeface="Times New Roman" panose="02020603050405020304" pitchFamily="18" charset="0"/>
              </a:rPr>
              <a:t>ти</a:t>
            </a:r>
            <a:r>
              <a:rPr lang="ru-RU" sz="2000" b="1" dirty="0">
                <a:solidFill>
                  <a:srgbClr val="002060"/>
                </a:solidFill>
                <a:effectLst/>
                <a:ea typeface="Times New Roman" panose="02020603050405020304" pitchFamily="18" charset="0"/>
                <a:cs typeface="Times New Roman" panose="02020603050405020304" pitchFamily="18" charset="0"/>
              </a:rPr>
              <a:t>  Модельных библиотек нового поколения  (НП «Культура») шести регионов РФ  </a:t>
            </a:r>
            <a:endParaRPr lang="ru-RU" sz="2000" dirty="0">
              <a:solidFill>
                <a:srgbClr val="002060"/>
              </a:solidFill>
              <a:effectLst/>
              <a:ea typeface="Times New Roman" panose="02020603050405020304" pitchFamily="18" charset="0"/>
              <a:cs typeface="Times New Roman" panose="02020603050405020304" pitchFamily="18" charset="0"/>
            </a:endParaRPr>
          </a:p>
        </p:txBody>
      </p:sp>
      <p:graphicFrame>
        <p:nvGraphicFramePr>
          <p:cNvPr id="7" name="Таблица 6">
            <a:extLst>
              <a:ext uri="{FF2B5EF4-FFF2-40B4-BE49-F238E27FC236}">
                <a16:creationId xmlns:a16="http://schemas.microsoft.com/office/drawing/2014/main" id="{A8C1233D-13BC-3F4A-2DEE-F9C9F3D76A14}"/>
              </a:ext>
            </a:extLst>
          </p:cNvPr>
          <p:cNvGraphicFramePr>
            <a:graphicFrameLocks noGrp="1"/>
          </p:cNvGraphicFramePr>
          <p:nvPr>
            <p:extLst>
              <p:ext uri="{D42A27DB-BD31-4B8C-83A1-F6EECF244321}">
                <p14:modId xmlns:p14="http://schemas.microsoft.com/office/powerpoint/2010/main" val="3491090143"/>
              </p:ext>
            </p:extLst>
          </p:nvPr>
        </p:nvGraphicFramePr>
        <p:xfrm>
          <a:off x="3503712" y="1844824"/>
          <a:ext cx="7416824" cy="4825496"/>
        </p:xfrm>
        <a:graphic>
          <a:graphicData uri="http://schemas.openxmlformats.org/drawingml/2006/table">
            <a:tbl>
              <a:tblPr firstRow="1" firstCol="1" bandRow="1"/>
              <a:tblGrid>
                <a:gridCol w="1473693">
                  <a:extLst>
                    <a:ext uri="{9D8B030D-6E8A-4147-A177-3AD203B41FA5}">
                      <a16:colId xmlns:a16="http://schemas.microsoft.com/office/drawing/2014/main" val="2343449888"/>
                    </a:ext>
                  </a:extLst>
                </a:gridCol>
                <a:gridCol w="679580">
                  <a:extLst>
                    <a:ext uri="{9D8B030D-6E8A-4147-A177-3AD203B41FA5}">
                      <a16:colId xmlns:a16="http://schemas.microsoft.com/office/drawing/2014/main" val="485674502"/>
                    </a:ext>
                  </a:extLst>
                </a:gridCol>
                <a:gridCol w="1581021">
                  <a:extLst>
                    <a:ext uri="{9D8B030D-6E8A-4147-A177-3AD203B41FA5}">
                      <a16:colId xmlns:a16="http://schemas.microsoft.com/office/drawing/2014/main" val="2028050525"/>
                    </a:ext>
                  </a:extLst>
                </a:gridCol>
                <a:gridCol w="1421307">
                  <a:extLst>
                    <a:ext uri="{9D8B030D-6E8A-4147-A177-3AD203B41FA5}">
                      <a16:colId xmlns:a16="http://schemas.microsoft.com/office/drawing/2014/main" val="62459034"/>
                    </a:ext>
                  </a:extLst>
                </a:gridCol>
                <a:gridCol w="1420537">
                  <a:extLst>
                    <a:ext uri="{9D8B030D-6E8A-4147-A177-3AD203B41FA5}">
                      <a16:colId xmlns:a16="http://schemas.microsoft.com/office/drawing/2014/main" val="941855209"/>
                    </a:ext>
                  </a:extLst>
                </a:gridCol>
                <a:gridCol w="840686">
                  <a:extLst>
                    <a:ext uri="{9D8B030D-6E8A-4147-A177-3AD203B41FA5}">
                      <a16:colId xmlns:a16="http://schemas.microsoft.com/office/drawing/2014/main" val="271568413"/>
                    </a:ext>
                  </a:extLst>
                </a:gridCol>
              </a:tblGrid>
              <a:tr h="241403">
                <a:tc rowSpan="2">
                  <a:txBody>
                    <a:bodyPr/>
                    <a:lstStyle/>
                    <a:p>
                      <a:pPr algn="ctr">
                        <a:lnSpc>
                          <a:spcPct val="107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 </a:t>
                      </a:r>
                      <a:endParaRPr lang="ru-RU" sz="1400" dirty="0">
                        <a:effectLst/>
                        <a:latin typeface="+mn-lt"/>
                        <a:ea typeface="Times New Roman" panose="02020603050405020304" pitchFamily="18" charset="0"/>
                        <a:cs typeface="Times New Roman" panose="02020603050405020304" pitchFamily="18" charset="0"/>
                      </a:endParaRPr>
                    </a:p>
                    <a:p>
                      <a:pPr algn="ctr">
                        <a:lnSpc>
                          <a:spcPct val="107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Регионы</a:t>
                      </a:r>
                      <a:endParaRPr lang="ru-RU" sz="1400" dirty="0">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 </a:t>
                      </a:r>
                    </a:p>
                    <a:p>
                      <a:pPr>
                        <a:lnSpc>
                          <a:spcPct val="107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Кол–во  б–к</a:t>
                      </a:r>
                      <a:endParaRPr lang="ru-RU" sz="1400" dirty="0">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07000"/>
                        </a:lnSpc>
                        <a:spcAft>
                          <a:spcPts val="800"/>
                        </a:spcAft>
                        <a:tabLst>
                          <a:tab pos="8134350" algn="l"/>
                        </a:tabLst>
                      </a:pPr>
                      <a:r>
                        <a:rPr lang="ru-RU" sz="1600" b="1" dirty="0">
                          <a:effectLst/>
                          <a:latin typeface="+mn-lt"/>
                          <a:ea typeface="Times New Roman" panose="02020603050405020304" pitchFamily="18" charset="0"/>
                          <a:cs typeface="Times New Roman" panose="02020603050405020304" pitchFamily="18" charset="0"/>
                        </a:rPr>
                        <a:t>Оценка уровня модернизации модельных библиотек НП</a:t>
                      </a:r>
                      <a:endParaRPr lang="ru-RU" sz="1600" dirty="0">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830601766"/>
                  </a:ext>
                </a:extLst>
              </a:tr>
              <a:tr h="873070">
                <a:tc vMerge="1">
                  <a:txBody>
                    <a:bodyPr/>
                    <a:lstStyle/>
                    <a:p>
                      <a:endParaRPr lang="ru-RU"/>
                    </a:p>
                  </a:txBody>
                  <a:tcPr/>
                </a:tc>
                <a:tc vMerge="1">
                  <a:txBody>
                    <a:bodyPr/>
                    <a:lstStyle/>
                    <a:p>
                      <a:endParaRPr lang="ru-RU"/>
                    </a:p>
                  </a:txBody>
                  <a:tcPr/>
                </a:tc>
                <a:tc>
                  <a:txBody>
                    <a:bodyPr/>
                    <a:lstStyle/>
                    <a:p>
                      <a:pPr>
                        <a:lnSpc>
                          <a:spcPct val="107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Количество библиотек продвинутого    уровня</a:t>
                      </a:r>
                      <a:endParaRPr lang="ru-RU" sz="1400" dirty="0">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Количество библиотек  базового уровня</a:t>
                      </a:r>
                      <a:endParaRPr lang="ru-RU" sz="1400" dirty="0">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Кол–во б–</a:t>
                      </a:r>
                      <a:r>
                        <a:rPr lang="ru-RU" sz="1400" b="1" dirty="0" err="1">
                          <a:effectLst/>
                          <a:latin typeface="+mn-lt"/>
                          <a:ea typeface="Times New Roman" panose="02020603050405020304" pitchFamily="18" charset="0"/>
                          <a:cs typeface="Times New Roman" panose="02020603050405020304" pitchFamily="18" charset="0"/>
                        </a:rPr>
                        <a:t>кне</a:t>
                      </a:r>
                      <a:r>
                        <a:rPr lang="ru-RU" sz="1400" b="1" dirty="0">
                          <a:effectLst/>
                          <a:latin typeface="+mn-lt"/>
                          <a:ea typeface="Times New Roman" panose="02020603050405020304" pitchFamily="18" charset="0"/>
                          <a:cs typeface="Times New Roman" panose="02020603050405020304" pitchFamily="18" charset="0"/>
                        </a:rPr>
                        <a:t> соотв.  базовому и продвинутому уровням</a:t>
                      </a:r>
                      <a:endParaRPr lang="ru-RU" sz="1400" dirty="0">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Процент </a:t>
                      </a:r>
                      <a:r>
                        <a:rPr lang="ru-RU" sz="1400" b="1" dirty="0" err="1">
                          <a:effectLst/>
                          <a:latin typeface="+mn-lt"/>
                          <a:ea typeface="Times New Roman" panose="02020603050405020304" pitchFamily="18" charset="0"/>
                          <a:cs typeface="Times New Roman" panose="02020603050405020304" pitchFamily="18" charset="0"/>
                        </a:rPr>
                        <a:t>показат</a:t>
                      </a:r>
                      <a:r>
                        <a:rPr lang="ru-RU" sz="1400" b="1" dirty="0">
                          <a:effectLst/>
                          <a:latin typeface="+mn-lt"/>
                          <a:ea typeface="Times New Roman" panose="02020603050405020304" pitchFamily="18" charset="0"/>
                          <a:cs typeface="Times New Roman" panose="02020603050405020304" pitchFamily="18" charset="0"/>
                        </a:rPr>
                        <a:t>.</a:t>
                      </a:r>
                      <a:endParaRPr lang="ru-RU" sz="1400" dirty="0">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226936"/>
                  </a:ext>
                </a:extLst>
              </a:tr>
              <a:tr h="492944">
                <a:tc>
                  <a:txBody>
                    <a:bodyPr/>
                    <a:lstStyle/>
                    <a:p>
                      <a:pPr>
                        <a:lnSpc>
                          <a:spcPct val="107000"/>
                        </a:lnSpc>
                        <a:spcAft>
                          <a:spcPts val="800"/>
                        </a:spcAft>
                        <a:tabLst>
                          <a:tab pos="8134350" algn="l"/>
                        </a:tabLst>
                      </a:pPr>
                      <a:r>
                        <a:rPr lang="ru-RU" sz="1600" b="1" i="1" dirty="0">
                          <a:effectLst/>
                          <a:latin typeface="+mn-lt"/>
                          <a:ea typeface="Times New Roman" panose="02020603050405020304" pitchFamily="18" charset="0"/>
                          <a:cs typeface="Times New Roman" panose="02020603050405020304" pitchFamily="18" charset="0"/>
                        </a:rPr>
                        <a:t>Алтайский край </a:t>
                      </a:r>
                      <a:endParaRPr lang="ru-RU" sz="1600" dirty="0">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2000" b="1" dirty="0">
                          <a:solidFill>
                            <a:srgbClr val="FF0000"/>
                          </a:solidFill>
                          <a:effectLst/>
                          <a:latin typeface="+mn-lt"/>
                          <a:ea typeface="Times New Roman" panose="02020603050405020304" pitchFamily="18" charset="0"/>
                          <a:cs typeface="Times New Roman" panose="02020603050405020304" pitchFamily="18" charset="0"/>
                        </a:rPr>
                        <a:t>5</a:t>
                      </a:r>
                      <a:endParaRPr lang="ru-RU" sz="2000" dirty="0">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25000"/>
                      </a:srgbClr>
                    </a:solidFill>
                  </a:tcPr>
                </a:tc>
                <a:tc>
                  <a:txBody>
                    <a:bodyPr/>
                    <a:lstStyle/>
                    <a:p>
                      <a:pPr algn="ctr">
                        <a:lnSpc>
                          <a:spcPct val="107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0</a:t>
                      </a:r>
                      <a:endParaRPr lang="ru-RU" sz="1400" dirty="0">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2</a:t>
                      </a:r>
                      <a:r>
                        <a:rPr lang="ru-RU" sz="1400" dirty="0">
                          <a:effectLst/>
                          <a:latin typeface="+mn-lt"/>
                          <a:ea typeface="Times New Roman" panose="02020603050405020304" pitchFamily="18" charset="0"/>
                          <a:cs typeface="Times New Roman" panose="02020603050405020304" pitchFamily="18" charset="0"/>
                        </a:rPr>
                        <a:t>(1 ЦБ) (1 ф)</a:t>
                      </a: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3</a:t>
                      </a:r>
                      <a:r>
                        <a:rPr lang="ru-RU" sz="1400" dirty="0">
                          <a:effectLst/>
                          <a:latin typeface="+mn-lt"/>
                          <a:ea typeface="Times New Roman" panose="02020603050405020304" pitchFamily="18" charset="0"/>
                          <a:cs typeface="Times New Roman" panose="02020603050405020304" pitchFamily="18" charset="0"/>
                        </a:rPr>
                        <a:t>(2 ЦБ) (1 </a:t>
                      </a:r>
                      <a:r>
                        <a:rPr lang="ru-RU" sz="1400" dirty="0" err="1">
                          <a:effectLst/>
                          <a:latin typeface="+mn-lt"/>
                          <a:ea typeface="Times New Roman" panose="02020603050405020304" pitchFamily="18" charset="0"/>
                          <a:cs typeface="Times New Roman" panose="02020603050405020304" pitchFamily="18" charset="0"/>
                        </a:rPr>
                        <a:t>ЦДБ</a:t>
                      </a:r>
                      <a:r>
                        <a:rPr lang="ru-RU" sz="1400" dirty="0">
                          <a:effectLst/>
                          <a:latin typeface="+mn-lt"/>
                          <a:ea typeface="Times New Roman" panose="02020603050405020304" pitchFamily="18" charset="0"/>
                          <a:cs typeface="Times New Roman" panose="02020603050405020304" pitchFamily="18" charset="0"/>
                        </a:rPr>
                        <a:t>) </a:t>
                      </a: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2000" b="1" i="1" dirty="0">
                          <a:solidFill>
                            <a:srgbClr val="002060"/>
                          </a:solidFill>
                          <a:effectLst/>
                          <a:latin typeface="+mn-lt"/>
                          <a:ea typeface="Times New Roman" panose="02020603050405020304" pitchFamily="18" charset="0"/>
                          <a:cs typeface="Times New Roman" panose="02020603050405020304" pitchFamily="18" charset="0"/>
                        </a:rPr>
                        <a:t>40</a:t>
                      </a:r>
                      <a:endParaRPr lang="ru-RU" sz="2000" b="1" dirty="0">
                        <a:solidFill>
                          <a:srgbClr val="002060"/>
                        </a:solidFill>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012589"/>
                  </a:ext>
                </a:extLst>
              </a:tr>
              <a:tr h="492944">
                <a:tc>
                  <a:txBody>
                    <a:bodyPr/>
                    <a:lstStyle/>
                    <a:p>
                      <a:pPr>
                        <a:lnSpc>
                          <a:spcPct val="107000"/>
                        </a:lnSpc>
                        <a:spcAft>
                          <a:spcPts val="800"/>
                        </a:spcAft>
                        <a:tabLst>
                          <a:tab pos="8134350" algn="l"/>
                        </a:tabLst>
                      </a:pPr>
                      <a:r>
                        <a:rPr lang="ru-RU" sz="1600" b="1" i="1" dirty="0">
                          <a:effectLst/>
                          <a:latin typeface="+mn-lt"/>
                          <a:ea typeface="Times New Roman" panose="02020603050405020304" pitchFamily="18" charset="0"/>
                          <a:cs typeface="Times New Roman" panose="02020603050405020304" pitchFamily="18" charset="0"/>
                        </a:rPr>
                        <a:t>Белгородская область </a:t>
                      </a:r>
                      <a:endParaRPr lang="ru-RU" sz="1600" dirty="0">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2000" b="1" dirty="0">
                          <a:solidFill>
                            <a:srgbClr val="FF0000"/>
                          </a:solidFill>
                          <a:effectLst/>
                          <a:latin typeface="+mn-lt"/>
                          <a:ea typeface="Times New Roman" panose="02020603050405020304" pitchFamily="18" charset="0"/>
                          <a:cs typeface="Times New Roman" panose="02020603050405020304" pitchFamily="18" charset="0"/>
                        </a:rPr>
                        <a:t>9</a:t>
                      </a:r>
                      <a:endParaRPr lang="ru-RU" sz="2000" dirty="0">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25000"/>
                      </a:srgbClr>
                    </a:solidFill>
                  </a:tcPr>
                </a:tc>
                <a:tc>
                  <a:txBody>
                    <a:bodyPr/>
                    <a:lstStyle/>
                    <a:p>
                      <a:pPr algn="ctr">
                        <a:lnSpc>
                          <a:spcPct val="107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9</a:t>
                      </a:r>
                      <a:r>
                        <a:rPr lang="ru-RU" sz="1400" dirty="0">
                          <a:effectLst/>
                          <a:latin typeface="+mn-lt"/>
                          <a:ea typeface="Times New Roman" panose="02020603050405020304" pitchFamily="18" charset="0"/>
                          <a:cs typeface="Times New Roman" panose="02020603050405020304" pitchFamily="18" charset="0"/>
                        </a:rPr>
                        <a:t>(5 ЦБ) (4 ф)</a:t>
                      </a: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1400" dirty="0">
                          <a:effectLst/>
                          <a:latin typeface="+mn-lt"/>
                          <a:ea typeface="Times New Roman" panose="02020603050405020304" pitchFamily="18" charset="0"/>
                          <a:cs typeface="Times New Roman" panose="02020603050405020304" pitchFamily="18" charset="0"/>
                        </a:rPr>
                        <a:t>0</a:t>
                      </a: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0</a:t>
                      </a:r>
                      <a:endParaRPr lang="ru-RU" sz="1400" dirty="0">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2000" b="1" i="1" dirty="0">
                          <a:solidFill>
                            <a:srgbClr val="002060"/>
                          </a:solidFill>
                          <a:effectLst/>
                          <a:latin typeface="+mn-lt"/>
                          <a:ea typeface="Times New Roman" panose="02020603050405020304" pitchFamily="18" charset="0"/>
                          <a:cs typeface="Times New Roman" panose="02020603050405020304" pitchFamily="18" charset="0"/>
                        </a:rPr>
                        <a:t>100</a:t>
                      </a:r>
                      <a:endParaRPr lang="ru-RU" sz="2000" b="1" dirty="0">
                        <a:solidFill>
                          <a:srgbClr val="002060"/>
                        </a:solidFill>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133782"/>
                  </a:ext>
                </a:extLst>
              </a:tr>
              <a:tr h="419919">
                <a:tc>
                  <a:txBody>
                    <a:bodyPr/>
                    <a:lstStyle/>
                    <a:p>
                      <a:pPr>
                        <a:lnSpc>
                          <a:spcPct val="107000"/>
                        </a:lnSpc>
                        <a:spcAft>
                          <a:spcPts val="800"/>
                        </a:spcAft>
                        <a:tabLst>
                          <a:tab pos="8134350" algn="l"/>
                        </a:tabLst>
                      </a:pPr>
                      <a:r>
                        <a:rPr lang="ru-RU" sz="1600" b="1" i="1" dirty="0">
                          <a:effectLst/>
                          <a:latin typeface="+mn-lt"/>
                          <a:ea typeface="Times New Roman" panose="02020603050405020304" pitchFamily="18" charset="0"/>
                          <a:cs typeface="Times New Roman" panose="02020603050405020304" pitchFamily="18" charset="0"/>
                        </a:rPr>
                        <a:t>Красноярский край </a:t>
                      </a:r>
                      <a:endParaRPr lang="ru-RU" sz="1600" dirty="0">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2000" b="1" dirty="0">
                          <a:solidFill>
                            <a:srgbClr val="FF0000"/>
                          </a:solidFill>
                          <a:effectLst/>
                          <a:latin typeface="+mn-lt"/>
                          <a:ea typeface="Times New Roman" panose="02020603050405020304" pitchFamily="18" charset="0"/>
                          <a:cs typeface="Times New Roman" panose="02020603050405020304" pitchFamily="18" charset="0"/>
                        </a:rPr>
                        <a:t>15</a:t>
                      </a:r>
                      <a:endParaRPr lang="ru-RU" sz="2000" dirty="0">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25000"/>
                      </a:srgbClr>
                    </a:solidFill>
                  </a:tcPr>
                </a:tc>
                <a:tc>
                  <a:txBody>
                    <a:bodyPr/>
                    <a:lstStyle/>
                    <a:p>
                      <a:pPr algn="ctr">
                        <a:lnSpc>
                          <a:spcPct val="107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2</a:t>
                      </a:r>
                      <a:r>
                        <a:rPr lang="ru-RU" sz="1400" dirty="0">
                          <a:effectLst/>
                          <a:latin typeface="+mn-lt"/>
                          <a:ea typeface="Times New Roman" panose="02020603050405020304" pitchFamily="18" charset="0"/>
                          <a:cs typeface="Times New Roman" panose="02020603050405020304" pitchFamily="18" charset="0"/>
                        </a:rPr>
                        <a:t>(1 ЦБ) (1 ф)</a:t>
                      </a: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13</a:t>
                      </a:r>
                      <a:r>
                        <a:rPr lang="ru-RU" sz="1400" dirty="0">
                          <a:effectLst/>
                          <a:latin typeface="+mn-lt"/>
                          <a:ea typeface="Times New Roman" panose="02020603050405020304" pitchFamily="18" charset="0"/>
                          <a:cs typeface="Times New Roman" panose="02020603050405020304" pitchFamily="18" charset="0"/>
                        </a:rPr>
                        <a:t>(3 ЦБ) (3 </a:t>
                      </a:r>
                      <a:r>
                        <a:rPr lang="ru-RU" sz="1400" dirty="0" err="1">
                          <a:effectLst/>
                          <a:latin typeface="+mn-lt"/>
                          <a:ea typeface="Times New Roman" panose="02020603050405020304" pitchFamily="18" charset="0"/>
                          <a:cs typeface="Times New Roman" panose="02020603050405020304" pitchFamily="18" charset="0"/>
                        </a:rPr>
                        <a:t>ЦДБ</a:t>
                      </a:r>
                      <a:r>
                        <a:rPr lang="ru-RU" sz="1400" dirty="0">
                          <a:effectLst/>
                          <a:latin typeface="+mn-lt"/>
                          <a:ea typeface="Times New Roman" panose="02020603050405020304" pitchFamily="18" charset="0"/>
                          <a:cs typeface="Times New Roman" panose="02020603050405020304" pitchFamily="18" charset="0"/>
                        </a:rPr>
                        <a:t>) (6 ф) (1ДБ)</a:t>
                      </a: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0</a:t>
                      </a:r>
                      <a:endParaRPr lang="ru-RU" sz="1400" dirty="0">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2000" b="1" i="1" dirty="0">
                          <a:solidFill>
                            <a:srgbClr val="002060"/>
                          </a:solidFill>
                          <a:effectLst/>
                          <a:latin typeface="+mn-lt"/>
                          <a:ea typeface="Times New Roman" panose="02020603050405020304" pitchFamily="18" charset="0"/>
                          <a:cs typeface="Times New Roman" panose="02020603050405020304" pitchFamily="18" charset="0"/>
                        </a:rPr>
                        <a:t>100</a:t>
                      </a:r>
                      <a:endParaRPr lang="ru-RU" sz="2000" b="1" dirty="0">
                        <a:solidFill>
                          <a:srgbClr val="002060"/>
                        </a:solidFill>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8449318"/>
                  </a:ext>
                </a:extLst>
              </a:tr>
              <a:tr h="405498">
                <a:tc>
                  <a:txBody>
                    <a:bodyPr/>
                    <a:lstStyle/>
                    <a:p>
                      <a:pPr>
                        <a:lnSpc>
                          <a:spcPct val="107000"/>
                        </a:lnSpc>
                        <a:spcAft>
                          <a:spcPts val="800"/>
                        </a:spcAft>
                        <a:tabLst>
                          <a:tab pos="8134350" algn="l"/>
                        </a:tabLst>
                      </a:pPr>
                      <a:r>
                        <a:rPr lang="ru-RU" sz="1600" b="1" i="1" dirty="0">
                          <a:effectLst/>
                          <a:latin typeface="+mn-lt"/>
                          <a:ea typeface="Times New Roman" panose="02020603050405020304" pitchFamily="18" charset="0"/>
                          <a:cs typeface="Times New Roman" panose="02020603050405020304" pitchFamily="18" charset="0"/>
                        </a:rPr>
                        <a:t>Ростовская область </a:t>
                      </a:r>
                      <a:endParaRPr lang="ru-RU" sz="1600" dirty="0">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2000" b="1" dirty="0">
                          <a:solidFill>
                            <a:srgbClr val="FF0000"/>
                          </a:solidFill>
                          <a:effectLst/>
                          <a:latin typeface="+mn-lt"/>
                          <a:ea typeface="Times New Roman" panose="02020603050405020304" pitchFamily="18" charset="0"/>
                          <a:cs typeface="Times New Roman" panose="02020603050405020304" pitchFamily="18" charset="0"/>
                        </a:rPr>
                        <a:t>12</a:t>
                      </a:r>
                      <a:endParaRPr lang="ru-RU" sz="2000" dirty="0">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25000"/>
                      </a:srgbClr>
                    </a:solidFill>
                  </a:tcPr>
                </a:tc>
                <a:tc>
                  <a:txBody>
                    <a:bodyPr/>
                    <a:lstStyle/>
                    <a:p>
                      <a:pPr algn="ctr">
                        <a:lnSpc>
                          <a:spcPct val="107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4 </a:t>
                      </a:r>
                      <a:r>
                        <a:rPr lang="ru-RU" sz="1400" dirty="0">
                          <a:effectLst/>
                          <a:latin typeface="+mn-lt"/>
                          <a:ea typeface="Times New Roman" panose="02020603050405020304" pitchFamily="18" charset="0"/>
                          <a:cs typeface="Times New Roman" panose="02020603050405020304" pitchFamily="18" charset="0"/>
                        </a:rPr>
                        <a:t>(2 ЦБ) (1 </a:t>
                      </a:r>
                      <a:r>
                        <a:rPr lang="ru-RU" sz="1400" dirty="0" err="1">
                          <a:effectLst/>
                          <a:latin typeface="+mn-lt"/>
                          <a:ea typeface="Times New Roman" panose="02020603050405020304" pitchFamily="18" charset="0"/>
                          <a:cs typeface="Times New Roman" panose="02020603050405020304" pitchFamily="18" charset="0"/>
                        </a:rPr>
                        <a:t>ЦДБ</a:t>
                      </a:r>
                      <a:r>
                        <a:rPr lang="ru-RU" sz="1400" dirty="0">
                          <a:effectLst/>
                          <a:latin typeface="+mn-lt"/>
                          <a:ea typeface="Times New Roman" panose="02020603050405020304" pitchFamily="18" charset="0"/>
                          <a:cs typeface="Times New Roman" panose="02020603050405020304" pitchFamily="18" charset="0"/>
                        </a:rPr>
                        <a:t>) (1ф)</a:t>
                      </a: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7 </a:t>
                      </a:r>
                      <a:r>
                        <a:rPr lang="ru-RU" sz="1400" dirty="0">
                          <a:effectLst/>
                          <a:latin typeface="+mn-lt"/>
                          <a:ea typeface="Times New Roman" panose="02020603050405020304" pitchFamily="18" charset="0"/>
                          <a:cs typeface="Times New Roman" panose="02020603050405020304" pitchFamily="18" charset="0"/>
                        </a:rPr>
                        <a:t>(2 </a:t>
                      </a:r>
                      <a:r>
                        <a:rPr lang="ru-RU" sz="1400" dirty="0" err="1">
                          <a:effectLst/>
                          <a:latin typeface="+mn-lt"/>
                          <a:ea typeface="Times New Roman" panose="02020603050405020304" pitchFamily="18" charset="0"/>
                          <a:cs typeface="Times New Roman" panose="02020603050405020304" pitchFamily="18" charset="0"/>
                        </a:rPr>
                        <a:t>ЦДБ</a:t>
                      </a:r>
                      <a:r>
                        <a:rPr lang="ru-RU" sz="1400" dirty="0">
                          <a:effectLst/>
                          <a:latin typeface="+mn-lt"/>
                          <a:ea typeface="Times New Roman" panose="02020603050405020304" pitchFamily="18" charset="0"/>
                          <a:cs typeface="Times New Roman" panose="02020603050405020304" pitchFamily="18" charset="0"/>
                        </a:rPr>
                        <a:t>) (2 ДБ) (3 ф)</a:t>
                      </a: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1</a:t>
                      </a:r>
                      <a:r>
                        <a:rPr lang="ru-RU" sz="1400" dirty="0">
                          <a:effectLst/>
                          <a:latin typeface="+mn-lt"/>
                          <a:ea typeface="Times New Roman" panose="02020603050405020304" pitchFamily="18" charset="0"/>
                          <a:cs typeface="Times New Roman" panose="02020603050405020304" pitchFamily="18" charset="0"/>
                        </a:rPr>
                        <a:t> (1 ЦБ)</a:t>
                      </a: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2000" b="1" i="1" dirty="0">
                          <a:solidFill>
                            <a:srgbClr val="002060"/>
                          </a:solidFill>
                          <a:effectLst/>
                          <a:latin typeface="+mn-lt"/>
                          <a:ea typeface="Times New Roman" panose="02020603050405020304" pitchFamily="18" charset="0"/>
                          <a:cs typeface="Times New Roman" panose="02020603050405020304" pitchFamily="18" charset="0"/>
                        </a:rPr>
                        <a:t>91,6</a:t>
                      </a:r>
                      <a:endParaRPr lang="ru-RU" sz="2000" b="1" dirty="0">
                        <a:solidFill>
                          <a:srgbClr val="002060"/>
                        </a:solidFill>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2718821"/>
                  </a:ext>
                </a:extLst>
              </a:tr>
              <a:tr h="492944">
                <a:tc>
                  <a:txBody>
                    <a:bodyPr/>
                    <a:lstStyle/>
                    <a:p>
                      <a:pPr>
                        <a:lnSpc>
                          <a:spcPct val="107000"/>
                        </a:lnSpc>
                        <a:spcAft>
                          <a:spcPts val="800"/>
                        </a:spcAft>
                        <a:tabLst>
                          <a:tab pos="8134350" algn="l"/>
                        </a:tabLst>
                      </a:pPr>
                      <a:r>
                        <a:rPr lang="ru-RU" sz="1600" b="1" i="1" dirty="0">
                          <a:effectLst/>
                          <a:latin typeface="+mn-lt"/>
                          <a:ea typeface="Times New Roman" panose="02020603050405020304" pitchFamily="18" charset="0"/>
                          <a:cs typeface="Times New Roman" panose="02020603050405020304" pitchFamily="18" charset="0"/>
                        </a:rPr>
                        <a:t>Рязанская область</a:t>
                      </a:r>
                      <a:r>
                        <a:rPr lang="ru-RU" sz="1600" b="1" i="1" dirty="0">
                          <a:effectLst/>
                          <a:highlight>
                            <a:srgbClr val="FFFF00"/>
                          </a:highlight>
                          <a:latin typeface="+mn-lt"/>
                          <a:ea typeface="Times New Roman" panose="02020603050405020304" pitchFamily="18" charset="0"/>
                          <a:cs typeface="Times New Roman" panose="02020603050405020304" pitchFamily="18" charset="0"/>
                        </a:rPr>
                        <a:t> </a:t>
                      </a:r>
                      <a:endParaRPr lang="ru-RU" sz="1600" dirty="0">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2000" b="1" dirty="0">
                          <a:solidFill>
                            <a:srgbClr val="FF0000"/>
                          </a:solidFill>
                          <a:effectLst/>
                          <a:latin typeface="+mn-lt"/>
                          <a:ea typeface="Times New Roman" panose="02020603050405020304" pitchFamily="18" charset="0"/>
                          <a:cs typeface="Times New Roman" panose="02020603050405020304" pitchFamily="18" charset="0"/>
                        </a:rPr>
                        <a:t>16</a:t>
                      </a:r>
                      <a:endParaRPr lang="ru-RU" sz="2000" dirty="0">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25000"/>
                      </a:srgbClr>
                    </a:solidFill>
                  </a:tcPr>
                </a:tc>
                <a:tc>
                  <a:txBody>
                    <a:bodyPr/>
                    <a:lstStyle/>
                    <a:p>
                      <a:pPr algn="ctr">
                        <a:lnSpc>
                          <a:spcPct val="107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7</a:t>
                      </a:r>
                      <a:r>
                        <a:rPr lang="ru-RU" sz="1400" dirty="0">
                          <a:effectLst/>
                          <a:latin typeface="+mn-lt"/>
                          <a:ea typeface="Times New Roman" panose="02020603050405020304" pitchFamily="18" charset="0"/>
                          <a:cs typeface="Times New Roman" panose="02020603050405020304" pitchFamily="18" charset="0"/>
                        </a:rPr>
                        <a:t>(1 ЦБ) (1 ДБ) (5 ф)</a:t>
                      </a: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9</a:t>
                      </a:r>
                      <a:r>
                        <a:rPr lang="ru-RU" sz="1400" dirty="0">
                          <a:effectLst/>
                          <a:latin typeface="+mn-lt"/>
                          <a:ea typeface="Times New Roman" panose="02020603050405020304" pitchFamily="18" charset="0"/>
                          <a:cs typeface="Times New Roman" panose="02020603050405020304" pitchFamily="18" charset="0"/>
                        </a:rPr>
                        <a:t>(4 ЦБ) (1 </a:t>
                      </a:r>
                      <a:r>
                        <a:rPr lang="ru-RU" sz="1400" dirty="0" err="1">
                          <a:effectLst/>
                          <a:latin typeface="+mn-lt"/>
                          <a:ea typeface="Times New Roman" panose="02020603050405020304" pitchFamily="18" charset="0"/>
                          <a:cs typeface="Times New Roman" panose="02020603050405020304" pitchFamily="18" charset="0"/>
                        </a:rPr>
                        <a:t>ЦДБ</a:t>
                      </a:r>
                      <a:r>
                        <a:rPr lang="ru-RU" sz="1400" dirty="0">
                          <a:effectLst/>
                          <a:latin typeface="+mn-lt"/>
                          <a:ea typeface="Times New Roman" panose="02020603050405020304" pitchFamily="18" charset="0"/>
                          <a:cs typeface="Times New Roman" panose="02020603050405020304" pitchFamily="18" charset="0"/>
                        </a:rPr>
                        <a:t>) (3 ф) (1ДБ)</a:t>
                      </a: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0</a:t>
                      </a:r>
                      <a:endParaRPr lang="ru-RU" sz="1400" dirty="0">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2000" b="1" i="1" dirty="0">
                          <a:solidFill>
                            <a:srgbClr val="002060"/>
                          </a:solidFill>
                          <a:effectLst/>
                          <a:latin typeface="+mn-lt"/>
                          <a:ea typeface="Times New Roman" panose="02020603050405020304" pitchFamily="18" charset="0"/>
                          <a:cs typeface="Times New Roman" panose="02020603050405020304" pitchFamily="18" charset="0"/>
                        </a:rPr>
                        <a:t>100</a:t>
                      </a:r>
                      <a:endParaRPr lang="ru-RU" sz="2000" b="1" dirty="0">
                        <a:solidFill>
                          <a:srgbClr val="002060"/>
                        </a:solidFill>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8540221"/>
                  </a:ext>
                </a:extLst>
              </a:tr>
              <a:tr h="436288">
                <a:tc>
                  <a:txBody>
                    <a:bodyPr/>
                    <a:lstStyle/>
                    <a:p>
                      <a:pPr>
                        <a:lnSpc>
                          <a:spcPct val="107000"/>
                        </a:lnSpc>
                        <a:spcAft>
                          <a:spcPts val="800"/>
                        </a:spcAft>
                        <a:tabLst>
                          <a:tab pos="8134350" algn="l"/>
                        </a:tabLst>
                      </a:pPr>
                      <a:r>
                        <a:rPr lang="ru-RU" sz="1600" b="1" i="1" dirty="0">
                          <a:effectLst/>
                          <a:latin typeface="+mn-lt"/>
                          <a:ea typeface="Times New Roman" panose="02020603050405020304" pitchFamily="18" charset="0"/>
                          <a:cs typeface="Times New Roman" panose="02020603050405020304" pitchFamily="18" charset="0"/>
                        </a:rPr>
                        <a:t>Челябинская область </a:t>
                      </a:r>
                      <a:endParaRPr lang="ru-RU" sz="1600" dirty="0">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2000" b="1" dirty="0">
                          <a:solidFill>
                            <a:srgbClr val="FF0000"/>
                          </a:solidFill>
                          <a:effectLst/>
                          <a:latin typeface="+mn-lt"/>
                          <a:ea typeface="Times New Roman" panose="02020603050405020304" pitchFamily="18" charset="0"/>
                          <a:cs typeface="Times New Roman" panose="02020603050405020304" pitchFamily="18" charset="0"/>
                        </a:rPr>
                        <a:t>19</a:t>
                      </a:r>
                      <a:endParaRPr lang="ru-RU" sz="2000" dirty="0">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25000"/>
                      </a:srgbClr>
                    </a:solidFill>
                  </a:tcPr>
                </a:tc>
                <a:tc>
                  <a:txBody>
                    <a:bodyPr/>
                    <a:lstStyle/>
                    <a:p>
                      <a:pPr algn="ctr">
                        <a:lnSpc>
                          <a:spcPct val="107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9</a:t>
                      </a:r>
                      <a:r>
                        <a:rPr lang="ru-RU" sz="1400" dirty="0">
                          <a:effectLst/>
                          <a:latin typeface="+mn-lt"/>
                          <a:ea typeface="Times New Roman" panose="02020603050405020304" pitchFamily="18" charset="0"/>
                          <a:cs typeface="Times New Roman" panose="02020603050405020304" pitchFamily="18" charset="0"/>
                        </a:rPr>
                        <a:t>(2ЦБ) (1ЦДБ) (4ф) (2ДБ)</a:t>
                      </a: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10</a:t>
                      </a:r>
                      <a:r>
                        <a:rPr lang="ru-RU" sz="1400" dirty="0">
                          <a:effectLst/>
                          <a:latin typeface="+mn-lt"/>
                          <a:ea typeface="Times New Roman" panose="02020603050405020304" pitchFamily="18" charset="0"/>
                          <a:cs typeface="Times New Roman" panose="02020603050405020304" pitchFamily="18" charset="0"/>
                        </a:rPr>
                        <a:t>(2 ЦБ) (3 </a:t>
                      </a:r>
                      <a:r>
                        <a:rPr lang="ru-RU" sz="1400" dirty="0" err="1">
                          <a:effectLst/>
                          <a:latin typeface="+mn-lt"/>
                          <a:ea typeface="Times New Roman" panose="02020603050405020304" pitchFamily="18" charset="0"/>
                          <a:cs typeface="Times New Roman" panose="02020603050405020304" pitchFamily="18" charset="0"/>
                        </a:rPr>
                        <a:t>ЦДБ</a:t>
                      </a:r>
                      <a:r>
                        <a:rPr lang="ru-RU" sz="1400" dirty="0">
                          <a:effectLst/>
                          <a:latin typeface="+mn-lt"/>
                          <a:ea typeface="Times New Roman" panose="02020603050405020304" pitchFamily="18" charset="0"/>
                          <a:cs typeface="Times New Roman" panose="02020603050405020304" pitchFamily="18" charset="0"/>
                        </a:rPr>
                        <a:t> ) (5 ф)</a:t>
                      </a: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1400" b="1" dirty="0">
                          <a:effectLst/>
                          <a:latin typeface="+mn-lt"/>
                          <a:ea typeface="Times New Roman" panose="02020603050405020304" pitchFamily="18" charset="0"/>
                          <a:cs typeface="Times New Roman" panose="02020603050405020304" pitchFamily="18" charset="0"/>
                        </a:rPr>
                        <a:t>0</a:t>
                      </a:r>
                      <a:endParaRPr lang="ru-RU" sz="1400" dirty="0">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tabLst>
                          <a:tab pos="8134350" algn="l"/>
                        </a:tabLst>
                      </a:pPr>
                      <a:r>
                        <a:rPr lang="ru-RU" sz="2000" b="1" i="1" dirty="0">
                          <a:solidFill>
                            <a:srgbClr val="002060"/>
                          </a:solidFill>
                          <a:effectLst/>
                          <a:latin typeface="+mn-lt"/>
                          <a:ea typeface="Times New Roman" panose="02020603050405020304" pitchFamily="18" charset="0"/>
                          <a:cs typeface="Times New Roman" panose="02020603050405020304" pitchFamily="18" charset="0"/>
                        </a:rPr>
                        <a:t>100</a:t>
                      </a:r>
                      <a:endParaRPr lang="ru-RU" sz="2000" b="1" dirty="0">
                        <a:solidFill>
                          <a:srgbClr val="002060"/>
                        </a:solidFill>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6703007"/>
                  </a:ext>
                </a:extLst>
              </a:tr>
              <a:tr h="605119">
                <a:tc>
                  <a:txBody>
                    <a:bodyPr/>
                    <a:lstStyle/>
                    <a:p>
                      <a:pPr>
                        <a:lnSpc>
                          <a:spcPct val="107000"/>
                        </a:lnSpc>
                        <a:spcAft>
                          <a:spcPts val="800"/>
                        </a:spcAft>
                        <a:tabLst>
                          <a:tab pos="8134350" algn="l"/>
                        </a:tabLst>
                      </a:pPr>
                      <a:r>
                        <a:rPr lang="ru-RU" sz="1600" b="1" dirty="0">
                          <a:solidFill>
                            <a:srgbClr val="FF0000"/>
                          </a:solidFill>
                          <a:effectLst/>
                          <a:latin typeface="+mn-lt"/>
                          <a:ea typeface="Times New Roman" panose="02020603050405020304" pitchFamily="18" charset="0"/>
                          <a:cs typeface="Times New Roman" panose="02020603050405020304" pitchFamily="18" charset="0"/>
                        </a:rPr>
                        <a:t>ВСЕГО</a:t>
                      </a:r>
                      <a:endParaRPr lang="ru-RU" sz="1600" b="1" dirty="0">
                        <a:effectLst/>
                        <a:latin typeface="+mn-lt"/>
                        <a:ea typeface="Times New Roman" panose="02020603050405020304" pitchFamily="18" charset="0"/>
                        <a:cs typeface="Times New Roman" panose="02020603050405020304" pitchFamily="18" charset="0"/>
                      </a:endParaRPr>
                    </a:p>
                    <a:p>
                      <a:pPr>
                        <a:lnSpc>
                          <a:spcPct val="107000"/>
                        </a:lnSpc>
                        <a:spcAft>
                          <a:spcPts val="800"/>
                        </a:spcAft>
                        <a:tabLst>
                          <a:tab pos="8134350" algn="l"/>
                        </a:tabLst>
                      </a:pPr>
                      <a:r>
                        <a:rPr lang="ru-RU" sz="1600" b="1" dirty="0">
                          <a:solidFill>
                            <a:srgbClr val="FF0000"/>
                          </a:solidFill>
                          <a:effectLst/>
                          <a:latin typeface="+mn-lt"/>
                          <a:ea typeface="Times New Roman" panose="02020603050405020304" pitchFamily="18" charset="0"/>
                          <a:cs typeface="Times New Roman" panose="02020603050405020304" pitchFamily="18" charset="0"/>
                        </a:rPr>
                        <a:t> </a:t>
                      </a:r>
                      <a:endParaRPr lang="ru-RU" sz="1600" b="1" dirty="0">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07000"/>
                        </a:lnSpc>
                        <a:spcAft>
                          <a:spcPts val="800"/>
                        </a:spcAft>
                        <a:tabLst>
                          <a:tab pos="8134350" algn="l"/>
                        </a:tabLst>
                      </a:pPr>
                      <a:r>
                        <a:rPr lang="ru-RU" sz="2000" b="1" dirty="0">
                          <a:solidFill>
                            <a:srgbClr val="FF0000"/>
                          </a:solidFill>
                          <a:effectLst/>
                          <a:latin typeface="+mn-lt"/>
                          <a:ea typeface="Times New Roman" panose="02020603050405020304" pitchFamily="18" charset="0"/>
                          <a:cs typeface="Times New Roman" panose="02020603050405020304" pitchFamily="18" charset="0"/>
                        </a:rPr>
                        <a:t>76 </a:t>
                      </a:r>
                      <a:endParaRPr lang="ru-RU" sz="2000" b="1" dirty="0">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alpha val="25000"/>
                      </a:srgbClr>
                    </a:solidFill>
                  </a:tcPr>
                </a:tc>
                <a:tc>
                  <a:txBody>
                    <a:bodyPr/>
                    <a:lstStyle/>
                    <a:p>
                      <a:pPr algn="ctr">
                        <a:lnSpc>
                          <a:spcPct val="107000"/>
                        </a:lnSpc>
                        <a:spcAft>
                          <a:spcPts val="800"/>
                        </a:spcAft>
                        <a:tabLst>
                          <a:tab pos="8134350" algn="l"/>
                        </a:tabLst>
                      </a:pPr>
                      <a:r>
                        <a:rPr lang="ru-RU" sz="2000" b="1" dirty="0">
                          <a:solidFill>
                            <a:srgbClr val="FF0000"/>
                          </a:solidFill>
                          <a:effectLst/>
                          <a:latin typeface="+mn-lt"/>
                          <a:ea typeface="Times New Roman" panose="02020603050405020304" pitchFamily="18" charset="0"/>
                          <a:cs typeface="Times New Roman" panose="02020603050405020304" pitchFamily="18" charset="0"/>
                        </a:rPr>
                        <a:t>31 (40,9%)</a:t>
                      </a:r>
                      <a:endParaRPr lang="ru-RU" sz="2000" b="1" dirty="0">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07000"/>
                        </a:lnSpc>
                        <a:spcAft>
                          <a:spcPts val="800"/>
                        </a:spcAft>
                        <a:tabLst>
                          <a:tab pos="8134350" algn="l"/>
                        </a:tabLst>
                      </a:pPr>
                      <a:r>
                        <a:rPr lang="ru-RU" sz="2000" b="1" dirty="0">
                          <a:solidFill>
                            <a:srgbClr val="FF0000"/>
                          </a:solidFill>
                          <a:effectLst/>
                          <a:latin typeface="+mn-lt"/>
                          <a:ea typeface="Times New Roman" panose="02020603050405020304" pitchFamily="18" charset="0"/>
                          <a:cs typeface="Times New Roman" panose="02020603050405020304" pitchFamily="18" charset="0"/>
                        </a:rPr>
                        <a:t>41 (53,9%)</a:t>
                      </a:r>
                      <a:endParaRPr lang="ru-RU" sz="2000" b="1" dirty="0">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07000"/>
                        </a:lnSpc>
                        <a:spcAft>
                          <a:spcPts val="800"/>
                        </a:spcAft>
                        <a:tabLst>
                          <a:tab pos="8134350" algn="l"/>
                        </a:tabLst>
                      </a:pPr>
                      <a:r>
                        <a:rPr lang="ru-RU" sz="2000" b="1" dirty="0">
                          <a:solidFill>
                            <a:srgbClr val="FF0000"/>
                          </a:solidFill>
                          <a:effectLst/>
                          <a:latin typeface="+mn-lt"/>
                          <a:ea typeface="Times New Roman" panose="02020603050405020304" pitchFamily="18" charset="0"/>
                          <a:cs typeface="Times New Roman" panose="02020603050405020304" pitchFamily="18" charset="0"/>
                        </a:rPr>
                        <a:t>4 (5,2%)</a:t>
                      </a:r>
                      <a:endParaRPr lang="ru-RU" sz="2000" b="1" dirty="0">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07000"/>
                        </a:lnSpc>
                        <a:spcAft>
                          <a:spcPts val="800"/>
                        </a:spcAft>
                        <a:tabLst>
                          <a:tab pos="8134350" algn="l"/>
                        </a:tabLst>
                      </a:pPr>
                      <a:r>
                        <a:rPr lang="ru-RU" sz="2000" b="1" dirty="0">
                          <a:solidFill>
                            <a:srgbClr val="FF0000"/>
                          </a:solidFill>
                          <a:effectLst/>
                          <a:latin typeface="+mn-lt"/>
                          <a:ea typeface="Times New Roman" panose="02020603050405020304" pitchFamily="18" charset="0"/>
                          <a:cs typeface="Times New Roman" panose="02020603050405020304" pitchFamily="18" charset="0"/>
                        </a:rPr>
                        <a:t>94,8 %</a:t>
                      </a:r>
                      <a:endParaRPr lang="ru-RU" sz="2000" b="1" dirty="0">
                        <a:effectLst/>
                        <a:latin typeface="+mn-lt"/>
                        <a:ea typeface="Times New Roman" panose="02020603050405020304" pitchFamily="18" charset="0"/>
                        <a:cs typeface="Times New Roman" panose="02020603050405020304" pitchFamily="18" charset="0"/>
                      </a:endParaRPr>
                    </a:p>
                  </a:txBody>
                  <a:tcPr marL="48651" marR="486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15864239"/>
                  </a:ext>
                </a:extLst>
              </a:tr>
            </a:tbl>
          </a:graphicData>
        </a:graphic>
      </p:graphicFrame>
    </p:spTree>
    <p:extLst>
      <p:ext uri="{BB962C8B-B14F-4D97-AF65-F5344CB8AC3E}">
        <p14:creationId xmlns:p14="http://schemas.microsoft.com/office/powerpoint/2010/main" val="368751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20498"/>
            <a:ext cx="2423592" cy="6876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endParaRPr lang="ru-RU" sz="2000" b="1" dirty="0">
              <a:solidFill>
                <a:srgbClr val="FFDB43"/>
              </a:solidFill>
              <a:latin typeface="Arial" panose="020B0604020202020204" pitchFamily="34" charset="0"/>
              <a:cs typeface="Arial" panose="020B0604020202020204" pitchFamily="34" charset="0"/>
            </a:endParaRPr>
          </a:p>
          <a:p>
            <a:pPr lvl="0" algn="ctr">
              <a:lnSpc>
                <a:spcPct val="150000"/>
              </a:lnSpc>
              <a:defRPr/>
            </a:pPr>
            <a:endParaRPr lang="ru-RU" sz="2000" b="1" dirty="0">
              <a:solidFill>
                <a:srgbClr val="FFDB43"/>
              </a:solidFill>
              <a:latin typeface="Arial" panose="020B0604020202020204" pitchFamily="34" charset="0"/>
              <a:cs typeface="Arial" panose="020B0604020202020204" pitchFamily="34" charset="0"/>
            </a:endParaRPr>
          </a:p>
          <a:p>
            <a:pPr lvl="0" algn="ctr">
              <a:lnSpc>
                <a:spcPct val="150000"/>
              </a:lnSpc>
              <a:defRPr/>
            </a:pPr>
            <a:endParaRPr lang="ru-RU" sz="2000" b="1" dirty="0">
              <a:solidFill>
                <a:srgbClr val="FFDB43"/>
              </a:solidFill>
              <a:latin typeface="Arial" panose="020B0604020202020204" pitchFamily="34" charset="0"/>
              <a:cs typeface="Arial" panose="020B0604020202020204" pitchFamily="34" charset="0"/>
            </a:endParaRPr>
          </a:p>
          <a:p>
            <a:pPr lvl="0" algn="ctr">
              <a:lnSpc>
                <a:spcPct val="150000"/>
              </a:lnSpc>
              <a:defRPr/>
            </a:pPr>
            <a:endParaRPr lang="ru-RU"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ctr">
              <a:defRPr/>
            </a:pPr>
            <a:endParaRPr lang="ru-RU"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ctr">
              <a:defRPr/>
            </a:pPr>
            <a:endParaRPr lang="ru-RU"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ctr">
              <a:defRPr/>
            </a:pPr>
            <a:endParaRPr lang="ru-RU"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lnSpc>
                <a:spcPct val="120000"/>
              </a:lnSpc>
              <a:defRPr/>
            </a:pPr>
            <a:r>
              <a:rPr lang="ru-RU"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СТРАТЕГИЯ </a:t>
            </a:r>
          </a:p>
          <a:p>
            <a:pPr algn="ctr">
              <a:lnSpc>
                <a:spcPct val="120000"/>
              </a:lnSpc>
              <a:defRPr/>
            </a:pPr>
            <a:r>
              <a:rPr lang="ru-RU"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РАЗВИТИЯ БИБЛИОТЕЧНОГО ДЕЛА </a:t>
            </a:r>
          </a:p>
          <a:p>
            <a:pPr algn="ctr">
              <a:lnSpc>
                <a:spcPct val="120000"/>
              </a:lnSpc>
              <a:defRPr/>
            </a:pPr>
            <a:r>
              <a:rPr lang="ru-RU"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 РОССИЙСКОЙ ФЕДЕРАЦИИ </a:t>
            </a:r>
          </a:p>
          <a:p>
            <a:pPr algn="ctr">
              <a:lnSpc>
                <a:spcPct val="120000"/>
              </a:lnSpc>
              <a:defRPr/>
            </a:pPr>
            <a:r>
              <a:rPr lang="ru-RU"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 ПЕРИОД </a:t>
            </a:r>
          </a:p>
          <a:p>
            <a:pPr algn="ctr">
              <a:lnSpc>
                <a:spcPct val="120000"/>
              </a:lnSpc>
              <a:defRPr/>
            </a:pPr>
            <a:r>
              <a:rPr lang="ru-RU"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ДО 2030 ГОДА</a:t>
            </a:r>
          </a:p>
          <a:p>
            <a:pPr lvl="0" algn="ctr">
              <a:defRPr/>
            </a:pPr>
            <a:endParaRPr lang="ru-RU"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80000" algn="r"/>
            <a:r>
              <a:rPr lang="ru-RU" sz="1400" i="1" dirty="0">
                <a:solidFill>
                  <a:prstClr val="white"/>
                </a:solidFill>
                <a:effectLst>
                  <a:outerShdw blurRad="38100" dist="38100" dir="2700000" algn="tl">
                    <a:srgbClr val="000000">
                      <a:alpha val="43137"/>
                    </a:srgbClr>
                  </a:outerShdw>
                </a:effectLst>
                <a:latin typeface="Arial" pitchFamily="34" charset="0"/>
                <a:cs typeface="Arial" pitchFamily="34" charset="0"/>
              </a:rPr>
              <a:t>Распоряжение Правительства РФ </a:t>
            </a:r>
          </a:p>
          <a:p>
            <a:pPr marL="180000" algn="r"/>
            <a:r>
              <a:rPr lang="ru-RU" sz="1400" i="1" dirty="0">
                <a:solidFill>
                  <a:prstClr val="white"/>
                </a:solidFill>
                <a:effectLst>
                  <a:outerShdw blurRad="38100" dist="38100" dir="2700000" algn="tl">
                    <a:srgbClr val="000000">
                      <a:alpha val="43137"/>
                    </a:srgbClr>
                  </a:outerShdw>
                </a:effectLst>
                <a:latin typeface="Arial" pitchFamily="34" charset="0"/>
                <a:cs typeface="Arial" pitchFamily="34" charset="0"/>
              </a:rPr>
              <a:t>3 марта 2021г.</a:t>
            </a:r>
          </a:p>
          <a:p>
            <a:pPr marL="180000" algn="r"/>
            <a:r>
              <a:rPr lang="ru-RU" sz="1400" i="1" dirty="0">
                <a:solidFill>
                  <a:prstClr val="white"/>
                </a:solidFill>
                <a:effectLst>
                  <a:outerShdw blurRad="38100" dist="38100" dir="2700000" algn="tl">
                    <a:srgbClr val="000000">
                      <a:alpha val="43137"/>
                    </a:srgbClr>
                  </a:outerShdw>
                </a:effectLst>
                <a:latin typeface="Arial" pitchFamily="34" charset="0"/>
                <a:cs typeface="Arial" pitchFamily="34" charset="0"/>
              </a:rPr>
              <a:t> № 608-р1</a:t>
            </a:r>
          </a:p>
          <a:p>
            <a:pPr marL="180000" algn="r"/>
            <a:endParaRPr lang="ru-RU" sz="1400" i="1" dirty="0">
              <a:solidFill>
                <a:prstClr val="white"/>
              </a:solidFill>
              <a:latin typeface="Arial" pitchFamily="34" charset="0"/>
              <a:cs typeface="Arial" pitchFamily="34" charset="0"/>
            </a:endParaRPr>
          </a:p>
          <a:p>
            <a:pPr marL="180000" algn="r"/>
            <a:endParaRPr lang="ru-RU" sz="1400" i="1" dirty="0">
              <a:solidFill>
                <a:prstClr val="white"/>
              </a:solidFill>
              <a:latin typeface="Arial" pitchFamily="34" charset="0"/>
              <a:cs typeface="Arial" pitchFamily="34" charset="0"/>
            </a:endParaRPr>
          </a:p>
          <a:p>
            <a:pPr marL="180000" algn="r"/>
            <a:endParaRPr lang="ru-RU" sz="1400" i="1" dirty="0">
              <a:solidFill>
                <a:prstClr val="white"/>
              </a:solidFill>
              <a:latin typeface="Arial" pitchFamily="34" charset="0"/>
              <a:cs typeface="Arial" pitchFamily="34" charset="0"/>
            </a:endParaRPr>
          </a:p>
          <a:p>
            <a:pPr marL="180000" algn="r"/>
            <a:endParaRPr lang="ru-RU" sz="1400" i="1" dirty="0">
              <a:solidFill>
                <a:prstClr val="white"/>
              </a:solidFill>
              <a:latin typeface="Arial" pitchFamily="34" charset="0"/>
              <a:cs typeface="Arial" pitchFamily="34" charset="0"/>
            </a:endParaRPr>
          </a:p>
          <a:p>
            <a:pPr marL="180000" algn="r"/>
            <a:endParaRPr lang="ru-RU" sz="1400" i="1" dirty="0">
              <a:solidFill>
                <a:prstClr val="white"/>
              </a:solidFill>
              <a:latin typeface="Arial" pitchFamily="34" charset="0"/>
              <a:cs typeface="Arial" pitchFamily="34" charset="0"/>
            </a:endParaRPr>
          </a:p>
          <a:p>
            <a:pPr marL="180000" algn="r"/>
            <a:endParaRPr lang="ru-RU" sz="1400" i="1" dirty="0">
              <a:solidFill>
                <a:prstClr val="white"/>
              </a:solidFill>
              <a:latin typeface="Arial" pitchFamily="34" charset="0"/>
              <a:cs typeface="Arial" pitchFamily="34" charset="0"/>
            </a:endParaRPr>
          </a:p>
          <a:p>
            <a:pPr marL="180000" algn="r"/>
            <a:endParaRPr lang="ru-RU" sz="1400" i="1" dirty="0">
              <a:solidFill>
                <a:prstClr val="white"/>
              </a:solidFill>
              <a:latin typeface="Arial" pitchFamily="34" charset="0"/>
              <a:cs typeface="Arial" pitchFamily="34" charset="0"/>
            </a:endParaRPr>
          </a:p>
          <a:p>
            <a:pPr marL="180000" algn="r"/>
            <a:endParaRPr lang="ru-RU" sz="1400" i="1" dirty="0">
              <a:solidFill>
                <a:prstClr val="white"/>
              </a:solidFill>
              <a:latin typeface="Arial" pitchFamily="34" charset="0"/>
              <a:cs typeface="Arial" pitchFamily="34" charset="0"/>
            </a:endParaRPr>
          </a:p>
          <a:p>
            <a:pPr marL="180000" algn="r">
              <a:defRPr/>
            </a:pPr>
            <a:endParaRPr lang="ru-RU" sz="1600" i="1" dirty="0">
              <a:solidFill>
                <a:prstClr val="white"/>
              </a:solidFill>
              <a:latin typeface="Arial" pitchFamily="34" charset="0"/>
              <a:cs typeface="Arial" pitchFamily="34" charset="0"/>
            </a:endParaRPr>
          </a:p>
          <a:p>
            <a:pPr algn="ctr">
              <a:defRPr/>
            </a:pPr>
            <a:endParaRPr lang="ru-RU" sz="2000" b="1" dirty="0">
              <a:solidFill>
                <a:srgbClr val="FFDB43"/>
              </a:solidFill>
              <a:latin typeface="Calibri"/>
            </a:endParaRPr>
          </a:p>
          <a:p>
            <a:pPr algn="ctr">
              <a:defRPr/>
            </a:pPr>
            <a:endParaRPr lang="ru-RU" sz="2000" b="1" dirty="0">
              <a:solidFill>
                <a:srgbClr val="FFDB43"/>
              </a:solidFill>
              <a:latin typeface="Calibri"/>
            </a:endParaRPr>
          </a:p>
          <a:p>
            <a:pPr algn="ctr">
              <a:defRPr/>
            </a:pPr>
            <a:endParaRPr lang="ru-RU" sz="2000" b="1" dirty="0">
              <a:solidFill>
                <a:srgbClr val="FFDB43"/>
              </a:solidFill>
              <a:latin typeface="Calibri"/>
            </a:endParaRPr>
          </a:p>
          <a:p>
            <a:pPr algn="ctr">
              <a:defRPr/>
            </a:pPr>
            <a:endParaRPr lang="ru-RU" sz="2000" b="1" dirty="0">
              <a:solidFill>
                <a:srgbClr val="FFDB43"/>
              </a:solidFill>
              <a:latin typeface="Calibri"/>
            </a:endParaRPr>
          </a:p>
          <a:p>
            <a:pPr algn="ctr">
              <a:defRPr/>
            </a:pPr>
            <a:endParaRPr lang="ru-RU" sz="2000" b="1" dirty="0">
              <a:solidFill>
                <a:srgbClr val="FFDB43"/>
              </a:solidFill>
              <a:latin typeface="Calibri"/>
            </a:endParaRPr>
          </a:p>
        </p:txBody>
      </p:sp>
      <p:sp>
        <p:nvSpPr>
          <p:cNvPr id="7" name="Прямоугольник 6"/>
          <p:cNvSpPr/>
          <p:nvPr/>
        </p:nvSpPr>
        <p:spPr>
          <a:xfrm>
            <a:off x="2783632" y="1052736"/>
            <a:ext cx="9257932" cy="5477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a:lnSpc>
                <a:spcPct val="150000"/>
              </a:lnSpc>
              <a:defRPr/>
            </a:pPr>
            <a:r>
              <a:rPr lang="ru-RU" sz="1600" b="1" dirty="0">
                <a:solidFill>
                  <a:srgbClr val="FF5050"/>
                </a:solidFill>
                <a:latin typeface="Arial" panose="020B0604020202020204" pitchFamily="34" charset="0"/>
                <a:cs typeface="Arial" panose="020B0604020202020204" pitchFamily="34" charset="0"/>
              </a:rPr>
              <a:t>        </a:t>
            </a:r>
          </a:p>
          <a:p>
            <a:pPr marL="2250" algn="ctr">
              <a:defRPr/>
            </a:pPr>
            <a:r>
              <a:rPr lang="ru-RU" sz="2000" b="1" dirty="0">
                <a:solidFill>
                  <a:srgbClr val="C00000"/>
                </a:solidFill>
                <a:cs typeface="Arial" panose="020B0604020202020204" pitchFamily="34" charset="0"/>
              </a:rPr>
              <a:t>«Важным направлением, вносящим наибольший вклад в достижение целевых показателей Стратегии, является модернизация библиотечной системы (сети) страны...»</a:t>
            </a:r>
          </a:p>
          <a:p>
            <a:pPr marL="288000">
              <a:lnSpc>
                <a:spcPct val="150000"/>
              </a:lnSpc>
              <a:defRPr/>
            </a:pPr>
            <a:r>
              <a:rPr lang="ru-RU" b="1" dirty="0">
                <a:solidFill>
                  <a:schemeClr val="tx1"/>
                </a:solidFill>
                <a:cs typeface="Arial" panose="020B0604020202020204" pitchFamily="34" charset="0"/>
              </a:rPr>
              <a:t>                                     ПЛАН РЕАЛИЗАЦИИ СТРАТЕГИИ включает в себя</a:t>
            </a:r>
          </a:p>
          <a:p>
            <a:pPr marL="288000" algn="ctr">
              <a:defRPr/>
            </a:pPr>
            <a:r>
              <a:rPr lang="ru-RU" b="1" dirty="0">
                <a:solidFill>
                  <a:schemeClr val="tx1"/>
                </a:solidFill>
                <a:cs typeface="Arial" panose="020B0604020202020204" pitchFamily="34" charset="0"/>
              </a:rPr>
              <a:t> СОЗДАНИЕ СИСТЕМЫ ВЕДОМСТВЕННЫХ  И РЕГИОНАЛЬНЫХ ПРОЕКТОВ </a:t>
            </a:r>
          </a:p>
          <a:p>
            <a:pPr marL="288000" indent="-268288" algn="ctr">
              <a:defRPr/>
            </a:pPr>
            <a:r>
              <a:rPr lang="ru-RU" sz="1600" b="1" dirty="0">
                <a:solidFill>
                  <a:schemeClr val="tx1"/>
                </a:solidFill>
                <a:cs typeface="Arial" panose="020B0604020202020204" pitchFamily="34" charset="0"/>
              </a:rPr>
              <a:t>     </a:t>
            </a:r>
            <a:endParaRPr lang="ru-RU" sz="2000" b="1" dirty="0">
              <a:solidFill>
                <a:schemeClr val="tx1"/>
              </a:solidFill>
              <a:cs typeface="Arial" panose="020B0604020202020204" pitchFamily="34" charset="0"/>
            </a:endParaRPr>
          </a:p>
          <a:p>
            <a:pPr marL="2250">
              <a:defRPr/>
            </a:pPr>
            <a:r>
              <a:rPr lang="ru-RU" b="1" i="1" dirty="0">
                <a:solidFill>
                  <a:schemeClr val="tx1"/>
                </a:solidFill>
                <a:cs typeface="Arial" panose="020B0604020202020204" pitchFamily="34" charset="0"/>
              </a:rPr>
              <a:t>                                               </a:t>
            </a:r>
            <a:r>
              <a:rPr lang="ru-RU" b="1" dirty="0">
                <a:solidFill>
                  <a:srgbClr val="7030A0"/>
                </a:solidFill>
                <a:cs typeface="Arial" panose="020B0604020202020204" pitchFamily="34" charset="0"/>
              </a:rPr>
              <a:t>ПОРУЧЕНИЕ   МИНИСТЕРСТВА КУЛЬТУРЫ  РОССИИ </a:t>
            </a:r>
          </a:p>
          <a:p>
            <a:pPr marL="2250" algn="ctr">
              <a:defRPr/>
            </a:pPr>
            <a:r>
              <a:rPr lang="ru-RU" b="1" dirty="0">
                <a:solidFill>
                  <a:srgbClr val="7030A0"/>
                </a:solidFill>
                <a:cs typeface="Arial" panose="020B0604020202020204" pitchFamily="34" charset="0"/>
              </a:rPr>
              <a:t>                  РОССИЙСКОЙ НАЦИОНАЛЬНОЙ БИБЛИОТЕКЕ</a:t>
            </a:r>
          </a:p>
          <a:p>
            <a:pPr marL="2250" algn="ctr">
              <a:defRPr/>
            </a:pPr>
            <a:endParaRPr lang="ru-RU" b="1" dirty="0">
              <a:solidFill>
                <a:srgbClr val="7030A0"/>
              </a:solidFill>
              <a:cs typeface="Arial" panose="020B0604020202020204" pitchFamily="34" charset="0"/>
            </a:endParaRPr>
          </a:p>
          <a:p>
            <a:pPr marL="2250" algn="ctr">
              <a:defRPr/>
            </a:pPr>
            <a:r>
              <a:rPr lang="ru-RU" sz="1600" b="1" dirty="0">
                <a:solidFill>
                  <a:schemeClr val="accent5">
                    <a:lumMod val="50000"/>
                  </a:schemeClr>
                </a:solidFill>
                <a:cs typeface="Arial" panose="020B0604020202020204" pitchFamily="34" charset="0"/>
              </a:rPr>
              <a:t>             </a:t>
            </a:r>
            <a:r>
              <a:rPr lang="ru-RU" sz="2000" b="1" dirty="0">
                <a:solidFill>
                  <a:srgbClr val="002060"/>
                </a:solidFill>
                <a:cs typeface="Arial" panose="020B0604020202020204" pitchFamily="34" charset="0"/>
              </a:rPr>
              <a:t>РАЗРАБОТАТЬ ПРОЕКТ  по направлению реализации Стратегии</a:t>
            </a:r>
          </a:p>
          <a:p>
            <a:pPr marL="2250" algn="ctr">
              <a:defRPr/>
            </a:pPr>
            <a:r>
              <a:rPr lang="ru-RU" sz="2000" b="1" dirty="0">
                <a:solidFill>
                  <a:srgbClr val="002060"/>
                </a:solidFill>
                <a:cs typeface="Arial" panose="020B0604020202020204" pitchFamily="34" charset="0"/>
              </a:rPr>
              <a:t>«Система стандартов качества  организации библиотечной деятельности  и инструментария для их внедрения»  </a:t>
            </a:r>
          </a:p>
          <a:p>
            <a:pPr marL="2250" algn="ctr">
              <a:defRPr/>
            </a:pPr>
            <a:endParaRPr lang="ru-RU" sz="1600" b="1" dirty="0">
              <a:solidFill>
                <a:srgbClr val="7030A0"/>
              </a:solidFill>
              <a:cs typeface="Arial" panose="020B0604020202020204" pitchFamily="34" charset="0"/>
            </a:endParaRPr>
          </a:p>
          <a:p>
            <a:pPr marL="2250" algn="ctr">
              <a:defRPr/>
            </a:pPr>
            <a:endParaRPr lang="ru-RU" sz="1600" b="1" dirty="0">
              <a:solidFill>
                <a:srgbClr val="7030A0"/>
              </a:solidFill>
              <a:cs typeface="Arial" panose="020B0604020202020204" pitchFamily="34" charset="0"/>
            </a:endParaRPr>
          </a:p>
          <a:p>
            <a:pPr marL="2250" algn="ctr">
              <a:defRPr/>
            </a:pPr>
            <a:endParaRPr lang="ru-RU" sz="1600" b="1" dirty="0">
              <a:solidFill>
                <a:srgbClr val="7030A0"/>
              </a:solidFill>
              <a:cs typeface="Arial" panose="020B0604020202020204" pitchFamily="34" charset="0"/>
            </a:endParaRPr>
          </a:p>
          <a:p>
            <a:pPr marL="288000" algn="ctr">
              <a:defRPr/>
            </a:pPr>
            <a:r>
              <a:rPr lang="ru-RU" sz="2000" b="1" dirty="0">
                <a:solidFill>
                  <a:srgbClr val="C00000"/>
                </a:solidFill>
                <a:cs typeface="Arial" panose="020B0604020202020204" pitchFamily="34" charset="0"/>
              </a:rPr>
              <a:t>СТАНДАРТ  КАЧЕСТВА  МОДЕРНИЗАЦИИ </a:t>
            </a:r>
          </a:p>
          <a:p>
            <a:pPr marL="288000" algn="ctr">
              <a:defRPr/>
            </a:pPr>
            <a:r>
              <a:rPr lang="ru-RU" sz="2000" b="1" dirty="0">
                <a:solidFill>
                  <a:srgbClr val="C00000"/>
                </a:solidFill>
                <a:cs typeface="Arial" panose="020B0604020202020204" pitchFamily="34" charset="0"/>
              </a:rPr>
              <a:t>ОБЩЕДОСТУПНОЙ  МУНИЦИПАЛЬНОЙ БИБЛИОТЕКИ (далее СКМ)</a:t>
            </a:r>
          </a:p>
          <a:p>
            <a:pPr marL="288000">
              <a:defRPr/>
            </a:pPr>
            <a:endParaRPr lang="ru-RU" sz="1600" b="1" dirty="0">
              <a:solidFill>
                <a:prstClr val="black">
                  <a:lumMod val="75000"/>
                  <a:lumOff val="25000"/>
                </a:prstClr>
              </a:solidFill>
              <a:cs typeface="Arial" panose="020B0604020202020204" pitchFamily="34" charset="0"/>
            </a:endParaRPr>
          </a:p>
          <a:p>
            <a:pPr marL="288000">
              <a:defRPr/>
            </a:pPr>
            <a:endParaRPr lang="ru-RU" sz="16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9" name="Стрелка влево 8"/>
          <p:cNvSpPr/>
          <p:nvPr/>
        </p:nvSpPr>
        <p:spPr>
          <a:xfrm rot="16200000">
            <a:off x="7216907" y="5021722"/>
            <a:ext cx="593156"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id="{27A0277A-2E8F-B081-7B2F-479DCCC1FAD8}"/>
              </a:ext>
            </a:extLst>
          </p:cNvPr>
          <p:cNvSpPr txBox="1"/>
          <p:nvPr/>
        </p:nvSpPr>
        <p:spPr>
          <a:xfrm>
            <a:off x="2927648" y="188640"/>
            <a:ext cx="8928992" cy="830997"/>
          </a:xfrm>
          <a:prstGeom prst="rect">
            <a:avLst/>
          </a:prstGeom>
          <a:noFill/>
        </p:spPr>
        <p:txBody>
          <a:bodyPr wrap="square">
            <a:spAutoFit/>
          </a:bodyPr>
          <a:lstStyle/>
          <a:p>
            <a:pPr algn="ctr"/>
            <a:r>
              <a:rPr lang="ru-RU" sz="2400" b="1" dirty="0">
                <a:solidFill>
                  <a:srgbClr val="7030A0"/>
                </a:solidFill>
                <a:latin typeface="Calibri" panose="020F0502020204030204" pitchFamily="34" charset="0"/>
                <a:cs typeface="Calibri" panose="020F0502020204030204" pitchFamily="34" charset="0"/>
              </a:rPr>
              <a:t>Модернизации библиотечного дела – важный вклад  в  реализацию целей и задач Стратегии развития </a:t>
            </a:r>
            <a:endParaRPr lang="ru-RU" sz="2400" dirty="0"/>
          </a:p>
        </p:txBody>
      </p:sp>
    </p:spTree>
    <p:extLst>
      <p:ext uri="{BB962C8B-B14F-4D97-AF65-F5344CB8AC3E}">
        <p14:creationId xmlns:p14="http://schemas.microsoft.com/office/powerpoint/2010/main" val="1632142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619" y="0"/>
            <a:ext cx="2408973" cy="6876000"/>
          </a:xfrm>
          <a:prstGeom prst="rect">
            <a:avLst/>
          </a:prstGeom>
          <a:solidFill>
            <a:srgbClr val="7030A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marL="72000" algn="ctr">
              <a:lnSpc>
                <a:spcPct val="150000"/>
              </a:lnSpc>
            </a:pPr>
            <a:r>
              <a:rPr lang="ru-RU" sz="2000" b="1" dirty="0">
                <a:solidFill>
                  <a:prstClr val="white"/>
                </a:solidFill>
                <a:effectLst>
                  <a:outerShdw blurRad="38100" dist="38100" dir="2700000" algn="tl">
                    <a:srgbClr val="000000">
                      <a:alpha val="43137"/>
                    </a:srgbClr>
                  </a:outerShdw>
                </a:effectLst>
                <a:cs typeface="Arial" pitchFamily="34" charset="0"/>
              </a:rPr>
              <a:t>Стандарт качества  модернизации  муниципальной библиотеки: </a:t>
            </a:r>
          </a:p>
          <a:p>
            <a:pPr marL="72000" algn="ctr">
              <a:lnSpc>
                <a:spcPct val="150000"/>
              </a:lnSpc>
            </a:pPr>
            <a:r>
              <a:rPr lang="ru-RU" b="1" dirty="0">
                <a:solidFill>
                  <a:prstClr val="white"/>
                </a:solidFill>
                <a:effectLst>
                  <a:outerShdw blurRad="38100" dist="38100" dir="2700000" algn="tl">
                    <a:srgbClr val="000000">
                      <a:alpha val="43137"/>
                    </a:srgbClr>
                  </a:outerShdw>
                </a:effectLst>
                <a:cs typeface="Arial" pitchFamily="34" charset="0"/>
              </a:rPr>
              <a:t>ВЫВОДЫ  </a:t>
            </a:r>
            <a:endParaRPr lang="ru-RU" sz="16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a:extLst>
              <a:ext uri="{FF2B5EF4-FFF2-40B4-BE49-F238E27FC236}">
                <a16:creationId xmlns:a16="http://schemas.microsoft.com/office/drawing/2014/main" id="{BD8E6DF1-A33B-2BA5-1803-DEA8A2F50F28}"/>
              </a:ext>
            </a:extLst>
          </p:cNvPr>
          <p:cNvSpPr txBox="1"/>
          <p:nvPr/>
        </p:nvSpPr>
        <p:spPr>
          <a:xfrm>
            <a:off x="3503712" y="354681"/>
            <a:ext cx="7560840" cy="830997"/>
          </a:xfrm>
          <a:prstGeom prst="rect">
            <a:avLst/>
          </a:prstGeom>
          <a:noFill/>
        </p:spPr>
        <p:txBody>
          <a:bodyPr wrap="square">
            <a:spAutoFit/>
          </a:bodyPr>
          <a:lstStyle/>
          <a:p>
            <a:pPr algn="ctr"/>
            <a:r>
              <a:rPr lang="ru-RU" sz="2400" b="1" dirty="0">
                <a:solidFill>
                  <a:srgbClr val="7030A0"/>
                </a:solidFill>
                <a:effectLst/>
                <a:ea typeface="Times New Roman" panose="02020603050405020304" pitchFamily="18" charset="0"/>
              </a:rPr>
              <a:t>       Региональная  апробация  СКМ:  </a:t>
            </a:r>
          </a:p>
          <a:p>
            <a:pPr algn="ctr"/>
            <a:r>
              <a:rPr lang="ru-RU" sz="2400" b="1" dirty="0">
                <a:solidFill>
                  <a:srgbClr val="7030A0"/>
                </a:solidFill>
                <a:ea typeface="Times New Roman" panose="02020603050405020304" pitchFamily="18" charset="0"/>
              </a:rPr>
              <a:t>ВЫВОДЫ и  ОЦЕНКИ    </a:t>
            </a:r>
            <a:endParaRPr lang="ru-RU" sz="2400" dirty="0">
              <a:solidFill>
                <a:srgbClr val="7030A0"/>
              </a:solidFill>
            </a:endParaRPr>
          </a:p>
        </p:txBody>
      </p:sp>
      <p:sp>
        <p:nvSpPr>
          <p:cNvPr id="14" name="TextBox 13">
            <a:extLst>
              <a:ext uri="{FF2B5EF4-FFF2-40B4-BE49-F238E27FC236}">
                <a16:creationId xmlns:a16="http://schemas.microsoft.com/office/drawing/2014/main" id="{1626670D-C7C6-C983-6E3D-5B69F1F3757A}"/>
              </a:ext>
            </a:extLst>
          </p:cNvPr>
          <p:cNvSpPr txBox="1"/>
          <p:nvPr/>
        </p:nvSpPr>
        <p:spPr>
          <a:xfrm>
            <a:off x="2738941" y="1422625"/>
            <a:ext cx="9090382" cy="3785652"/>
          </a:xfrm>
          <a:prstGeom prst="rect">
            <a:avLst/>
          </a:prstGeom>
          <a:noFill/>
        </p:spPr>
        <p:txBody>
          <a:bodyPr wrap="square">
            <a:spAutoFit/>
          </a:bodyPr>
          <a:lstStyle/>
          <a:p>
            <a:r>
              <a:rPr lang="ru-RU" sz="2000" b="1" dirty="0">
                <a:solidFill>
                  <a:srgbClr val="002060"/>
                </a:solidFill>
                <a:ea typeface="Times New Roman" panose="02020603050405020304" pitchFamily="18" charset="0"/>
              </a:rPr>
              <a:t>	Все  шесть регионов предоставили аналитические отчеты о проведенной работе.  Апробация  СКМ включала  отбор библиотек  для проведения мониторинга. Это  классические ЦБС, включая  Центральные  библиотеки (универсальные и детские), городские и сельские библиотеки–филиалы.    Были  поставлены условия:   апробация проводится не менее чем в двух территориях (муниципальных образованиях).  </a:t>
            </a:r>
          </a:p>
          <a:p>
            <a:r>
              <a:rPr lang="ru-RU" sz="2000" b="1" dirty="0">
                <a:solidFill>
                  <a:srgbClr val="002060"/>
                </a:solidFill>
                <a:ea typeface="Times New Roman" panose="02020603050405020304" pitchFamily="18" charset="0"/>
              </a:rPr>
              <a:t>	Регионы  могли  увеличить количество обследованных библиотек по своему усмотрению.  Обязательным условием было проведение мониторинга всех библиотек, которые прошли модернизацию по национальному проекту «Культура», что позволяло проверить (сравнить) уровень модернизации  ресурсов модернизированных и не модернизированных библиотек на «проходимость»  по  разработанной системе критериев и показателей. </a:t>
            </a:r>
            <a:endParaRPr lang="ru-RU" sz="2200" dirty="0">
              <a:solidFill>
                <a:srgbClr val="002060"/>
              </a:solidFill>
            </a:endParaRPr>
          </a:p>
        </p:txBody>
      </p:sp>
      <p:sp>
        <p:nvSpPr>
          <p:cNvPr id="4" name="TextBox 3">
            <a:extLst>
              <a:ext uri="{FF2B5EF4-FFF2-40B4-BE49-F238E27FC236}">
                <a16:creationId xmlns:a16="http://schemas.microsoft.com/office/drawing/2014/main" id="{B3324732-C889-F228-D5F7-65E69752EB61}"/>
              </a:ext>
            </a:extLst>
          </p:cNvPr>
          <p:cNvSpPr txBox="1"/>
          <p:nvPr/>
        </p:nvSpPr>
        <p:spPr>
          <a:xfrm>
            <a:off x="2423592" y="5301208"/>
            <a:ext cx="8901675" cy="830997"/>
          </a:xfrm>
          <a:prstGeom prst="rect">
            <a:avLst/>
          </a:prstGeom>
          <a:noFill/>
        </p:spPr>
        <p:txBody>
          <a:bodyPr wrap="square">
            <a:spAutoFit/>
          </a:bodyPr>
          <a:lstStyle/>
          <a:p>
            <a:pPr algn="ctr"/>
            <a:r>
              <a:rPr lang="ru-RU" sz="2400" b="1" dirty="0">
                <a:solidFill>
                  <a:srgbClr val="C00000"/>
                </a:solidFill>
              </a:rPr>
              <a:t>Какие  выводы сделали региональные библиотеки–соисполнители проекта СКМ?  </a:t>
            </a:r>
          </a:p>
        </p:txBody>
      </p:sp>
    </p:spTree>
    <p:extLst>
      <p:ext uri="{BB962C8B-B14F-4D97-AF65-F5344CB8AC3E}">
        <p14:creationId xmlns:p14="http://schemas.microsoft.com/office/powerpoint/2010/main" val="2827818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619" y="0"/>
            <a:ext cx="2408973" cy="6876000"/>
          </a:xfrm>
          <a:prstGeom prst="rect">
            <a:avLst/>
          </a:prstGeom>
          <a:solidFill>
            <a:srgbClr val="7030A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marL="72000" algn="ctr">
              <a:lnSpc>
                <a:spcPct val="150000"/>
              </a:lnSpc>
            </a:pPr>
            <a:r>
              <a:rPr lang="ru-RU" sz="2000" b="1" dirty="0">
                <a:solidFill>
                  <a:prstClr val="white"/>
                </a:solidFill>
                <a:effectLst>
                  <a:outerShdw blurRad="38100" dist="38100" dir="2700000" algn="tl">
                    <a:srgbClr val="000000">
                      <a:alpha val="43137"/>
                    </a:srgbClr>
                  </a:outerShdw>
                </a:effectLst>
                <a:cs typeface="Arial" pitchFamily="34" charset="0"/>
              </a:rPr>
              <a:t>Стандарт качества  модернизации  муниципальной библиотеки: </a:t>
            </a:r>
          </a:p>
          <a:p>
            <a:pPr marL="72000" algn="ctr">
              <a:lnSpc>
                <a:spcPct val="150000"/>
              </a:lnSpc>
            </a:pPr>
            <a:r>
              <a:rPr lang="ru-RU" sz="2000" b="1" dirty="0">
                <a:solidFill>
                  <a:prstClr val="white"/>
                </a:solidFill>
                <a:effectLst>
                  <a:outerShdw blurRad="38100" dist="38100" dir="2700000" algn="tl">
                    <a:srgbClr val="000000">
                      <a:alpha val="43137"/>
                    </a:srgbClr>
                  </a:outerShdw>
                </a:effectLst>
                <a:cs typeface="Arial" pitchFamily="34" charset="0"/>
              </a:rPr>
              <a:t>ВЫВОДЫ</a:t>
            </a:r>
          </a:p>
          <a:p>
            <a:pPr lvl="0" algn="ctr">
              <a:lnSpc>
                <a:spcPct val="150000"/>
              </a:lnSpc>
            </a:pPr>
            <a:endParaRPr lang="ru-RU"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a:extLst>
              <a:ext uri="{FF2B5EF4-FFF2-40B4-BE49-F238E27FC236}">
                <a16:creationId xmlns:a16="http://schemas.microsoft.com/office/drawing/2014/main" id="{BD8E6DF1-A33B-2BA5-1803-DEA8A2F50F28}"/>
              </a:ext>
            </a:extLst>
          </p:cNvPr>
          <p:cNvSpPr txBox="1"/>
          <p:nvPr/>
        </p:nvSpPr>
        <p:spPr>
          <a:xfrm>
            <a:off x="4727848" y="292537"/>
            <a:ext cx="4752528" cy="830997"/>
          </a:xfrm>
          <a:prstGeom prst="rect">
            <a:avLst/>
          </a:prstGeom>
          <a:noFill/>
        </p:spPr>
        <p:txBody>
          <a:bodyPr wrap="square">
            <a:spAutoFit/>
          </a:bodyPr>
          <a:lstStyle/>
          <a:p>
            <a:r>
              <a:rPr lang="ru-RU" sz="2400" b="1" dirty="0">
                <a:solidFill>
                  <a:srgbClr val="7030A0"/>
                </a:solidFill>
                <a:effectLst/>
                <a:ea typeface="Times New Roman" panose="02020603050405020304" pitchFamily="18" charset="0"/>
              </a:rPr>
              <a:t>Региональная  апробация  СКМ:  </a:t>
            </a:r>
          </a:p>
          <a:p>
            <a:pPr algn="ctr"/>
            <a:r>
              <a:rPr lang="ru-RU" sz="2400" b="1" dirty="0">
                <a:solidFill>
                  <a:srgbClr val="7030A0"/>
                </a:solidFill>
                <a:effectLst/>
                <a:ea typeface="Times New Roman" panose="02020603050405020304" pitchFamily="18" charset="0"/>
              </a:rPr>
              <a:t>ВЫВОДЫ и  ОЦЕНКИ </a:t>
            </a:r>
          </a:p>
        </p:txBody>
      </p:sp>
      <p:sp>
        <p:nvSpPr>
          <p:cNvPr id="7" name="TextBox 6">
            <a:extLst>
              <a:ext uri="{FF2B5EF4-FFF2-40B4-BE49-F238E27FC236}">
                <a16:creationId xmlns:a16="http://schemas.microsoft.com/office/drawing/2014/main" id="{7F57AF2C-7B7C-789A-E487-F20F4E9AF6D6}"/>
              </a:ext>
            </a:extLst>
          </p:cNvPr>
          <p:cNvSpPr txBox="1"/>
          <p:nvPr/>
        </p:nvSpPr>
        <p:spPr>
          <a:xfrm>
            <a:off x="2725011" y="1300632"/>
            <a:ext cx="9217024" cy="1200329"/>
          </a:xfrm>
          <a:prstGeom prst="rect">
            <a:avLst/>
          </a:prstGeom>
          <a:noFill/>
        </p:spPr>
        <p:txBody>
          <a:bodyPr wrap="square">
            <a:spAutoFit/>
          </a:bodyPr>
          <a:lstStyle/>
          <a:p>
            <a:r>
              <a:rPr lang="ru-RU" b="1" dirty="0">
                <a:solidFill>
                  <a:srgbClr val="002060"/>
                </a:solidFill>
              </a:rPr>
              <a:t>Основными проблемами муниципальных библиотек, выявленными в результате мониторинга, являются:  низкий уровень состояние  МТБ,  недофинансирование  комплектования фондов новыми изданиями,  низкий  уровень  автоматизация библиотечных процессов. </a:t>
            </a:r>
            <a:r>
              <a:rPr lang="ru-RU" b="1" i="1" dirty="0">
                <a:solidFill>
                  <a:srgbClr val="002060"/>
                </a:solidFill>
              </a:rPr>
              <a:t>(Рязанская </a:t>
            </a:r>
            <a:r>
              <a:rPr lang="ru-RU" b="1" i="1" dirty="0" err="1">
                <a:solidFill>
                  <a:srgbClr val="002060"/>
                </a:solidFill>
              </a:rPr>
              <a:t>ОУНБ</a:t>
            </a:r>
            <a:r>
              <a:rPr lang="ru-RU" b="1" i="1" dirty="0">
                <a:solidFill>
                  <a:srgbClr val="002060"/>
                </a:solidFill>
              </a:rPr>
              <a:t>).  </a:t>
            </a:r>
          </a:p>
        </p:txBody>
      </p:sp>
      <p:sp>
        <p:nvSpPr>
          <p:cNvPr id="9" name="TextBox 8">
            <a:extLst>
              <a:ext uri="{FF2B5EF4-FFF2-40B4-BE49-F238E27FC236}">
                <a16:creationId xmlns:a16="http://schemas.microsoft.com/office/drawing/2014/main" id="{B6855F1D-F4E3-8653-D3A4-4AA450946EAD}"/>
              </a:ext>
            </a:extLst>
          </p:cNvPr>
          <p:cNvSpPr txBox="1"/>
          <p:nvPr/>
        </p:nvSpPr>
        <p:spPr>
          <a:xfrm>
            <a:off x="2771800" y="2619903"/>
            <a:ext cx="8664624" cy="1754326"/>
          </a:xfrm>
          <a:prstGeom prst="rect">
            <a:avLst/>
          </a:prstGeom>
          <a:noFill/>
        </p:spPr>
        <p:txBody>
          <a:bodyPr wrap="square">
            <a:spAutoFit/>
          </a:bodyPr>
          <a:lstStyle/>
          <a:p>
            <a:r>
              <a:rPr lang="ru-RU" b="1" dirty="0">
                <a:solidFill>
                  <a:srgbClr val="002060"/>
                </a:solidFill>
              </a:rPr>
              <a:t>Ряд библиотек  не вписались в показатели по критерию  «Удобство режима работы для читателей».  Отдельным библиотекам  надо поработать над показателем «Издания, выпущенные за последние пять лет» за счет списания непрофильных, ветхих, устаревших по содержанию, дублетных и малоспрашиваемых изданий, увеличения средств на текущее комплектование в рамках полномочий органов местного самоуправления  </a:t>
            </a:r>
            <a:r>
              <a:rPr lang="ru-RU" b="1" i="1" dirty="0">
                <a:solidFill>
                  <a:srgbClr val="002060"/>
                </a:solidFill>
              </a:rPr>
              <a:t>(Донская ГПБ)</a:t>
            </a:r>
          </a:p>
        </p:txBody>
      </p:sp>
      <p:sp>
        <p:nvSpPr>
          <p:cNvPr id="15" name="TextBox 14">
            <a:extLst>
              <a:ext uri="{FF2B5EF4-FFF2-40B4-BE49-F238E27FC236}">
                <a16:creationId xmlns:a16="http://schemas.microsoft.com/office/drawing/2014/main" id="{D38053C6-1CA5-CA44-1492-2D193765EF90}"/>
              </a:ext>
            </a:extLst>
          </p:cNvPr>
          <p:cNvSpPr txBox="1"/>
          <p:nvPr/>
        </p:nvSpPr>
        <p:spPr>
          <a:xfrm>
            <a:off x="2771800" y="4493171"/>
            <a:ext cx="8874358" cy="2031325"/>
          </a:xfrm>
          <a:prstGeom prst="rect">
            <a:avLst/>
          </a:prstGeom>
          <a:noFill/>
        </p:spPr>
        <p:txBody>
          <a:bodyPr wrap="square">
            <a:spAutoFit/>
          </a:bodyPr>
          <a:lstStyle/>
          <a:p>
            <a:r>
              <a:rPr lang="ru-RU" b="1" dirty="0">
                <a:solidFill>
                  <a:srgbClr val="002060"/>
                </a:solidFill>
              </a:rPr>
              <a:t>Заполнение форм самооценки  не вызвало больших затруднений. Среднее время заполнения формы составило 30-40 минут.   Результаты мониторинга стали основанием для подготовки аналитических справок  в адрес руководителей муниципальных районов/городских округов тех ЦБС, библиотеки которых участвовали в тестовом мониторинге, о необходимости разработки комплекса мер по повышению уровня модернизации муниципальных библиотек территории.  </a:t>
            </a:r>
            <a:r>
              <a:rPr lang="ru-RU" b="1" i="1" dirty="0">
                <a:solidFill>
                  <a:srgbClr val="002060"/>
                </a:solidFill>
              </a:rPr>
              <a:t>(Белгородская </a:t>
            </a:r>
            <a:r>
              <a:rPr lang="ru-RU" b="1" i="1" dirty="0" err="1">
                <a:solidFill>
                  <a:srgbClr val="002060"/>
                </a:solidFill>
              </a:rPr>
              <a:t>ОУНБ</a:t>
            </a:r>
            <a:r>
              <a:rPr lang="ru-RU" b="1" dirty="0">
                <a:solidFill>
                  <a:srgbClr val="002060"/>
                </a:solidFill>
              </a:rPr>
              <a:t>)   </a:t>
            </a:r>
          </a:p>
        </p:txBody>
      </p:sp>
    </p:spTree>
    <p:extLst>
      <p:ext uri="{BB962C8B-B14F-4D97-AF65-F5344CB8AC3E}">
        <p14:creationId xmlns:p14="http://schemas.microsoft.com/office/powerpoint/2010/main" val="2109744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619" y="0"/>
            <a:ext cx="2408973" cy="6876000"/>
          </a:xfrm>
          <a:prstGeom prst="rect">
            <a:avLst/>
          </a:prstGeom>
          <a:solidFill>
            <a:srgbClr val="7030A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marL="72000" algn="ctr">
              <a:lnSpc>
                <a:spcPct val="150000"/>
              </a:lnSpc>
            </a:pPr>
            <a:r>
              <a:rPr lang="ru-RU" sz="2000" b="1" dirty="0">
                <a:solidFill>
                  <a:prstClr val="white"/>
                </a:solidFill>
                <a:effectLst>
                  <a:outerShdw blurRad="38100" dist="38100" dir="2700000" algn="tl">
                    <a:srgbClr val="000000">
                      <a:alpha val="43137"/>
                    </a:srgbClr>
                  </a:outerShdw>
                </a:effectLst>
                <a:cs typeface="Arial" pitchFamily="34" charset="0"/>
              </a:rPr>
              <a:t>Стандарт качества  модернизации  муниципальной библиотеки: </a:t>
            </a:r>
          </a:p>
          <a:p>
            <a:pPr marL="72000" algn="ctr">
              <a:lnSpc>
                <a:spcPct val="150000"/>
              </a:lnSpc>
            </a:pPr>
            <a:r>
              <a:rPr lang="ru-RU" sz="2000" b="1" dirty="0">
                <a:solidFill>
                  <a:prstClr val="white"/>
                </a:solidFill>
                <a:effectLst>
                  <a:outerShdw blurRad="38100" dist="38100" dir="2700000" algn="tl">
                    <a:srgbClr val="000000">
                      <a:alpha val="43137"/>
                    </a:srgbClr>
                  </a:outerShdw>
                </a:effectLst>
                <a:cs typeface="Arial" pitchFamily="34" charset="0"/>
              </a:rPr>
              <a:t>ВЫВОДЫ</a:t>
            </a:r>
          </a:p>
          <a:p>
            <a:pPr lvl="0" algn="ctr">
              <a:lnSpc>
                <a:spcPct val="150000"/>
              </a:lnSpc>
            </a:pPr>
            <a:endParaRPr lang="ru-RU"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a:extLst>
              <a:ext uri="{FF2B5EF4-FFF2-40B4-BE49-F238E27FC236}">
                <a16:creationId xmlns:a16="http://schemas.microsoft.com/office/drawing/2014/main" id="{BD8E6DF1-A33B-2BA5-1803-DEA8A2F50F28}"/>
              </a:ext>
            </a:extLst>
          </p:cNvPr>
          <p:cNvSpPr txBox="1"/>
          <p:nvPr/>
        </p:nvSpPr>
        <p:spPr>
          <a:xfrm>
            <a:off x="4727848" y="292537"/>
            <a:ext cx="4752528" cy="830997"/>
          </a:xfrm>
          <a:prstGeom prst="rect">
            <a:avLst/>
          </a:prstGeom>
          <a:noFill/>
        </p:spPr>
        <p:txBody>
          <a:bodyPr wrap="square">
            <a:spAutoFit/>
          </a:bodyPr>
          <a:lstStyle/>
          <a:p>
            <a:r>
              <a:rPr lang="ru-RU" sz="2400" b="1" dirty="0">
                <a:solidFill>
                  <a:srgbClr val="7030A0"/>
                </a:solidFill>
                <a:effectLst/>
                <a:ea typeface="Times New Roman" panose="02020603050405020304" pitchFamily="18" charset="0"/>
              </a:rPr>
              <a:t>Региональная  апробация  СКМ:  </a:t>
            </a:r>
          </a:p>
          <a:p>
            <a:pPr algn="ctr"/>
            <a:r>
              <a:rPr lang="ru-RU" sz="2400" b="1" dirty="0">
                <a:solidFill>
                  <a:srgbClr val="7030A0"/>
                </a:solidFill>
                <a:effectLst/>
                <a:ea typeface="Times New Roman" panose="02020603050405020304" pitchFamily="18" charset="0"/>
              </a:rPr>
              <a:t>ВЫВОДЫ и  ОЦЕНКИ </a:t>
            </a:r>
          </a:p>
        </p:txBody>
      </p:sp>
      <p:sp>
        <p:nvSpPr>
          <p:cNvPr id="4" name="TextBox 3">
            <a:extLst>
              <a:ext uri="{FF2B5EF4-FFF2-40B4-BE49-F238E27FC236}">
                <a16:creationId xmlns:a16="http://schemas.microsoft.com/office/drawing/2014/main" id="{54F71EC5-32A7-B444-43B6-BAA244112260}"/>
              </a:ext>
            </a:extLst>
          </p:cNvPr>
          <p:cNvSpPr txBox="1"/>
          <p:nvPr/>
        </p:nvSpPr>
        <p:spPr>
          <a:xfrm>
            <a:off x="2639616" y="1314341"/>
            <a:ext cx="8687626" cy="2585323"/>
          </a:xfrm>
          <a:prstGeom prst="rect">
            <a:avLst/>
          </a:prstGeom>
          <a:noFill/>
        </p:spPr>
        <p:txBody>
          <a:bodyPr wrap="square">
            <a:spAutoFit/>
          </a:bodyPr>
          <a:lstStyle/>
          <a:p>
            <a:r>
              <a:rPr lang="ru-RU" b="1" dirty="0">
                <a:solidFill>
                  <a:srgbClr val="002060"/>
                </a:solidFill>
              </a:rPr>
              <a:t>Внедрение СКМ позволит провести оценку состояния всех общедоступных библиотек в Алтайском крае и наметить путь развития каждой библиотеки. Возможность дополнения СКМ региональной системой критериев и показателей модернизации, позволит учесть особенности библиотечной сети региона.  </a:t>
            </a:r>
          </a:p>
          <a:p>
            <a:r>
              <a:rPr lang="ru-RU" b="1" dirty="0">
                <a:solidFill>
                  <a:srgbClr val="002060"/>
                </a:solidFill>
              </a:rPr>
              <a:t>Самое важное, что мы получили – это рабочий инструмент анализа уровня модернизации общедоступных библиотек  и дальнейшее видение технологии проведения их сертификации. Используя сертификацию библиотек, мы сможем официально подтверждать статус их модельности и влиять на процессы развития библиотечной отрасли в регионе.  </a:t>
            </a:r>
            <a:r>
              <a:rPr lang="ru-RU" b="1" i="1" dirty="0">
                <a:solidFill>
                  <a:srgbClr val="002060"/>
                </a:solidFill>
              </a:rPr>
              <a:t>(Алтайская </a:t>
            </a:r>
            <a:r>
              <a:rPr lang="ru-RU" b="1" i="1" dirty="0" err="1">
                <a:solidFill>
                  <a:srgbClr val="002060"/>
                </a:solidFill>
              </a:rPr>
              <a:t>КУНБ</a:t>
            </a:r>
            <a:r>
              <a:rPr lang="ru-RU" b="1" i="1" dirty="0">
                <a:solidFill>
                  <a:srgbClr val="002060"/>
                </a:solidFill>
              </a:rPr>
              <a:t>)</a:t>
            </a:r>
          </a:p>
        </p:txBody>
      </p:sp>
      <p:pic>
        <p:nvPicPr>
          <p:cNvPr id="12" name="Рисунок 11">
            <a:extLst>
              <a:ext uri="{FF2B5EF4-FFF2-40B4-BE49-F238E27FC236}">
                <a16:creationId xmlns:a16="http://schemas.microsoft.com/office/drawing/2014/main" id="{B0AE27A3-8791-27F4-14DC-383522AAC252}"/>
              </a:ext>
            </a:extLst>
          </p:cNvPr>
          <p:cNvPicPr>
            <a:picLocks noChangeAspect="1"/>
          </p:cNvPicPr>
          <p:nvPr/>
        </p:nvPicPr>
        <p:blipFill>
          <a:blip r:embed="rId3"/>
          <a:stretch>
            <a:fillRect/>
          </a:stretch>
        </p:blipFill>
        <p:spPr>
          <a:xfrm>
            <a:off x="2423592" y="4066455"/>
            <a:ext cx="8907715" cy="2139881"/>
          </a:xfrm>
          <a:prstGeom prst="rect">
            <a:avLst/>
          </a:prstGeom>
        </p:spPr>
      </p:pic>
      <p:sp>
        <p:nvSpPr>
          <p:cNvPr id="17" name="TextBox 16">
            <a:extLst>
              <a:ext uri="{FF2B5EF4-FFF2-40B4-BE49-F238E27FC236}">
                <a16:creationId xmlns:a16="http://schemas.microsoft.com/office/drawing/2014/main" id="{8072C077-03F4-DCA8-13B0-F4D418455005}"/>
              </a:ext>
            </a:extLst>
          </p:cNvPr>
          <p:cNvSpPr txBox="1"/>
          <p:nvPr/>
        </p:nvSpPr>
        <p:spPr>
          <a:xfrm>
            <a:off x="5087888" y="5733256"/>
            <a:ext cx="2160240" cy="369332"/>
          </a:xfrm>
          <a:prstGeom prst="rect">
            <a:avLst/>
          </a:prstGeom>
          <a:noFill/>
        </p:spPr>
        <p:txBody>
          <a:bodyPr wrap="square">
            <a:spAutoFit/>
          </a:bodyPr>
          <a:lstStyle/>
          <a:p>
            <a:r>
              <a:rPr lang="ru-RU" b="1" i="1" dirty="0">
                <a:solidFill>
                  <a:srgbClr val="002060"/>
                </a:solidFill>
              </a:rPr>
              <a:t>(Челябинская </a:t>
            </a:r>
            <a:r>
              <a:rPr lang="ru-RU" b="1" i="1" dirty="0" err="1">
                <a:solidFill>
                  <a:srgbClr val="002060"/>
                </a:solidFill>
              </a:rPr>
              <a:t>УНБ</a:t>
            </a:r>
            <a:r>
              <a:rPr lang="ru-RU" b="1" i="1" dirty="0">
                <a:solidFill>
                  <a:srgbClr val="002060"/>
                </a:solidFill>
              </a:rPr>
              <a:t>)</a:t>
            </a:r>
            <a:endParaRPr lang="ru-RU" dirty="0"/>
          </a:p>
        </p:txBody>
      </p:sp>
    </p:spTree>
    <p:extLst>
      <p:ext uri="{BB962C8B-B14F-4D97-AF65-F5344CB8AC3E}">
        <p14:creationId xmlns:p14="http://schemas.microsoft.com/office/powerpoint/2010/main" val="2054443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619" y="0"/>
            <a:ext cx="2408973" cy="6876000"/>
          </a:xfrm>
          <a:prstGeom prst="rect">
            <a:avLst/>
          </a:prstGeom>
          <a:solidFill>
            <a:srgbClr val="7030A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marL="72000" algn="ctr">
              <a:lnSpc>
                <a:spcPct val="150000"/>
              </a:lnSpc>
            </a:pPr>
            <a:r>
              <a:rPr lang="ru-RU" sz="2000" b="1" dirty="0">
                <a:solidFill>
                  <a:prstClr val="white"/>
                </a:solidFill>
                <a:effectLst>
                  <a:outerShdw blurRad="38100" dist="38100" dir="2700000" algn="tl">
                    <a:srgbClr val="000000">
                      <a:alpha val="43137"/>
                    </a:srgbClr>
                  </a:outerShdw>
                </a:effectLst>
                <a:cs typeface="Arial" pitchFamily="34" charset="0"/>
              </a:rPr>
              <a:t>Стандарт качества  модернизации  муниципальной библиотеки: </a:t>
            </a:r>
          </a:p>
          <a:p>
            <a:pPr marL="72000" algn="ctr">
              <a:lnSpc>
                <a:spcPct val="150000"/>
              </a:lnSpc>
            </a:pPr>
            <a:r>
              <a:rPr lang="ru-RU" b="1" dirty="0">
                <a:solidFill>
                  <a:prstClr val="white"/>
                </a:solidFill>
                <a:effectLst>
                  <a:outerShdw blurRad="38100" dist="38100" dir="2700000" algn="tl">
                    <a:srgbClr val="000000">
                      <a:alpha val="43137"/>
                    </a:srgbClr>
                  </a:outerShdw>
                </a:effectLst>
                <a:cs typeface="Arial" pitchFamily="34" charset="0"/>
              </a:rPr>
              <a:t>ВЫВОДЫ  </a:t>
            </a:r>
            <a:endParaRPr lang="ru-RU" sz="16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a:extLst>
              <a:ext uri="{FF2B5EF4-FFF2-40B4-BE49-F238E27FC236}">
                <a16:creationId xmlns:a16="http://schemas.microsoft.com/office/drawing/2014/main" id="{BD8E6DF1-A33B-2BA5-1803-DEA8A2F50F28}"/>
              </a:ext>
            </a:extLst>
          </p:cNvPr>
          <p:cNvSpPr txBox="1"/>
          <p:nvPr/>
        </p:nvSpPr>
        <p:spPr>
          <a:xfrm>
            <a:off x="4727848" y="188640"/>
            <a:ext cx="4752528" cy="830997"/>
          </a:xfrm>
          <a:prstGeom prst="rect">
            <a:avLst/>
          </a:prstGeom>
          <a:noFill/>
        </p:spPr>
        <p:txBody>
          <a:bodyPr wrap="square">
            <a:spAutoFit/>
          </a:bodyPr>
          <a:lstStyle/>
          <a:p>
            <a:pPr algn="ctr"/>
            <a:r>
              <a:rPr lang="ru-RU" sz="2400" b="1" dirty="0">
                <a:solidFill>
                  <a:srgbClr val="7030A0"/>
                </a:solidFill>
                <a:effectLst/>
                <a:ea typeface="Times New Roman" panose="02020603050405020304" pitchFamily="18" charset="0"/>
              </a:rPr>
              <a:t>Региональная  апробация  СКМ:  </a:t>
            </a:r>
          </a:p>
          <a:p>
            <a:pPr algn="ctr"/>
            <a:r>
              <a:rPr lang="ru-RU" sz="2400" b="1" dirty="0">
                <a:solidFill>
                  <a:srgbClr val="7030A0"/>
                </a:solidFill>
                <a:effectLst/>
                <a:ea typeface="Times New Roman" panose="02020603050405020304" pitchFamily="18" charset="0"/>
              </a:rPr>
              <a:t>ВЫВОДЫ и  ОЦЕНКИ </a:t>
            </a:r>
            <a:endParaRPr lang="ru-RU" sz="2400" dirty="0">
              <a:solidFill>
                <a:srgbClr val="7030A0"/>
              </a:solidFill>
            </a:endParaRPr>
          </a:p>
        </p:txBody>
      </p:sp>
      <p:sp>
        <p:nvSpPr>
          <p:cNvPr id="5" name="TextBox 4">
            <a:extLst>
              <a:ext uri="{FF2B5EF4-FFF2-40B4-BE49-F238E27FC236}">
                <a16:creationId xmlns:a16="http://schemas.microsoft.com/office/drawing/2014/main" id="{13E71A4C-D2C4-9FCA-3F84-51B0E984D635}"/>
              </a:ext>
            </a:extLst>
          </p:cNvPr>
          <p:cNvSpPr txBox="1"/>
          <p:nvPr/>
        </p:nvSpPr>
        <p:spPr>
          <a:xfrm>
            <a:off x="2702166" y="1156258"/>
            <a:ext cx="9217024" cy="5632311"/>
          </a:xfrm>
          <a:prstGeom prst="rect">
            <a:avLst/>
          </a:prstGeom>
          <a:noFill/>
        </p:spPr>
        <p:txBody>
          <a:bodyPr wrap="square">
            <a:spAutoFit/>
          </a:bodyPr>
          <a:lstStyle/>
          <a:p>
            <a:r>
              <a:rPr lang="ru-RU" b="1" dirty="0">
                <a:solidFill>
                  <a:srgbClr val="002060"/>
                </a:solidFill>
              </a:rPr>
              <a:t>	СКМ  можно  эффективно  использовать для диагностики уровня  состояния и модернизации основных ресурсов муниципальных библиотек в субъектах РФ. </a:t>
            </a:r>
          </a:p>
          <a:p>
            <a:r>
              <a:rPr lang="ru-RU" b="1" dirty="0">
                <a:solidFill>
                  <a:srgbClr val="002060"/>
                </a:solidFill>
              </a:rPr>
              <a:t>	Информация о состоянии  библиотечных ресурсов  дает   реальное представление о  приоритетах  вложения средств в  модернизацию  того или иного вида ресурсов конкретной библиотеки,  стратегии её обновления.    </a:t>
            </a:r>
          </a:p>
          <a:p>
            <a:r>
              <a:rPr lang="ru-RU" b="1" dirty="0">
                <a:solidFill>
                  <a:srgbClr val="002060"/>
                </a:solidFill>
              </a:rPr>
              <a:t>	</a:t>
            </a:r>
            <a:r>
              <a:rPr lang="ru-RU" b="1" dirty="0">
                <a:solidFill>
                  <a:srgbClr val="C00000"/>
                </a:solidFill>
              </a:rPr>
              <a:t>Практическое использование СКМ  позволяет решать  следующие задачи: </a:t>
            </a:r>
          </a:p>
          <a:p>
            <a:r>
              <a:rPr lang="ru-RU" b="1" dirty="0">
                <a:solidFill>
                  <a:srgbClr val="002060"/>
                </a:solidFill>
              </a:rPr>
              <a:t>– выявлять потенциал развития и модернизации библиотечных ресурсов в субъекте РФ; </a:t>
            </a:r>
          </a:p>
          <a:p>
            <a:r>
              <a:rPr lang="ru-RU" b="1" dirty="0">
                <a:solidFill>
                  <a:srgbClr val="002060"/>
                </a:solidFill>
              </a:rPr>
              <a:t>– управлять процессом модернизации библиотечной   сетью;</a:t>
            </a:r>
          </a:p>
          <a:p>
            <a:r>
              <a:rPr lang="ru-RU" b="1" dirty="0">
                <a:solidFill>
                  <a:srgbClr val="002060"/>
                </a:solidFill>
              </a:rPr>
              <a:t>–  использовать полученные данные  при разработке стратегии развития библиотек;</a:t>
            </a:r>
          </a:p>
          <a:p>
            <a:r>
              <a:rPr lang="ru-RU" b="1" dirty="0">
                <a:solidFill>
                  <a:srgbClr val="002060"/>
                </a:solidFill>
              </a:rPr>
              <a:t>–  проводить  сравнительную оценку уровня модернизации библиотек  в разрезе  регионов;</a:t>
            </a:r>
          </a:p>
          <a:p>
            <a:r>
              <a:rPr lang="ru-RU" b="1" dirty="0">
                <a:solidFill>
                  <a:srgbClr val="002060"/>
                </a:solidFill>
              </a:rPr>
              <a:t>–   показатели базового и  продвинутого уровня модернизации  дают возможность адекватно оценить   библиотеки  различного уровня оснащенности, найти  место и определить статус модельных библиотек, созданных  до 2019 г.; </a:t>
            </a:r>
          </a:p>
          <a:p>
            <a:r>
              <a:rPr lang="ru-RU" b="1" dirty="0">
                <a:solidFill>
                  <a:srgbClr val="002060"/>
                </a:solidFill>
              </a:rPr>
              <a:t>– использовать  полученных данные  в  процедурах региональной сертификации  библиотек на получение официальных статусов  «Модельная библиотека» / «Модельная библиотека  нового поколения»;</a:t>
            </a:r>
          </a:p>
          <a:p>
            <a:r>
              <a:rPr lang="ru-RU" b="1" dirty="0">
                <a:solidFill>
                  <a:srgbClr val="002060"/>
                </a:solidFill>
              </a:rPr>
              <a:t>– обосновывать  необходимость  приоритетного  финансирования   модернизации  ресурсов библиотеки (МТБ, информационные, кадровые, организационные)  </a:t>
            </a:r>
          </a:p>
          <a:p>
            <a:endParaRPr lang="ru-RU" dirty="0"/>
          </a:p>
        </p:txBody>
      </p:sp>
    </p:spTree>
    <p:extLst>
      <p:ext uri="{BB962C8B-B14F-4D97-AF65-F5344CB8AC3E}">
        <p14:creationId xmlns:p14="http://schemas.microsoft.com/office/powerpoint/2010/main" val="1453337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619" y="0"/>
            <a:ext cx="2408973" cy="6876000"/>
          </a:xfrm>
          <a:prstGeom prst="rect">
            <a:avLst/>
          </a:prstGeom>
          <a:solidFill>
            <a:srgbClr val="7030A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marL="72000" algn="ctr">
              <a:lnSpc>
                <a:spcPct val="150000"/>
              </a:lnSpc>
            </a:pPr>
            <a:r>
              <a:rPr lang="ru-RU" sz="2000" b="1" dirty="0">
                <a:solidFill>
                  <a:prstClr val="white"/>
                </a:solidFill>
                <a:effectLst>
                  <a:outerShdw blurRad="38100" dist="38100" dir="2700000" algn="tl">
                    <a:srgbClr val="000000">
                      <a:alpha val="43137"/>
                    </a:srgbClr>
                  </a:outerShdw>
                </a:effectLst>
                <a:cs typeface="Arial" pitchFamily="34" charset="0"/>
              </a:rPr>
              <a:t>Стандарт качества  модернизации  муниципальной библиотеки: </a:t>
            </a:r>
          </a:p>
          <a:p>
            <a:pPr marL="72000" algn="ctr">
              <a:lnSpc>
                <a:spcPct val="150000"/>
              </a:lnSpc>
            </a:pPr>
            <a:r>
              <a:rPr lang="ru-RU" b="1" dirty="0">
                <a:solidFill>
                  <a:prstClr val="white"/>
                </a:solidFill>
                <a:effectLst>
                  <a:outerShdw blurRad="38100" dist="38100" dir="2700000" algn="tl">
                    <a:srgbClr val="000000">
                      <a:alpha val="43137"/>
                    </a:srgbClr>
                  </a:outerShdw>
                </a:effectLst>
                <a:cs typeface="Arial" pitchFamily="34" charset="0"/>
              </a:rPr>
              <a:t>ВЫВОДЫ</a:t>
            </a:r>
            <a:endParaRPr lang="ru-RU" sz="16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a:extLst>
              <a:ext uri="{FF2B5EF4-FFF2-40B4-BE49-F238E27FC236}">
                <a16:creationId xmlns:a16="http://schemas.microsoft.com/office/drawing/2014/main" id="{BD8E6DF1-A33B-2BA5-1803-DEA8A2F50F28}"/>
              </a:ext>
            </a:extLst>
          </p:cNvPr>
          <p:cNvSpPr txBox="1"/>
          <p:nvPr/>
        </p:nvSpPr>
        <p:spPr>
          <a:xfrm>
            <a:off x="4727848" y="114305"/>
            <a:ext cx="4752528" cy="830997"/>
          </a:xfrm>
          <a:prstGeom prst="rect">
            <a:avLst/>
          </a:prstGeom>
          <a:noFill/>
        </p:spPr>
        <p:txBody>
          <a:bodyPr wrap="square">
            <a:spAutoFit/>
          </a:bodyPr>
          <a:lstStyle/>
          <a:p>
            <a:pPr algn="ctr"/>
            <a:r>
              <a:rPr lang="ru-RU" sz="2400" b="1" dirty="0">
                <a:solidFill>
                  <a:srgbClr val="7030A0"/>
                </a:solidFill>
                <a:effectLst/>
                <a:ea typeface="Times New Roman" panose="02020603050405020304" pitchFamily="18" charset="0"/>
              </a:rPr>
              <a:t>Региональная  апробация  СКМ:  </a:t>
            </a:r>
          </a:p>
          <a:p>
            <a:pPr algn="ctr"/>
            <a:r>
              <a:rPr lang="ru-RU" sz="2400" b="1" dirty="0">
                <a:solidFill>
                  <a:srgbClr val="7030A0"/>
                </a:solidFill>
                <a:effectLst/>
                <a:ea typeface="Times New Roman" panose="02020603050405020304" pitchFamily="18" charset="0"/>
              </a:rPr>
              <a:t>ВЫВОДЫ и  ОЦЕНКИ </a:t>
            </a:r>
          </a:p>
        </p:txBody>
      </p:sp>
      <p:sp>
        <p:nvSpPr>
          <p:cNvPr id="6" name="TextBox 5">
            <a:extLst>
              <a:ext uri="{FF2B5EF4-FFF2-40B4-BE49-F238E27FC236}">
                <a16:creationId xmlns:a16="http://schemas.microsoft.com/office/drawing/2014/main" id="{63CA07AF-6040-B56B-080B-4485C9CC4263}"/>
              </a:ext>
            </a:extLst>
          </p:cNvPr>
          <p:cNvSpPr txBox="1"/>
          <p:nvPr/>
        </p:nvSpPr>
        <p:spPr>
          <a:xfrm>
            <a:off x="2711624" y="1017700"/>
            <a:ext cx="9361040" cy="2862322"/>
          </a:xfrm>
          <a:prstGeom prst="rect">
            <a:avLst/>
          </a:prstGeom>
          <a:noFill/>
        </p:spPr>
        <p:txBody>
          <a:bodyPr wrap="square">
            <a:spAutoFit/>
          </a:bodyPr>
          <a:lstStyle/>
          <a:p>
            <a:r>
              <a:rPr lang="ru-RU" sz="2000" b="1" dirty="0">
                <a:solidFill>
                  <a:srgbClr val="002060"/>
                </a:solidFill>
              </a:rPr>
              <a:t>	Стандарт качества модернизации общедоступной муниципальной библиотеки  обогащает  методологию и методику  национального проекта «Культура» в части  процедур   объективной  оценки  обновлённых муниципальных библиотек,  выступает  органичной частью системы  стандартов качества организации библиотечной деятельности</a:t>
            </a:r>
          </a:p>
          <a:p>
            <a:r>
              <a:rPr lang="ru-RU" sz="2000" b="1" dirty="0">
                <a:solidFill>
                  <a:srgbClr val="002060"/>
                </a:solidFill>
              </a:rPr>
              <a:t>	Методология проекта может быть использована  при разработке  новых стандартов качества по основным направлениям организации библиотечного дела: обеспеченности  населения общедоступными библиотеками, формирования библиотечных фондов и др. </a:t>
            </a:r>
          </a:p>
        </p:txBody>
      </p:sp>
      <p:sp>
        <p:nvSpPr>
          <p:cNvPr id="18" name="TextBox 17">
            <a:extLst>
              <a:ext uri="{FF2B5EF4-FFF2-40B4-BE49-F238E27FC236}">
                <a16:creationId xmlns:a16="http://schemas.microsoft.com/office/drawing/2014/main" id="{D9B9CF9E-1302-CD09-D35D-DBD985C3F1F5}"/>
              </a:ext>
            </a:extLst>
          </p:cNvPr>
          <p:cNvSpPr txBox="1"/>
          <p:nvPr/>
        </p:nvSpPr>
        <p:spPr>
          <a:xfrm>
            <a:off x="2855640" y="3952420"/>
            <a:ext cx="8496944" cy="2954655"/>
          </a:xfrm>
          <a:prstGeom prst="rect">
            <a:avLst/>
          </a:prstGeom>
          <a:noFill/>
        </p:spPr>
        <p:txBody>
          <a:bodyPr wrap="square">
            <a:spAutoFit/>
          </a:bodyPr>
          <a:lstStyle/>
          <a:p>
            <a:pPr algn="ctr"/>
            <a:r>
              <a:rPr lang="ru-RU" sz="2400" b="1" dirty="0">
                <a:solidFill>
                  <a:srgbClr val="C00000"/>
                </a:solidFill>
              </a:rPr>
              <a:t>Российская национальная библиотека   и  центральные библиотеки субъектов рекомендуют  Министерству культуры Российской  Федерации  совместно с  Российской библиотечной ассоциацией  рассмотреть   результаты проекта РНБ   «Стандарт качества модернизации общедоступной муниципальной библиотеки»  и рекомендовать его для   широкого  опытного  внедрения  в  регионах России.        </a:t>
            </a:r>
          </a:p>
          <a:p>
            <a:pPr algn="ctr"/>
            <a:endParaRPr lang="ru-RU" dirty="0"/>
          </a:p>
        </p:txBody>
      </p:sp>
    </p:spTree>
    <p:extLst>
      <p:ext uri="{BB962C8B-B14F-4D97-AF65-F5344CB8AC3E}">
        <p14:creationId xmlns:p14="http://schemas.microsoft.com/office/powerpoint/2010/main" val="486052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12290213" cy="6858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542456" y="1484784"/>
            <a:ext cx="7107088" cy="3240000"/>
          </a:xfrm>
          <a:prstGeom prst="rect">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chemeClr val="tx2">
                  <a:lumMod val="75000"/>
                </a:schemeClr>
              </a:solidFill>
              <a:latin typeface="Arial" pitchFamily="34" charset="0"/>
              <a:cs typeface="Arial" pitchFamily="34" charset="0"/>
            </a:endParaRPr>
          </a:p>
          <a:p>
            <a:pPr algn="ctr"/>
            <a:endParaRPr lang="en-US" sz="2400" b="1" dirty="0">
              <a:solidFill>
                <a:srgbClr val="FFDB43"/>
              </a:solidFill>
              <a:latin typeface="Arial" pitchFamily="34" charset="0"/>
              <a:cs typeface="Arial" pitchFamily="34" charset="0"/>
            </a:endParaRPr>
          </a:p>
          <a:p>
            <a:pPr algn="ctr"/>
            <a:r>
              <a:rPr lang="ru-RU" sz="2400" b="1" dirty="0">
                <a:solidFill>
                  <a:srgbClr val="FF5050"/>
                </a:solidFill>
                <a:latin typeface="Arial" pitchFamily="34" charset="0"/>
                <a:cs typeface="Arial" pitchFamily="34" charset="0"/>
              </a:rPr>
              <a:t>Спасибо за внимание!</a:t>
            </a:r>
          </a:p>
          <a:p>
            <a:pPr algn="ctr"/>
            <a:endParaRPr lang="ru-RU" dirty="0">
              <a:solidFill>
                <a:srgbClr val="FF5050"/>
              </a:solidFill>
            </a:endParaRPr>
          </a:p>
          <a:p>
            <a:pPr algn="ctr"/>
            <a:endParaRPr lang="ru-RU" dirty="0">
              <a:solidFill>
                <a:srgbClr val="FF5050"/>
              </a:solidFill>
            </a:endParaRPr>
          </a:p>
          <a:p>
            <a:pPr algn="ctr"/>
            <a:endParaRPr lang="ru-RU" dirty="0">
              <a:solidFill>
                <a:srgbClr val="FF5050"/>
              </a:solidFill>
            </a:endParaRPr>
          </a:p>
          <a:p>
            <a:pPr algn="ctr"/>
            <a:endParaRPr lang="ru-RU" dirty="0">
              <a:solidFill>
                <a:srgbClr val="FF5050"/>
              </a:solidFill>
            </a:endParaRPr>
          </a:p>
          <a:p>
            <a:pPr algn="ctr"/>
            <a:endParaRPr lang="ru-RU" dirty="0">
              <a:solidFill>
                <a:srgbClr val="FF5050"/>
              </a:solidFill>
            </a:endParaRPr>
          </a:p>
        </p:txBody>
      </p:sp>
      <p:cxnSp>
        <p:nvCxnSpPr>
          <p:cNvPr id="4" name="Прямая соединительная линия 3"/>
          <p:cNvCxnSpPr>
            <a:cxnSpLocks/>
          </p:cNvCxnSpPr>
          <p:nvPr/>
        </p:nvCxnSpPr>
        <p:spPr>
          <a:xfrm>
            <a:off x="7968208" y="3104784"/>
            <a:ext cx="4032446"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20026" y="2420888"/>
            <a:ext cx="4030760" cy="62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Рисунок 8">
            <a:extLst>
              <a:ext uri="{FF2B5EF4-FFF2-40B4-BE49-F238E27FC236}">
                <a16:creationId xmlns:a16="http://schemas.microsoft.com/office/drawing/2014/main" id="{14FF9ECE-FCAD-EC75-C46D-485A1FEDC6D5}"/>
              </a:ext>
            </a:extLst>
          </p:cNvPr>
          <p:cNvPicPr>
            <a:picLocks noChangeAspect="1"/>
          </p:cNvPicPr>
          <p:nvPr/>
        </p:nvPicPr>
        <p:blipFill>
          <a:blip r:embed="rId3"/>
          <a:stretch>
            <a:fillRect/>
          </a:stretch>
        </p:blipFill>
        <p:spPr>
          <a:xfrm>
            <a:off x="34428" y="4127759"/>
            <a:ext cx="4612620" cy="2730241"/>
          </a:xfrm>
          <a:prstGeom prst="rect">
            <a:avLst/>
          </a:prstGeom>
        </p:spPr>
      </p:pic>
    </p:spTree>
    <p:extLst>
      <p:ext uri="{BB962C8B-B14F-4D97-AF65-F5344CB8AC3E}">
        <p14:creationId xmlns:p14="http://schemas.microsoft.com/office/powerpoint/2010/main" val="1982165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7990" y="9622"/>
            <a:ext cx="2467610" cy="6876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endParaRPr lang="ru-RU" sz="2000" b="1" dirty="0">
              <a:solidFill>
                <a:srgbClr val="FFDB43"/>
              </a:solidFill>
              <a:latin typeface="Arial" panose="020B0604020202020204" pitchFamily="34" charset="0"/>
              <a:cs typeface="Arial" panose="020B0604020202020204" pitchFamily="34" charset="0"/>
            </a:endParaRPr>
          </a:p>
          <a:p>
            <a:pPr lvl="0" algn="ctr">
              <a:lnSpc>
                <a:spcPct val="150000"/>
              </a:lnSpc>
              <a:defRPr/>
            </a:pPr>
            <a:endParaRPr lang="ru-RU" sz="2000" b="1" dirty="0">
              <a:solidFill>
                <a:srgbClr val="FFDB43"/>
              </a:solidFill>
              <a:latin typeface="Arial" panose="020B0604020202020204" pitchFamily="34" charset="0"/>
              <a:cs typeface="Arial" panose="020B0604020202020204" pitchFamily="34" charset="0"/>
            </a:endParaRPr>
          </a:p>
          <a:p>
            <a:pPr lvl="0" algn="ctr">
              <a:lnSpc>
                <a:spcPct val="150000"/>
              </a:lnSpc>
              <a:defRPr/>
            </a:pPr>
            <a:endParaRPr lang="ru-RU" sz="2000" b="1" dirty="0">
              <a:solidFill>
                <a:srgbClr val="FFDB43"/>
              </a:solidFill>
              <a:latin typeface="Arial" panose="020B0604020202020204" pitchFamily="34" charset="0"/>
              <a:cs typeface="Arial" panose="020B0604020202020204" pitchFamily="34" charset="0"/>
            </a:endParaRPr>
          </a:p>
          <a:p>
            <a:pPr lvl="0" algn="ctr">
              <a:lnSpc>
                <a:spcPct val="150000"/>
              </a:lnSpc>
              <a:defRPr/>
            </a:pPr>
            <a:endParaRPr lang="ru-RU"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lvl="0" algn="ctr">
              <a:lnSpc>
                <a:spcPct val="120000"/>
              </a:lnSpc>
              <a:defRPr/>
            </a:pPr>
            <a:r>
              <a:rPr lang="ru-RU" sz="2000" b="1" dirty="0">
                <a:solidFill>
                  <a:schemeClr val="bg1"/>
                </a:solidFill>
                <a:effectLst>
                  <a:outerShdw blurRad="38100" dist="38100" dir="2700000" algn="tl">
                    <a:srgbClr val="000000">
                      <a:alpha val="43137"/>
                    </a:srgbClr>
                  </a:outerShdw>
                </a:effectLst>
                <a:cs typeface="Arial" panose="020B0604020202020204" pitchFamily="34" charset="0"/>
              </a:rPr>
              <a:t>Стандарты</a:t>
            </a:r>
          </a:p>
          <a:p>
            <a:pPr lvl="0" algn="ctr">
              <a:lnSpc>
                <a:spcPct val="120000"/>
              </a:lnSpc>
              <a:defRPr/>
            </a:pPr>
            <a:r>
              <a:rPr lang="ru-RU" sz="2000" b="1" dirty="0">
                <a:solidFill>
                  <a:schemeClr val="bg1"/>
                </a:solidFill>
                <a:effectLst>
                  <a:outerShdw blurRad="38100" dist="38100" dir="2700000" algn="tl">
                    <a:srgbClr val="000000">
                      <a:alpha val="43137"/>
                    </a:srgbClr>
                  </a:outerShdw>
                </a:effectLst>
                <a:cs typeface="Arial" panose="020B0604020202020204" pitchFamily="34" charset="0"/>
              </a:rPr>
              <a:t>и</a:t>
            </a:r>
          </a:p>
          <a:p>
            <a:pPr algn="ctr">
              <a:lnSpc>
                <a:spcPct val="120000"/>
              </a:lnSpc>
              <a:defRPr/>
            </a:pPr>
            <a:r>
              <a:rPr lang="ru-RU" sz="2000" b="1" dirty="0">
                <a:solidFill>
                  <a:schemeClr val="bg1"/>
                </a:solidFill>
                <a:effectLst>
                  <a:outerShdw blurRad="38100" dist="38100" dir="2700000" algn="tl">
                    <a:srgbClr val="000000">
                      <a:alpha val="43137"/>
                    </a:srgbClr>
                  </a:outerShdw>
                </a:effectLst>
                <a:cs typeface="Arial" panose="020B0604020202020204" pitchFamily="34" charset="0"/>
              </a:rPr>
              <a:t>Стандартизация </a:t>
            </a:r>
          </a:p>
          <a:p>
            <a:pPr algn="ctr">
              <a:lnSpc>
                <a:spcPct val="120000"/>
              </a:lnSpc>
              <a:defRPr/>
            </a:pPr>
            <a:r>
              <a:rPr lang="ru-RU" sz="2000" b="1" dirty="0">
                <a:solidFill>
                  <a:schemeClr val="bg1"/>
                </a:solidFill>
                <a:effectLst>
                  <a:outerShdw blurRad="38100" dist="38100" dir="2700000" algn="tl">
                    <a:srgbClr val="000000">
                      <a:alpha val="43137"/>
                    </a:srgbClr>
                  </a:outerShdw>
                </a:effectLst>
                <a:cs typeface="Arial" panose="020B0604020202020204" pitchFamily="34" charset="0"/>
              </a:rPr>
              <a:t>в</a:t>
            </a:r>
          </a:p>
          <a:p>
            <a:pPr algn="ctr">
              <a:lnSpc>
                <a:spcPct val="120000"/>
              </a:lnSpc>
              <a:defRPr/>
            </a:pPr>
            <a:r>
              <a:rPr lang="ru-RU" sz="2000" b="1" dirty="0">
                <a:solidFill>
                  <a:schemeClr val="bg1"/>
                </a:solidFill>
                <a:effectLst>
                  <a:outerShdw blurRad="38100" dist="38100" dir="2700000" algn="tl">
                    <a:srgbClr val="000000">
                      <a:alpha val="43137"/>
                    </a:srgbClr>
                  </a:outerShdw>
                </a:effectLst>
                <a:cs typeface="Arial" panose="020B0604020202020204" pitchFamily="34" charset="0"/>
              </a:rPr>
              <a:t> библиотечной сфере</a:t>
            </a:r>
          </a:p>
          <a:p>
            <a:pPr marL="180000" algn="r"/>
            <a:endParaRPr lang="ru-RU" sz="1400" i="1" dirty="0">
              <a:solidFill>
                <a:prstClr val="white"/>
              </a:solidFill>
              <a:latin typeface="Arial" pitchFamily="34" charset="0"/>
              <a:cs typeface="Arial" pitchFamily="34" charset="0"/>
            </a:endParaRPr>
          </a:p>
          <a:p>
            <a:pPr marL="180000" algn="r"/>
            <a:endParaRPr lang="ru-RU" sz="1400" i="1" dirty="0">
              <a:solidFill>
                <a:prstClr val="white"/>
              </a:solidFill>
              <a:latin typeface="Arial" pitchFamily="34" charset="0"/>
              <a:cs typeface="Arial" pitchFamily="34" charset="0"/>
            </a:endParaRPr>
          </a:p>
          <a:p>
            <a:pPr marL="180000" algn="r"/>
            <a:endParaRPr lang="ru-RU" sz="1400" i="1" dirty="0">
              <a:solidFill>
                <a:prstClr val="white"/>
              </a:solidFill>
              <a:latin typeface="Arial" pitchFamily="34" charset="0"/>
              <a:cs typeface="Arial" pitchFamily="34" charset="0"/>
            </a:endParaRPr>
          </a:p>
          <a:p>
            <a:pPr marL="180000" algn="r"/>
            <a:endParaRPr lang="ru-RU" sz="1400" i="1" dirty="0">
              <a:solidFill>
                <a:prstClr val="white"/>
              </a:solidFill>
              <a:latin typeface="Arial" pitchFamily="34" charset="0"/>
              <a:cs typeface="Arial" pitchFamily="34" charset="0"/>
            </a:endParaRPr>
          </a:p>
          <a:p>
            <a:pPr marL="180000" algn="r"/>
            <a:endParaRPr lang="ru-RU" sz="1400" i="1" dirty="0">
              <a:solidFill>
                <a:prstClr val="white"/>
              </a:solidFill>
              <a:latin typeface="Arial" pitchFamily="34" charset="0"/>
              <a:cs typeface="Arial" pitchFamily="34" charset="0"/>
            </a:endParaRPr>
          </a:p>
          <a:p>
            <a:pPr marL="180000" algn="r"/>
            <a:endParaRPr lang="ru-RU" sz="1400" i="1" dirty="0">
              <a:solidFill>
                <a:prstClr val="white"/>
              </a:solidFill>
              <a:latin typeface="Arial" pitchFamily="34" charset="0"/>
              <a:cs typeface="Arial" pitchFamily="34" charset="0"/>
            </a:endParaRPr>
          </a:p>
          <a:p>
            <a:pPr marL="180000" algn="r"/>
            <a:endParaRPr lang="ru-RU" sz="1400" i="1" dirty="0">
              <a:solidFill>
                <a:prstClr val="white"/>
              </a:solidFill>
              <a:latin typeface="Arial" pitchFamily="34" charset="0"/>
              <a:cs typeface="Arial" pitchFamily="34" charset="0"/>
            </a:endParaRPr>
          </a:p>
          <a:p>
            <a:pPr marL="180000" algn="r"/>
            <a:endParaRPr lang="ru-RU" sz="1400" i="1" dirty="0">
              <a:solidFill>
                <a:prstClr val="white"/>
              </a:solidFill>
              <a:latin typeface="Arial" pitchFamily="34" charset="0"/>
              <a:cs typeface="Arial" pitchFamily="34" charset="0"/>
            </a:endParaRPr>
          </a:p>
          <a:p>
            <a:pPr marL="180000" algn="r">
              <a:defRPr/>
            </a:pPr>
            <a:endParaRPr lang="ru-RU" sz="1600" i="1" dirty="0">
              <a:solidFill>
                <a:prstClr val="white"/>
              </a:solidFill>
              <a:latin typeface="Arial" pitchFamily="34" charset="0"/>
              <a:cs typeface="Arial" pitchFamily="34" charset="0"/>
            </a:endParaRPr>
          </a:p>
          <a:p>
            <a:pPr algn="ctr">
              <a:defRPr/>
            </a:pPr>
            <a:endParaRPr lang="ru-RU" sz="2000" b="1" dirty="0">
              <a:solidFill>
                <a:srgbClr val="FFDB43"/>
              </a:solidFill>
              <a:latin typeface="Calibri"/>
            </a:endParaRPr>
          </a:p>
          <a:p>
            <a:pPr algn="ctr">
              <a:defRPr/>
            </a:pPr>
            <a:endParaRPr lang="ru-RU" sz="2000" b="1" dirty="0">
              <a:solidFill>
                <a:srgbClr val="FFDB43"/>
              </a:solidFill>
              <a:latin typeface="Calibri"/>
            </a:endParaRPr>
          </a:p>
          <a:p>
            <a:pPr algn="ctr">
              <a:defRPr/>
            </a:pPr>
            <a:endParaRPr lang="ru-RU" sz="2000" b="1" dirty="0">
              <a:solidFill>
                <a:srgbClr val="FFDB43"/>
              </a:solidFill>
              <a:latin typeface="Calibri"/>
            </a:endParaRPr>
          </a:p>
          <a:p>
            <a:pPr algn="ctr">
              <a:defRPr/>
            </a:pPr>
            <a:endParaRPr lang="ru-RU" sz="2000" b="1" dirty="0">
              <a:solidFill>
                <a:srgbClr val="FFDB43"/>
              </a:solidFill>
              <a:latin typeface="Calibri"/>
            </a:endParaRPr>
          </a:p>
          <a:p>
            <a:pPr algn="ctr">
              <a:defRPr/>
            </a:pPr>
            <a:endParaRPr lang="ru-RU" sz="2000" b="1" dirty="0">
              <a:solidFill>
                <a:srgbClr val="FFDB43"/>
              </a:solidFill>
              <a:latin typeface="Calibri"/>
            </a:endParaRPr>
          </a:p>
        </p:txBody>
      </p:sp>
      <p:sp>
        <p:nvSpPr>
          <p:cNvPr id="7" name="Прямоугольник 6"/>
          <p:cNvSpPr/>
          <p:nvPr/>
        </p:nvSpPr>
        <p:spPr>
          <a:xfrm>
            <a:off x="3022414" y="1124744"/>
            <a:ext cx="9099500" cy="403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a:lnSpc>
                <a:spcPct val="150000"/>
              </a:lnSpc>
              <a:defRPr/>
            </a:pPr>
            <a:endParaRPr lang="ru-RU" sz="1600" b="1" dirty="0">
              <a:solidFill>
                <a:srgbClr val="FF5050"/>
              </a:solidFill>
              <a:latin typeface="Arial" panose="020B0604020202020204" pitchFamily="34" charset="0"/>
              <a:cs typeface="Arial" panose="020B0604020202020204" pitchFamily="34" charset="0"/>
            </a:endParaRPr>
          </a:p>
          <a:p>
            <a:pPr marL="288000">
              <a:lnSpc>
                <a:spcPct val="150000"/>
              </a:lnSpc>
              <a:defRPr/>
            </a:pPr>
            <a:endParaRPr lang="ru-RU" sz="1600" b="1" dirty="0">
              <a:solidFill>
                <a:srgbClr val="FF5050"/>
              </a:solidFill>
              <a:latin typeface="Arial" panose="020B0604020202020204" pitchFamily="34" charset="0"/>
              <a:cs typeface="Arial" panose="020B0604020202020204" pitchFamily="34" charset="0"/>
            </a:endParaRPr>
          </a:p>
          <a:p>
            <a:pPr marL="288000">
              <a:lnSpc>
                <a:spcPct val="150000"/>
              </a:lnSpc>
              <a:defRPr/>
            </a:pPr>
            <a:r>
              <a:rPr lang="ru-RU" sz="1600" b="1" dirty="0">
                <a:solidFill>
                  <a:srgbClr val="FF5050"/>
                </a:solidFill>
                <a:latin typeface="Arial" panose="020B0604020202020204" pitchFamily="34" charset="0"/>
                <a:cs typeface="Arial" panose="020B0604020202020204" pitchFamily="34" charset="0"/>
              </a:rPr>
              <a:t>                </a:t>
            </a:r>
          </a:p>
          <a:p>
            <a:pPr marL="2250" marR="0" lvl="0" indent="0" algn="just" defTabSz="914400" rtl="0" eaLnBrk="1" fontAlgn="auto" latinLnBrk="0" hangingPunct="1">
              <a:lnSpc>
                <a:spcPct val="100000"/>
              </a:lnSpc>
              <a:spcBef>
                <a:spcPts val="0"/>
              </a:spcBef>
              <a:spcAft>
                <a:spcPts val="0"/>
              </a:spcAft>
              <a:buClrTx/>
              <a:buSzTx/>
              <a:buFontTx/>
              <a:buNone/>
              <a:tabLst/>
              <a:defRPr/>
            </a:pPr>
            <a:r>
              <a:rPr lang="ru-RU" sz="1600" b="1" dirty="0">
                <a:solidFill>
                  <a:srgbClr val="FF5050"/>
                </a:solidFill>
                <a:latin typeface="Arial" panose="020B0604020202020204" pitchFamily="34" charset="0"/>
                <a:cs typeface="Arial" panose="020B0604020202020204" pitchFamily="34" charset="0"/>
              </a:rPr>
              <a:t>             </a:t>
            </a:r>
          </a:p>
          <a:p>
            <a:pPr marL="2250" marR="0" lvl="0" indent="0" algn="just"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a:p>
            <a:pPr marL="2250" marR="0" lvl="0" indent="0" algn="just"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                     </a:t>
            </a:r>
          </a:p>
          <a:p>
            <a:pPr marL="2250" marR="0" lvl="0" indent="0" algn="just" defTabSz="914400" rtl="0" eaLnBrk="1" fontAlgn="auto" latinLnBrk="0" hangingPunct="1">
              <a:lnSpc>
                <a:spcPct val="100000"/>
              </a:lnSpc>
              <a:spcBef>
                <a:spcPts val="0"/>
              </a:spcBef>
              <a:spcAft>
                <a:spcPts val="0"/>
              </a:spcAft>
              <a:buClrTx/>
              <a:buSzTx/>
              <a:buFontTx/>
              <a:buNone/>
              <a:tabLst/>
              <a:defRPr/>
            </a:pPr>
            <a:endParaRPr lang="ru-RU" b="1" dirty="0">
              <a:solidFill>
                <a:srgbClr val="7030A0"/>
              </a:solidFill>
              <a:latin typeface="Arial" panose="020B0604020202020204" pitchFamily="34" charset="0"/>
              <a:cs typeface="Arial" panose="020B0604020202020204" pitchFamily="34" charset="0"/>
            </a:endParaRPr>
          </a:p>
          <a:p>
            <a:pPr marL="2250" marR="0" lvl="0" indent="0" algn="just" defTabSz="914400" rtl="0" eaLnBrk="1" fontAlgn="auto" latinLnBrk="0" hangingPunct="1">
              <a:lnSpc>
                <a:spcPct val="100000"/>
              </a:lnSpc>
              <a:spcBef>
                <a:spcPts val="0"/>
              </a:spcBef>
              <a:spcAft>
                <a:spcPts val="0"/>
              </a:spcAft>
              <a:buClrTx/>
              <a:buSzTx/>
              <a:buFontTx/>
              <a:buNone/>
              <a:tabLst/>
              <a:defRPr/>
            </a:pPr>
            <a:endParaRPr lang="ru-RU" b="1" dirty="0">
              <a:solidFill>
                <a:srgbClr val="7030A0"/>
              </a:solidFill>
              <a:latin typeface="Arial" panose="020B0604020202020204" pitchFamily="34" charset="0"/>
              <a:cs typeface="Arial" panose="020B0604020202020204" pitchFamily="34" charset="0"/>
            </a:endParaRPr>
          </a:p>
          <a:p>
            <a:pPr marL="2250" marR="0" lvl="0" indent="0" algn="just" defTabSz="914400" rtl="0" eaLnBrk="1" fontAlgn="auto" latinLnBrk="0" hangingPunct="1">
              <a:lnSpc>
                <a:spcPct val="100000"/>
              </a:lnSpc>
              <a:spcBef>
                <a:spcPts val="0"/>
              </a:spcBef>
              <a:spcAft>
                <a:spcPts val="0"/>
              </a:spcAft>
              <a:buClrTx/>
              <a:buSzTx/>
              <a:buFontTx/>
              <a:buNone/>
              <a:tabLst/>
              <a:defRPr/>
            </a:pPr>
            <a:endParaRPr lang="ru-RU" b="1" dirty="0">
              <a:solidFill>
                <a:srgbClr val="7030A0"/>
              </a:solidFill>
              <a:latin typeface="Arial" panose="020B0604020202020204" pitchFamily="34" charset="0"/>
              <a:cs typeface="Arial" panose="020B0604020202020204" pitchFamily="34" charset="0"/>
            </a:endParaRPr>
          </a:p>
          <a:p>
            <a:pPr marL="2250" marR="0" lvl="0" indent="0" algn="just" defTabSz="914400" rtl="0" eaLnBrk="1" fontAlgn="auto" latinLnBrk="0" hangingPunct="1">
              <a:lnSpc>
                <a:spcPct val="100000"/>
              </a:lnSpc>
              <a:spcBef>
                <a:spcPts val="0"/>
              </a:spcBef>
              <a:spcAft>
                <a:spcPts val="0"/>
              </a:spcAft>
              <a:buClrTx/>
              <a:buSzTx/>
              <a:buFontTx/>
              <a:buNone/>
              <a:tabLst/>
              <a:defRPr/>
            </a:pPr>
            <a:endParaRPr lang="ru-RU" b="1" dirty="0">
              <a:solidFill>
                <a:srgbClr val="7030A0"/>
              </a:solidFill>
              <a:latin typeface="Arial" panose="020B0604020202020204" pitchFamily="34" charset="0"/>
              <a:cs typeface="Arial" panose="020B0604020202020204" pitchFamily="34" charset="0"/>
            </a:endParaRPr>
          </a:p>
          <a:p>
            <a:pPr marL="2250" marR="0" lvl="0" indent="0" algn="just" defTabSz="914400" rtl="0" eaLnBrk="1" fontAlgn="auto" latinLnBrk="0" hangingPunct="1">
              <a:lnSpc>
                <a:spcPct val="100000"/>
              </a:lnSpc>
              <a:spcBef>
                <a:spcPts val="0"/>
              </a:spcBef>
              <a:spcAft>
                <a:spcPts val="0"/>
              </a:spcAft>
              <a:buClrTx/>
              <a:buSzTx/>
              <a:buFontTx/>
              <a:buNone/>
              <a:tabLst/>
              <a:defRPr/>
            </a:pPr>
            <a:endParaRPr lang="ru-RU" b="1" dirty="0">
              <a:solidFill>
                <a:srgbClr val="7030A0"/>
              </a:solidFill>
              <a:latin typeface="Arial" panose="020B0604020202020204" pitchFamily="34" charset="0"/>
              <a:cs typeface="Arial" panose="020B0604020202020204" pitchFamily="34" charset="0"/>
            </a:endParaRPr>
          </a:p>
          <a:p>
            <a:pPr marL="2250" marR="0" lvl="0" indent="0" algn="just" defTabSz="914400" rtl="0" eaLnBrk="1" fontAlgn="auto" latinLnBrk="0" hangingPunct="1">
              <a:lnSpc>
                <a:spcPct val="100000"/>
              </a:lnSpc>
              <a:spcBef>
                <a:spcPts val="0"/>
              </a:spcBef>
              <a:spcAft>
                <a:spcPts val="0"/>
              </a:spcAft>
              <a:buClrTx/>
              <a:buSzTx/>
              <a:buFontTx/>
              <a:buNone/>
              <a:tabLst/>
              <a:defRPr/>
            </a:pPr>
            <a:endParaRPr lang="ru-RU" b="1" dirty="0">
              <a:solidFill>
                <a:srgbClr val="7030A0"/>
              </a:solidFill>
              <a:latin typeface="Arial" panose="020B0604020202020204" pitchFamily="34" charset="0"/>
              <a:cs typeface="Arial" panose="020B0604020202020204" pitchFamily="34" charset="0"/>
            </a:endParaRPr>
          </a:p>
          <a:p>
            <a:pPr marL="2250" marR="0" lvl="0" indent="0" algn="just" defTabSz="914400" rtl="0" eaLnBrk="1" fontAlgn="auto" latinLnBrk="0" hangingPunct="1">
              <a:lnSpc>
                <a:spcPct val="100000"/>
              </a:lnSpc>
              <a:spcBef>
                <a:spcPts val="0"/>
              </a:spcBef>
              <a:spcAft>
                <a:spcPts val="0"/>
              </a:spcAft>
              <a:buClrTx/>
              <a:buSzTx/>
              <a:buFontTx/>
              <a:buNone/>
              <a:tabLst/>
              <a:defRPr/>
            </a:pPr>
            <a:endParaRPr lang="ru-RU" b="1" dirty="0">
              <a:solidFill>
                <a:srgbClr val="7030A0"/>
              </a:solidFill>
              <a:latin typeface="Arial" panose="020B0604020202020204" pitchFamily="34" charset="0"/>
              <a:cs typeface="Arial" panose="020B0604020202020204" pitchFamily="34" charset="0"/>
            </a:endParaRPr>
          </a:p>
          <a:p>
            <a:pPr marL="2250" marR="0" lvl="0" indent="0" algn="ctr" defTabSz="914400" rtl="0" eaLnBrk="1" fontAlgn="auto" latinLnBrk="0" hangingPunct="1">
              <a:lnSpc>
                <a:spcPct val="100000"/>
              </a:lnSpc>
              <a:spcBef>
                <a:spcPts val="0"/>
              </a:spcBef>
              <a:spcAft>
                <a:spcPts val="0"/>
              </a:spcAft>
              <a:buClrTx/>
              <a:buSzTx/>
              <a:buFontTx/>
              <a:buNone/>
              <a:tabLst/>
              <a:defRPr/>
            </a:pPr>
            <a:r>
              <a:rPr lang="ru-RU" sz="2000" b="1" dirty="0">
                <a:solidFill>
                  <a:srgbClr val="C00000"/>
                </a:solidFill>
                <a:cs typeface="Arial" panose="020B0604020202020204" pitchFamily="34" charset="0"/>
              </a:rPr>
              <a:t>СТАНДАРТ -  </a:t>
            </a:r>
            <a:r>
              <a:rPr lang="ru-RU" sz="2000" b="1" i="1" dirty="0">
                <a:solidFill>
                  <a:srgbClr val="C00000"/>
                </a:solidFill>
                <a:cs typeface="Arial" panose="020B0604020202020204" pitchFamily="34" charset="0"/>
              </a:rPr>
              <a:t>НОРМА,  ОБРАЗЕЦ, ЭТАЛОН, ПРАВИЛО, МОДЕЛЬ...</a:t>
            </a:r>
          </a:p>
          <a:p>
            <a:pPr marL="2250" marR="0" lvl="0" indent="0" algn="ctr" defTabSz="914400" rtl="0" eaLnBrk="1" fontAlgn="auto" latinLnBrk="0" hangingPunct="1">
              <a:lnSpc>
                <a:spcPct val="100000"/>
              </a:lnSpc>
              <a:spcBef>
                <a:spcPts val="0"/>
              </a:spcBef>
              <a:spcAft>
                <a:spcPts val="0"/>
              </a:spcAft>
              <a:buClrTx/>
              <a:buSzTx/>
              <a:buFontTx/>
              <a:buNone/>
              <a:tabLst/>
              <a:defRPr/>
            </a:pPr>
            <a:endParaRPr lang="ru-RU" sz="2000" b="1" dirty="0">
              <a:solidFill>
                <a:srgbClr val="FF0000"/>
              </a:solidFill>
              <a:cs typeface="Arial" panose="020B0604020202020204" pitchFamily="34" charset="0"/>
            </a:endParaRPr>
          </a:p>
          <a:p>
            <a:pPr marL="2250" marR="0" lvl="0" indent="0" defTabSz="914400" rtl="0" eaLnBrk="1" fontAlgn="auto" latinLnBrk="0" hangingPunct="1">
              <a:lnSpc>
                <a:spcPct val="100000"/>
              </a:lnSpc>
              <a:spcBef>
                <a:spcPts val="0"/>
              </a:spcBef>
              <a:spcAft>
                <a:spcPts val="0"/>
              </a:spcAft>
              <a:buClrTx/>
              <a:buSzTx/>
              <a:buFontTx/>
              <a:buNone/>
              <a:tabLst/>
              <a:defRPr/>
            </a:pPr>
            <a:r>
              <a:rPr lang="ru-RU" sz="2000" b="1" dirty="0">
                <a:solidFill>
                  <a:srgbClr val="7030A0"/>
                </a:solidFill>
                <a:cs typeface="Arial" panose="020B0604020202020204" pitchFamily="34" charset="0"/>
              </a:rPr>
              <a:t>ПОТРЕБНОСТЬ В СТАНДАРТЕ </a:t>
            </a:r>
            <a:r>
              <a:rPr lang="ru-RU" sz="2000" b="1" dirty="0">
                <a:solidFill>
                  <a:srgbClr val="002060"/>
                </a:solidFill>
                <a:cs typeface="Arial" panose="020B0604020202020204" pitchFamily="34" charset="0"/>
              </a:rPr>
              <a:t>возникает, когда  необходимо  сопоставить (сравнить, оценить) характеристики   некоторого класса объектов на их соответствие  «эталонным»  критериям и показателям.    </a:t>
            </a:r>
          </a:p>
          <a:p>
            <a:pPr marL="2250" marR="0" lvl="0" indent="0" defTabSz="914400" rtl="0" eaLnBrk="1" fontAlgn="auto" latinLnBrk="0" hangingPunct="1">
              <a:lnSpc>
                <a:spcPct val="100000"/>
              </a:lnSpc>
              <a:spcBef>
                <a:spcPts val="0"/>
              </a:spcBef>
              <a:spcAft>
                <a:spcPts val="0"/>
              </a:spcAft>
              <a:buClrTx/>
              <a:buSzTx/>
              <a:buFontTx/>
              <a:buNone/>
              <a:tabLst/>
              <a:defRPr/>
            </a:pPr>
            <a:endParaRPr lang="ru-RU" sz="2000" b="1" dirty="0">
              <a:solidFill>
                <a:schemeClr val="tx1"/>
              </a:solidFill>
              <a:cs typeface="Arial" panose="020B0604020202020204" pitchFamily="34" charset="0"/>
            </a:endParaRPr>
          </a:p>
          <a:p>
            <a:pPr marL="2250" marR="0" lvl="0" indent="0"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7030A0"/>
                </a:solidFill>
                <a:effectLst/>
                <a:uLnTx/>
                <a:uFillTx/>
                <a:ea typeface="+mn-ea"/>
                <a:cs typeface="Arial" panose="020B0604020202020204" pitchFamily="34" charset="0"/>
              </a:rPr>
              <a:t>СТАНДАРТИЗАЦИЯ</a:t>
            </a:r>
            <a:r>
              <a:rPr kumimoji="0" lang="ru-RU" sz="2000" b="1" i="0" u="none" strike="noStrike" kern="1200" cap="none" spc="0" normalizeH="0" baseline="0" noProof="0" dirty="0">
                <a:ln>
                  <a:noFill/>
                </a:ln>
                <a:solidFill>
                  <a:schemeClr val="tx1"/>
                </a:solidFill>
                <a:effectLst/>
                <a:uLnTx/>
                <a:uFillTx/>
                <a:ea typeface="+mn-ea"/>
                <a:cs typeface="Arial" panose="020B0604020202020204" pitchFamily="34" charset="0"/>
              </a:rPr>
              <a:t> -  </a:t>
            </a:r>
            <a:r>
              <a:rPr kumimoji="0" lang="ru-RU" sz="2000" b="1" i="0" u="none" strike="noStrike" kern="1200" cap="none" spc="0" normalizeH="0" baseline="0" noProof="0" dirty="0">
                <a:ln>
                  <a:noFill/>
                </a:ln>
                <a:solidFill>
                  <a:srgbClr val="002060"/>
                </a:solidFill>
                <a:effectLst/>
                <a:uLnTx/>
                <a:uFillTx/>
                <a:ea typeface="+mn-ea"/>
                <a:cs typeface="Arial" panose="020B0604020202020204" pitchFamily="34" charset="0"/>
              </a:rPr>
              <a:t>деятельность, направленная на оценку и  упорядочение группы  объектов по общим критериям  и показателям</a:t>
            </a:r>
          </a:p>
          <a:p>
            <a:pPr marL="2250" marR="0" lvl="0" indent="0" defTabSz="914400" rtl="0" eaLnBrk="1" fontAlgn="auto" latinLnBrk="0" hangingPunct="1">
              <a:lnSpc>
                <a:spcPct val="100000"/>
              </a:lnSpc>
              <a:spcBef>
                <a:spcPts val="0"/>
              </a:spcBef>
              <a:spcAft>
                <a:spcPts val="0"/>
              </a:spcAft>
              <a:buClrTx/>
              <a:buSzTx/>
              <a:buFontTx/>
              <a:buNone/>
              <a:tabLst/>
              <a:defRPr/>
            </a:pPr>
            <a:endParaRPr lang="ru-RU" sz="2000" b="1" dirty="0">
              <a:solidFill>
                <a:schemeClr val="tx1"/>
              </a:solidFill>
              <a:cs typeface="Arial" panose="020B0604020202020204" pitchFamily="34" charset="0"/>
            </a:endParaRPr>
          </a:p>
          <a:p>
            <a:pPr marL="2250" marR="0" lvl="0" indent="0" defTabSz="914400" rtl="0" eaLnBrk="1" fontAlgn="auto" latinLnBrk="0" hangingPunct="1">
              <a:lnSpc>
                <a:spcPct val="100000"/>
              </a:lnSpc>
              <a:spcBef>
                <a:spcPts val="0"/>
              </a:spcBef>
              <a:spcAft>
                <a:spcPts val="0"/>
              </a:spcAft>
              <a:buClrTx/>
              <a:buSzTx/>
              <a:buFontTx/>
              <a:buNone/>
              <a:tabLst/>
              <a:defRPr/>
            </a:pPr>
            <a:r>
              <a:rPr lang="ru-RU" sz="2000" b="1" dirty="0">
                <a:solidFill>
                  <a:srgbClr val="7030A0"/>
                </a:solidFill>
                <a:cs typeface="Arial" panose="020B0604020202020204" pitchFamily="34" charset="0"/>
              </a:rPr>
              <a:t>СТАНДАРТИЗАЦИЯ</a:t>
            </a:r>
            <a:r>
              <a:rPr lang="ru-RU" sz="2000" b="1" dirty="0">
                <a:solidFill>
                  <a:schemeClr val="tx1"/>
                </a:solidFill>
                <a:cs typeface="Arial" panose="020B0604020202020204" pitchFamily="34" charset="0"/>
              </a:rPr>
              <a:t> </a:t>
            </a:r>
            <a:r>
              <a:rPr lang="ru-RU" sz="2000" b="1" dirty="0">
                <a:solidFill>
                  <a:srgbClr val="002060"/>
                </a:solidFill>
                <a:cs typeface="Arial" panose="020B0604020202020204" pitchFamily="34" charset="0"/>
              </a:rPr>
              <a:t>повышает степень соответствия  различных объектов (продуктов, процессов, услуг) их  назначению </a:t>
            </a:r>
          </a:p>
          <a:p>
            <a:pPr marL="2250" marR="0" lvl="0" indent="0" algn="just" defTabSz="914400" rtl="0" eaLnBrk="1" fontAlgn="auto" latinLnBrk="0" hangingPunct="1">
              <a:lnSpc>
                <a:spcPct val="100000"/>
              </a:lnSpc>
              <a:spcBef>
                <a:spcPts val="0"/>
              </a:spcBef>
              <a:spcAft>
                <a:spcPts val="0"/>
              </a:spcAft>
              <a:buClrTx/>
              <a:buSzTx/>
              <a:buFontTx/>
              <a:buNone/>
              <a:tabLst/>
              <a:defRPr/>
            </a:pPr>
            <a:endParaRPr lang="ru-RU" sz="2000" b="1" dirty="0">
              <a:solidFill>
                <a:schemeClr val="tx1"/>
              </a:solidFill>
              <a:cs typeface="Arial" panose="020B0604020202020204" pitchFamily="34" charset="0"/>
            </a:endParaRPr>
          </a:p>
          <a:p>
            <a:pPr marL="2250" marR="0" lvl="0" indent="0" defTabSz="914400" rtl="0" eaLnBrk="1" fontAlgn="auto" latinLnBrk="0" hangingPunct="1">
              <a:lnSpc>
                <a:spcPct val="100000"/>
              </a:lnSpc>
              <a:spcBef>
                <a:spcPts val="0"/>
              </a:spcBef>
              <a:spcAft>
                <a:spcPts val="0"/>
              </a:spcAft>
              <a:buClrTx/>
              <a:buSzTx/>
              <a:buFontTx/>
              <a:buNone/>
              <a:tabLst/>
              <a:defRPr/>
            </a:pPr>
            <a:r>
              <a:rPr lang="ru-RU" sz="2000" b="1" dirty="0">
                <a:solidFill>
                  <a:srgbClr val="7030A0"/>
                </a:solidFill>
                <a:cs typeface="Arial" panose="020B0604020202020204" pitchFamily="34" charset="0"/>
              </a:rPr>
              <a:t>СТАНДАРТИЗАЦИЯ </a:t>
            </a:r>
            <a:r>
              <a:rPr lang="ru-RU" sz="2000" b="1" dirty="0">
                <a:solidFill>
                  <a:srgbClr val="002060"/>
                </a:solidFill>
                <a:cs typeface="Arial" panose="020B0604020202020204" pitchFamily="34" charset="0"/>
              </a:rPr>
              <a:t>осуществляется во всех отраслях народного хозяйства, </a:t>
            </a:r>
          </a:p>
          <a:p>
            <a:pPr marL="2250" marR="0" lvl="0" indent="0" defTabSz="914400" rtl="0" eaLnBrk="1" fontAlgn="auto" latinLnBrk="0" hangingPunct="1">
              <a:lnSpc>
                <a:spcPct val="100000"/>
              </a:lnSpc>
              <a:spcBef>
                <a:spcPts val="0"/>
              </a:spcBef>
              <a:spcAft>
                <a:spcPts val="0"/>
              </a:spcAft>
              <a:buClrTx/>
              <a:buSzTx/>
              <a:buFontTx/>
              <a:buNone/>
              <a:tabLst/>
              <a:defRPr/>
            </a:pPr>
            <a:r>
              <a:rPr lang="ru-RU" sz="2000" b="1" dirty="0">
                <a:solidFill>
                  <a:srgbClr val="002060"/>
                </a:solidFill>
                <a:cs typeface="Arial" panose="020B0604020202020204" pitchFamily="34" charset="0"/>
              </a:rPr>
              <a:t>в том числе и в библиотечной сфере :</a:t>
            </a:r>
          </a:p>
          <a:p>
            <a:pPr marL="2250" marR="0" lvl="0" indent="0" algn="ctr" defTabSz="914400" rtl="0" eaLnBrk="1" fontAlgn="auto" latinLnBrk="0" hangingPunct="1">
              <a:lnSpc>
                <a:spcPct val="100000"/>
              </a:lnSpc>
              <a:spcBef>
                <a:spcPts val="0"/>
              </a:spcBef>
              <a:spcAft>
                <a:spcPts val="0"/>
              </a:spcAft>
              <a:buClrTx/>
              <a:buSzTx/>
              <a:buFontTx/>
              <a:buNone/>
              <a:tabLst/>
              <a:defRPr/>
            </a:pPr>
            <a:endParaRPr lang="ru-RU" sz="1600" b="1" dirty="0">
              <a:solidFill>
                <a:srgbClr val="000000"/>
              </a:solidFill>
              <a:latin typeface="Arial" panose="020B0604020202020204" pitchFamily="34" charset="0"/>
              <a:cs typeface="Arial" panose="020B0604020202020204" pitchFamily="34" charset="0"/>
            </a:endParaRPr>
          </a:p>
          <a:p>
            <a:pPr marL="2250" marR="0" lvl="0" indent="0" algn="ctr" defTabSz="914400" rtl="0" eaLnBrk="1" fontAlgn="auto" latinLnBrk="0" hangingPunct="1">
              <a:lnSpc>
                <a:spcPct val="100000"/>
              </a:lnSpc>
              <a:spcBef>
                <a:spcPts val="0"/>
              </a:spcBef>
              <a:spcAft>
                <a:spcPts val="0"/>
              </a:spcAft>
              <a:buClrTx/>
              <a:buSzTx/>
              <a:buFontTx/>
              <a:buNone/>
              <a:tabLst/>
              <a:defRPr/>
            </a:pPr>
            <a:r>
              <a:rPr lang="ru-RU" sz="2400" b="1" dirty="0">
                <a:solidFill>
                  <a:srgbClr val="C00000"/>
                </a:solidFill>
                <a:cs typeface="Arial" panose="020B0604020202020204" pitchFamily="34" charset="0"/>
              </a:rPr>
              <a:t>Система </a:t>
            </a:r>
            <a:r>
              <a:rPr lang="ru-RU" sz="2400" b="1" dirty="0" err="1">
                <a:solidFill>
                  <a:srgbClr val="C00000"/>
                </a:solidFill>
                <a:cs typeface="Arial" panose="020B0604020202020204" pitchFamily="34" charset="0"/>
              </a:rPr>
              <a:t>СИБИД</a:t>
            </a:r>
            <a:r>
              <a:rPr lang="ru-RU" sz="2400" b="1" dirty="0">
                <a:solidFill>
                  <a:srgbClr val="C00000"/>
                </a:solidFill>
                <a:cs typeface="Arial" panose="020B0604020202020204" pitchFamily="34" charset="0"/>
              </a:rPr>
              <a:t>, образовательные, профессиональные, </a:t>
            </a:r>
          </a:p>
          <a:p>
            <a:pPr marL="2250" marR="0" lvl="0" indent="0" algn="ctr" defTabSz="914400" rtl="0" eaLnBrk="1" fontAlgn="auto" latinLnBrk="0" hangingPunct="1">
              <a:lnSpc>
                <a:spcPct val="100000"/>
              </a:lnSpc>
              <a:spcBef>
                <a:spcPts val="0"/>
              </a:spcBef>
              <a:spcAft>
                <a:spcPts val="0"/>
              </a:spcAft>
              <a:buClrTx/>
              <a:buSzTx/>
              <a:buFontTx/>
              <a:buNone/>
              <a:tabLst/>
              <a:defRPr/>
            </a:pPr>
            <a:r>
              <a:rPr lang="ru-RU" sz="2400" b="1" dirty="0">
                <a:solidFill>
                  <a:srgbClr val="C00000"/>
                </a:solidFill>
                <a:cs typeface="Arial" panose="020B0604020202020204" pitchFamily="34" charset="0"/>
              </a:rPr>
              <a:t>модельные стандарты...</a:t>
            </a:r>
          </a:p>
          <a:p>
            <a:pPr marL="2250" marR="0" lvl="0" indent="0" algn="ctr" defTabSz="914400" rtl="0" eaLnBrk="1" fontAlgn="auto" latinLnBrk="0" hangingPunct="1">
              <a:lnSpc>
                <a:spcPct val="100000"/>
              </a:lnSpc>
              <a:spcBef>
                <a:spcPts val="0"/>
              </a:spcBef>
              <a:spcAft>
                <a:spcPts val="0"/>
              </a:spcAft>
              <a:buClrTx/>
              <a:buSzTx/>
              <a:buFontTx/>
              <a:buNone/>
              <a:tabLst/>
              <a:defRPr/>
            </a:pPr>
            <a:endParaRPr lang="ru-RU" b="1" dirty="0">
              <a:solidFill>
                <a:srgbClr val="FF0000"/>
              </a:solidFill>
              <a:latin typeface="Arial" panose="020B0604020202020204" pitchFamily="34" charset="0"/>
              <a:cs typeface="Arial" panose="020B0604020202020204" pitchFamily="34" charset="0"/>
            </a:endParaRPr>
          </a:p>
          <a:p>
            <a:pPr marL="2250" marR="0" lvl="0" indent="0" algn="just"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a:p>
            <a:pPr marL="2250" marR="0" lvl="0" indent="0" algn="just"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a:p>
            <a:pPr marL="288000">
              <a:defRPr/>
            </a:pPr>
            <a:endParaRPr lang="ru-RU" sz="1500" b="1" dirty="0">
              <a:solidFill>
                <a:srgbClr val="C00000"/>
              </a:solidFill>
              <a:latin typeface="Arial" panose="020B0604020202020204" pitchFamily="34" charset="0"/>
              <a:cs typeface="Arial" panose="020B0604020202020204" pitchFamily="34" charset="0"/>
            </a:endParaRPr>
          </a:p>
          <a:p>
            <a:pPr marL="288000">
              <a:defRPr/>
            </a:pPr>
            <a:endParaRPr lang="ru-RU" sz="1600" b="1" dirty="0">
              <a:solidFill>
                <a:prstClr val="black">
                  <a:lumMod val="75000"/>
                  <a:lumOff val="25000"/>
                </a:prstClr>
              </a:solidFill>
              <a:latin typeface="Arial" panose="020B0604020202020204" pitchFamily="34" charset="0"/>
              <a:cs typeface="Arial" panose="020B0604020202020204" pitchFamily="34" charset="0"/>
            </a:endParaRPr>
          </a:p>
          <a:p>
            <a:pPr marL="288000">
              <a:defRPr/>
            </a:pPr>
            <a:endParaRPr lang="ru-RU" sz="1600" b="1" dirty="0">
              <a:solidFill>
                <a:prstClr val="black">
                  <a:lumMod val="75000"/>
                  <a:lumOff val="25000"/>
                </a:prstClr>
              </a:solidFill>
              <a:latin typeface="Arial" panose="020B0604020202020204" pitchFamily="34" charset="0"/>
              <a:cs typeface="Arial" panose="020B0604020202020204" pitchFamily="34" charset="0"/>
            </a:endParaRPr>
          </a:p>
          <a:p>
            <a:pPr marL="288000">
              <a:defRPr/>
            </a:pPr>
            <a:endParaRPr lang="ru-RU" sz="1600" b="1" dirty="0">
              <a:solidFill>
                <a:prstClr val="black">
                  <a:lumMod val="75000"/>
                  <a:lumOff val="25000"/>
                </a:prstClr>
              </a:solidFill>
              <a:latin typeface="Arial" panose="020B0604020202020204" pitchFamily="34" charset="0"/>
              <a:cs typeface="Arial" panose="020B0604020202020204" pitchFamily="34" charset="0"/>
            </a:endParaRPr>
          </a:p>
          <a:p>
            <a:pPr marL="288000">
              <a:defRPr/>
            </a:pPr>
            <a:endParaRPr lang="ru-RU" sz="1600" b="1" dirty="0">
              <a:solidFill>
                <a:prstClr val="black">
                  <a:lumMod val="75000"/>
                  <a:lumOff val="25000"/>
                </a:prstClr>
              </a:solidFill>
              <a:latin typeface="Arial" panose="020B0604020202020204" pitchFamily="34" charset="0"/>
              <a:cs typeface="Arial" panose="020B0604020202020204" pitchFamily="34" charset="0"/>
            </a:endParaRPr>
          </a:p>
          <a:p>
            <a:pPr marL="288000">
              <a:defRPr/>
            </a:pPr>
            <a:endParaRPr lang="ru-RU" sz="1600" b="1" dirty="0">
              <a:solidFill>
                <a:prstClr val="black">
                  <a:lumMod val="75000"/>
                  <a:lumOff val="25000"/>
                </a:prstClr>
              </a:solidFill>
              <a:latin typeface="Arial" panose="020B0604020202020204" pitchFamily="34" charset="0"/>
              <a:cs typeface="Arial" panose="020B0604020202020204" pitchFamily="34" charset="0"/>
            </a:endParaRPr>
          </a:p>
          <a:p>
            <a:pPr marL="288000">
              <a:defRPr/>
            </a:pPr>
            <a:endParaRPr lang="ru-RU" sz="1600" b="1" dirty="0">
              <a:solidFill>
                <a:prstClr val="black">
                  <a:lumMod val="75000"/>
                  <a:lumOff val="25000"/>
                </a:prstClr>
              </a:solidFill>
              <a:latin typeface="Arial" panose="020B0604020202020204" pitchFamily="34" charset="0"/>
              <a:cs typeface="Arial" panose="020B0604020202020204" pitchFamily="34" charset="0"/>
            </a:endParaRPr>
          </a:p>
          <a:p>
            <a:pPr marL="288000">
              <a:defRPr/>
            </a:pPr>
            <a:endParaRPr lang="ru-RU" sz="1600" b="1" dirty="0">
              <a:solidFill>
                <a:prstClr val="black">
                  <a:lumMod val="75000"/>
                  <a:lumOff val="25000"/>
                </a:prst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2083D4C-D83B-697E-5639-CB7760F8D1C1}"/>
              </a:ext>
            </a:extLst>
          </p:cNvPr>
          <p:cNvSpPr txBox="1"/>
          <p:nvPr/>
        </p:nvSpPr>
        <p:spPr>
          <a:xfrm>
            <a:off x="3287688" y="260649"/>
            <a:ext cx="8568952" cy="523220"/>
          </a:xfrm>
          <a:prstGeom prst="rect">
            <a:avLst/>
          </a:prstGeom>
          <a:noFill/>
        </p:spPr>
        <p:txBody>
          <a:bodyPr wrap="square">
            <a:spAutoFit/>
          </a:bodyPr>
          <a:lstStyle/>
          <a:p>
            <a:pPr algn="ctr"/>
            <a:r>
              <a:rPr lang="ru-RU" sz="2800" b="1" dirty="0"/>
              <a:t> </a:t>
            </a:r>
            <a:r>
              <a:rPr lang="ru-RU" sz="2400" b="1" dirty="0">
                <a:solidFill>
                  <a:srgbClr val="7030A0"/>
                </a:solidFill>
              </a:rPr>
              <a:t>Что такое «стандарт» в контексте модернизации?          </a:t>
            </a:r>
          </a:p>
        </p:txBody>
      </p:sp>
    </p:spTree>
    <p:extLst>
      <p:ext uri="{BB962C8B-B14F-4D97-AF65-F5344CB8AC3E}">
        <p14:creationId xmlns:p14="http://schemas.microsoft.com/office/powerpoint/2010/main" val="1224421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Статья 3 Федерального закона…"/>
          <p:cNvSpPr txBox="1"/>
          <p:nvPr/>
        </p:nvSpPr>
        <p:spPr>
          <a:xfrm>
            <a:off x="161009" y="3287762"/>
            <a:ext cx="2270913" cy="4360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defTabSz="457200">
              <a:defRPr sz="4400" b="1">
                <a:solidFill>
                  <a:srgbClr val="FFFFFF"/>
                </a:solidFill>
                <a:latin typeface="Calibri"/>
                <a:ea typeface="Calibri"/>
                <a:cs typeface="Calibri"/>
                <a:sym typeface="Calibri"/>
              </a:defRPr>
            </a:pPr>
            <a:r>
              <a:rPr lang="ru-RU" sz="2500" dirty="0"/>
              <a:t> </a:t>
            </a:r>
            <a:endParaRPr sz="2200" dirty="0"/>
          </a:p>
        </p:txBody>
      </p:sp>
      <p:grpSp>
        <p:nvGrpSpPr>
          <p:cNvPr id="41" name="Группа 40"/>
          <p:cNvGrpSpPr/>
          <p:nvPr/>
        </p:nvGrpSpPr>
        <p:grpSpPr>
          <a:xfrm>
            <a:off x="0" y="0"/>
            <a:ext cx="2075257" cy="6877746"/>
            <a:chOff x="0" y="0"/>
            <a:chExt cx="4150513" cy="13755491"/>
          </a:xfrm>
        </p:grpSpPr>
        <p:sp>
          <p:nvSpPr>
            <p:cNvPr id="17" name="Прямоугольник"/>
            <p:cNvSpPr/>
            <p:nvPr/>
          </p:nvSpPr>
          <p:spPr>
            <a:xfrm>
              <a:off x="0" y="0"/>
              <a:ext cx="4150513" cy="13755491"/>
            </a:xfrm>
            <a:prstGeom prst="rect">
              <a:avLst/>
            </a:prstGeom>
            <a:solidFill>
              <a:srgbClr val="70BDFC"/>
            </a:solidFill>
            <a:ln w="12700">
              <a:miter lim="400000"/>
            </a:ln>
          </p:spPr>
          <p:txBody>
            <a:bodyPr lIns="25400" tIns="25400" rIns="25400" bIns="25400" anchor="ctr"/>
            <a:lstStyle/>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r>
                <a:rPr lang="ru-RU" sz="900" dirty="0">
                  <a:solidFill>
                    <a:schemeClr val="bg1"/>
                  </a:solidFill>
                  <a:latin typeface="Avenir Book"/>
                </a:rPr>
                <a:t>Организация научно-исследовательской </a:t>
              </a:r>
            </a:p>
            <a:p>
              <a:r>
                <a:rPr lang="ru-RU" sz="900" dirty="0">
                  <a:solidFill>
                    <a:schemeClr val="bg1"/>
                  </a:solidFill>
                  <a:latin typeface="Avenir Book"/>
                </a:rPr>
                <a:t>деятельности в библиотеках</a:t>
              </a:r>
            </a:p>
          </p:txBody>
        </p:sp>
        <p:grpSp>
          <p:nvGrpSpPr>
            <p:cNvPr id="30" name="Группа 29"/>
            <p:cNvGrpSpPr/>
            <p:nvPr/>
          </p:nvGrpSpPr>
          <p:grpSpPr>
            <a:xfrm>
              <a:off x="670720" y="687336"/>
              <a:ext cx="2754888" cy="4302278"/>
              <a:chOff x="670720" y="229686"/>
              <a:chExt cx="2754888" cy="4302278"/>
            </a:xfrm>
          </p:grpSpPr>
          <p:pic>
            <p:nvPicPr>
              <p:cNvPr id="31" name="Изображение" descr="Изображение"/>
              <p:cNvPicPr>
                <a:picLocks noChangeAspect="1"/>
              </p:cNvPicPr>
              <p:nvPr/>
            </p:nvPicPr>
            <p:blipFill>
              <a:blip r:embed="rId2" cstate="print"/>
              <a:stretch>
                <a:fillRect/>
              </a:stretch>
            </p:blipFill>
            <p:spPr>
              <a:xfrm>
                <a:off x="952809" y="229686"/>
                <a:ext cx="2178447" cy="1799096"/>
              </a:xfrm>
              <a:prstGeom prst="rect">
                <a:avLst/>
              </a:prstGeom>
              <a:ln w="12700">
                <a:miter lim="400000"/>
              </a:ln>
            </p:spPr>
          </p:pic>
          <p:grpSp>
            <p:nvGrpSpPr>
              <p:cNvPr id="32" name="Группа 25"/>
              <p:cNvGrpSpPr/>
              <p:nvPr/>
            </p:nvGrpSpPr>
            <p:grpSpPr>
              <a:xfrm>
                <a:off x="670720" y="2177480"/>
                <a:ext cx="2754888" cy="2354484"/>
                <a:chOff x="697432" y="2177480"/>
                <a:chExt cx="2754888" cy="2354484"/>
              </a:xfrm>
            </p:grpSpPr>
            <p:pic>
              <p:nvPicPr>
                <p:cNvPr id="33" name="Рисунок 32" descr="ЛОГОТИП ИДО.png"/>
                <p:cNvPicPr>
                  <a:picLocks noChangeAspect="1"/>
                </p:cNvPicPr>
                <p:nvPr/>
              </p:nvPicPr>
              <p:blipFill>
                <a:blip r:embed="rId3" cstate="print"/>
                <a:srcRect r="73658"/>
                <a:stretch>
                  <a:fillRect/>
                </a:stretch>
              </p:blipFill>
              <p:spPr>
                <a:xfrm>
                  <a:off x="1678832" y="3376014"/>
                  <a:ext cx="746792" cy="694478"/>
                </a:xfrm>
                <a:prstGeom prst="rect">
                  <a:avLst/>
                </a:prstGeom>
              </p:spPr>
            </p:pic>
            <p:grpSp>
              <p:nvGrpSpPr>
                <p:cNvPr id="34" name="Группа 21"/>
                <p:cNvGrpSpPr/>
                <p:nvPr/>
              </p:nvGrpSpPr>
              <p:grpSpPr>
                <a:xfrm>
                  <a:off x="1390800" y="2177480"/>
                  <a:ext cx="1512168" cy="624832"/>
                  <a:chOff x="742728" y="2753544"/>
                  <a:chExt cx="1512168" cy="624832"/>
                </a:xfrm>
              </p:grpSpPr>
              <p:pic>
                <p:nvPicPr>
                  <p:cNvPr id="37" name="Рисунок 36" descr="logo_black.png"/>
                  <p:cNvPicPr>
                    <a:picLocks noChangeAspect="1"/>
                  </p:cNvPicPr>
                  <p:nvPr/>
                </p:nvPicPr>
                <p:blipFill>
                  <a:blip r:embed="rId4" cstate="print">
                    <a:duotone>
                      <a:schemeClr val="accent1">
                        <a:shade val="45000"/>
                        <a:satMod val="135000"/>
                      </a:schemeClr>
                      <a:prstClr val="white"/>
                    </a:duotone>
                  </a:blip>
                  <a:srcRect r="50131"/>
                  <a:stretch>
                    <a:fillRect/>
                  </a:stretch>
                </p:blipFill>
                <p:spPr>
                  <a:xfrm>
                    <a:off x="742728" y="2753544"/>
                    <a:ext cx="1296144" cy="624832"/>
                  </a:xfrm>
                  <a:prstGeom prst="rect">
                    <a:avLst/>
                  </a:prstGeom>
                </p:spPr>
              </p:pic>
              <p:sp>
                <p:nvSpPr>
                  <p:cNvPr id="38" name="Прямоугольник 37"/>
                  <p:cNvSpPr/>
                  <p:nvPr/>
                </p:nvSpPr>
                <p:spPr>
                  <a:xfrm>
                    <a:off x="1894856" y="2780064"/>
                    <a:ext cx="360040" cy="595034"/>
                  </a:xfrm>
                  <a:prstGeom prst="rect">
                    <a:avLst/>
                  </a:prstGeom>
                  <a:solidFill>
                    <a:srgbClr val="70BDF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565150" hangingPunct="0"/>
                    <a:endParaRPr lang="ru-RU" sz="1600">
                      <a:solidFill>
                        <a:srgbClr val="FFFFFF"/>
                      </a:solidFill>
                      <a:latin typeface="Avenir Next Regular"/>
                      <a:ea typeface="Avenir Next Regular"/>
                      <a:cs typeface="Avenir Next Regular"/>
                      <a:sym typeface="Avenir Next Regular"/>
                    </a:endParaRPr>
                  </a:p>
                </p:txBody>
              </p:sp>
            </p:grpSp>
            <p:sp>
              <p:nvSpPr>
                <p:cNvPr id="35" name="Прямоугольник 34"/>
                <p:cNvSpPr/>
                <p:nvPr/>
              </p:nvSpPr>
              <p:spPr>
                <a:xfrm>
                  <a:off x="742728" y="2871958"/>
                  <a:ext cx="2709592" cy="533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565150" hangingPunct="0"/>
                  <a:r>
                    <a:rPr lang="ru-RU" sz="700" dirty="0">
                      <a:solidFill>
                        <a:schemeClr val="bg1"/>
                      </a:solidFill>
                      <a:latin typeface="Calibri" pitchFamily="34" charset="0"/>
                      <a:ea typeface="Avenir Next Regular"/>
                      <a:cs typeface="Calibri" pitchFamily="34" charset="0"/>
                      <a:sym typeface="Avenir Next Regular"/>
                    </a:rPr>
                    <a:t>РОССИЙСКАЯ НАЦИОНАЛЬНАЯ БИБЛИОТЕКА</a:t>
                  </a:r>
                </a:p>
              </p:txBody>
            </p:sp>
            <p:sp>
              <p:nvSpPr>
                <p:cNvPr id="36" name="Прямоугольник 35"/>
                <p:cNvSpPr/>
                <p:nvPr/>
              </p:nvSpPr>
              <p:spPr>
                <a:xfrm>
                  <a:off x="697432" y="3998484"/>
                  <a:ext cx="2709592" cy="5334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565150" hangingPunct="0"/>
                  <a:r>
                    <a:rPr lang="ru-RU" sz="700" dirty="0">
                      <a:solidFill>
                        <a:schemeClr val="bg1"/>
                      </a:solidFill>
                      <a:latin typeface="Calibri" pitchFamily="34" charset="0"/>
                      <a:ea typeface="Avenir Next Regular"/>
                      <a:cs typeface="Calibri" pitchFamily="34" charset="0"/>
                      <a:sym typeface="Avenir Next Regular"/>
                    </a:rPr>
                    <a:t>ИНСТИТУТ ДОПОЛНИТЕЛЬНОГО ОБРАЗОВАНИЯ</a:t>
                  </a:r>
                </a:p>
              </p:txBody>
            </p:sp>
          </p:grpSp>
        </p:grpSp>
      </p:grpSp>
      <p:sp>
        <p:nvSpPr>
          <p:cNvPr id="2" name="TextBox 3">
            <a:extLst>
              <a:ext uri="{FF2B5EF4-FFF2-40B4-BE49-F238E27FC236}">
                <a16:creationId xmlns:a16="http://schemas.microsoft.com/office/drawing/2014/main" id="{2BD8BE51-E086-EFC4-DFA4-02B3337634A6}"/>
              </a:ext>
            </a:extLst>
          </p:cNvPr>
          <p:cNvSpPr txBox="1"/>
          <p:nvPr/>
        </p:nvSpPr>
        <p:spPr>
          <a:xfrm>
            <a:off x="4871864" y="5697252"/>
            <a:ext cx="6314272" cy="338554"/>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rIns="22860">
            <a:spAutoFit/>
          </a:bodyPr>
          <a:lstStyle/>
          <a:p>
            <a:pPr algn="l"/>
            <a:r>
              <a:rPr lang="ru-RU" sz="1600" dirty="0">
                <a:solidFill>
                  <a:schemeClr val="accent1">
                    <a:lumMod val="75000"/>
                  </a:schemeClr>
                </a:solidFill>
                <a:latin typeface="Avenir Book"/>
              </a:rPr>
              <a:t> </a:t>
            </a:r>
          </a:p>
        </p:txBody>
      </p:sp>
      <p:sp>
        <p:nvSpPr>
          <p:cNvPr id="16" name="TextBox 15">
            <a:extLst>
              <a:ext uri="{FF2B5EF4-FFF2-40B4-BE49-F238E27FC236}">
                <a16:creationId xmlns:a16="http://schemas.microsoft.com/office/drawing/2014/main" id="{4DB32706-E3FC-7935-9C12-2FA6269E4573}"/>
              </a:ext>
            </a:extLst>
          </p:cNvPr>
          <p:cNvSpPr txBox="1"/>
          <p:nvPr/>
        </p:nvSpPr>
        <p:spPr>
          <a:xfrm>
            <a:off x="2712225" y="2460462"/>
            <a:ext cx="9570218"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endParaRPr lang="ru-RU" b="1" i="1" dirty="0">
              <a:solidFill>
                <a:srgbClr val="0000FF"/>
              </a:solidFill>
              <a:latin typeface="Arial" panose="020B0604020202020204" pitchFamily="34" charset="0"/>
              <a:cs typeface="Arial" panose="020B0604020202020204" pitchFamily="34" charset="0"/>
            </a:endParaRPr>
          </a:p>
          <a:p>
            <a:pPr algn="l"/>
            <a:endParaRPr lang="ru-RU" b="1" dirty="0">
              <a:latin typeface="Arial" panose="020B0604020202020204" pitchFamily="34" charset="0"/>
              <a:cs typeface="Arial" panose="020B0604020202020204" pitchFamily="34" charset="0"/>
            </a:endParaRPr>
          </a:p>
          <a:p>
            <a:endParaRPr lang="ru-RU" b="1" dirty="0">
              <a:latin typeface="Arial" panose="020B0604020202020204" pitchFamily="34" charset="0"/>
              <a:cs typeface="Arial" panose="020B0604020202020204" pitchFamily="34" charset="0"/>
            </a:endParaRPr>
          </a:p>
        </p:txBody>
      </p:sp>
      <p:sp>
        <p:nvSpPr>
          <p:cNvPr id="18" name="Прямоугольник"/>
          <p:cNvSpPr/>
          <p:nvPr/>
        </p:nvSpPr>
        <p:spPr>
          <a:xfrm>
            <a:off x="0" y="0"/>
            <a:ext cx="2492546" cy="6953946"/>
          </a:xfrm>
          <a:prstGeom prst="rect">
            <a:avLst/>
          </a:prstGeom>
          <a:solidFill>
            <a:srgbClr val="7030A0"/>
          </a:solidFill>
          <a:ln w="12700">
            <a:miter lim="400000"/>
          </a:ln>
        </p:spPr>
        <p:txBody>
          <a:bodyPr lIns="25400" tIns="25400" rIns="25400" bIns="25400" anchor="ctr"/>
          <a:lstStyle/>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pPr lvl="0" algn="ctr">
              <a:lnSpc>
                <a:spcPct val="120000"/>
              </a:lnSpc>
              <a:defRPr/>
            </a:pPr>
            <a:r>
              <a:rPr lang="ru-RU" sz="2000" b="1" dirty="0">
                <a:solidFill>
                  <a:schemeClr val="bg1"/>
                </a:solidFill>
                <a:latin typeface="Calibri" panose="020F0502020204030204" pitchFamily="34" charset="0"/>
                <a:cs typeface="Calibri" panose="020F0502020204030204" pitchFamily="34" charset="0"/>
              </a:rPr>
              <a:t>От  Модельного стандарта - к </a:t>
            </a:r>
          </a:p>
          <a:p>
            <a:pPr algn="ctr">
              <a:lnSpc>
                <a:spcPct val="120000"/>
              </a:lnSpc>
              <a:defRPr/>
            </a:pPr>
            <a:r>
              <a:rPr lang="ru-RU" sz="2000" b="1" dirty="0">
                <a:solidFill>
                  <a:schemeClr val="bg1"/>
                </a:solidFill>
                <a:latin typeface="Calibri" panose="020F0502020204030204" pitchFamily="34" charset="0"/>
                <a:cs typeface="Calibri" panose="020F0502020204030204" pitchFamily="34" charset="0"/>
              </a:rPr>
              <a:t>Стандарту качества модернизации общедоступной муниципальной библиотеки</a:t>
            </a: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a:p>
            <a:endParaRPr lang="ru-RU" sz="900" dirty="0">
              <a:solidFill>
                <a:schemeClr val="bg1"/>
              </a:solidFill>
              <a:latin typeface="Avenir Book"/>
            </a:endParaRPr>
          </a:p>
        </p:txBody>
      </p:sp>
      <p:sp>
        <p:nvSpPr>
          <p:cNvPr id="3" name="TextBox 2">
            <a:extLst>
              <a:ext uri="{FF2B5EF4-FFF2-40B4-BE49-F238E27FC236}">
                <a16:creationId xmlns:a16="http://schemas.microsoft.com/office/drawing/2014/main" id="{92CE45A8-8272-6591-E55D-DDB27012CE3E}"/>
              </a:ext>
            </a:extLst>
          </p:cNvPr>
          <p:cNvSpPr txBox="1"/>
          <p:nvPr/>
        </p:nvSpPr>
        <p:spPr>
          <a:xfrm>
            <a:off x="2933075" y="116632"/>
            <a:ext cx="9256020" cy="523220"/>
          </a:xfrm>
          <a:prstGeom prst="rect">
            <a:avLst/>
          </a:prstGeom>
          <a:noFill/>
        </p:spPr>
        <p:txBody>
          <a:bodyPr wrap="square">
            <a:spAutoFit/>
          </a:bodyPr>
          <a:lstStyle/>
          <a:p>
            <a:pPr algn="ctr"/>
            <a:r>
              <a:rPr lang="ru-RU" dirty="0"/>
              <a:t> </a:t>
            </a:r>
            <a:r>
              <a:rPr lang="ru-RU" sz="2800" b="1" dirty="0">
                <a:solidFill>
                  <a:srgbClr val="7030A0"/>
                </a:solidFill>
              </a:rPr>
              <a:t>Система организационно-управленческих стандартов</a:t>
            </a:r>
          </a:p>
        </p:txBody>
      </p:sp>
      <p:sp>
        <p:nvSpPr>
          <p:cNvPr id="4" name="Прямоугольник 3">
            <a:extLst>
              <a:ext uri="{FF2B5EF4-FFF2-40B4-BE49-F238E27FC236}">
                <a16:creationId xmlns:a16="http://schemas.microsoft.com/office/drawing/2014/main" id="{125CF8FA-54E0-3CD8-F1BD-2B250551D6C6}"/>
              </a:ext>
            </a:extLst>
          </p:cNvPr>
          <p:cNvSpPr/>
          <p:nvPr/>
        </p:nvSpPr>
        <p:spPr>
          <a:xfrm>
            <a:off x="3163050" y="1655756"/>
            <a:ext cx="8693590" cy="4248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a:lnSpc>
                <a:spcPct val="150000"/>
              </a:lnSpc>
              <a:defRPr/>
            </a:pPr>
            <a:endParaRPr lang="ru-RU" sz="1600" b="1" dirty="0">
              <a:solidFill>
                <a:srgbClr val="FF5050"/>
              </a:solidFill>
              <a:latin typeface="Arial" panose="020B0604020202020204" pitchFamily="34" charset="0"/>
              <a:cs typeface="Arial" panose="020B0604020202020204" pitchFamily="34" charset="0"/>
            </a:endParaRPr>
          </a:p>
          <a:p>
            <a:pPr marL="288000">
              <a:lnSpc>
                <a:spcPct val="150000"/>
              </a:lnSpc>
              <a:defRPr/>
            </a:pPr>
            <a:endParaRPr lang="ru-RU" sz="1600" b="1" dirty="0">
              <a:solidFill>
                <a:srgbClr val="FF5050"/>
              </a:solidFill>
              <a:latin typeface="Arial" panose="020B0604020202020204" pitchFamily="34" charset="0"/>
              <a:cs typeface="Arial" panose="020B0604020202020204" pitchFamily="34" charset="0"/>
            </a:endParaRPr>
          </a:p>
          <a:p>
            <a:pPr marL="288000">
              <a:lnSpc>
                <a:spcPct val="150000"/>
              </a:lnSpc>
              <a:defRPr/>
            </a:pPr>
            <a:endParaRPr lang="ru-RU" sz="1600" b="1" dirty="0">
              <a:solidFill>
                <a:srgbClr val="FF5050"/>
              </a:solidFill>
              <a:latin typeface="Arial" panose="020B0604020202020204" pitchFamily="34" charset="0"/>
              <a:cs typeface="Arial" panose="020B0604020202020204" pitchFamily="34" charset="0"/>
            </a:endParaRPr>
          </a:p>
          <a:p>
            <a:pPr marL="288000">
              <a:lnSpc>
                <a:spcPct val="150000"/>
              </a:lnSpc>
              <a:defRPr/>
            </a:pPr>
            <a:endParaRPr lang="ru-RU" sz="1600" b="1" dirty="0">
              <a:solidFill>
                <a:srgbClr val="FF5050"/>
              </a:solidFill>
              <a:latin typeface="Arial" panose="020B0604020202020204" pitchFamily="34" charset="0"/>
              <a:cs typeface="Arial" panose="020B0604020202020204" pitchFamily="34" charset="0"/>
            </a:endParaRPr>
          </a:p>
          <a:p>
            <a:pPr marL="288000">
              <a:lnSpc>
                <a:spcPct val="150000"/>
              </a:lnSpc>
              <a:defRPr/>
            </a:pPr>
            <a:endParaRPr lang="ru-RU" sz="1600" b="1" dirty="0">
              <a:solidFill>
                <a:srgbClr val="FF5050"/>
              </a:solidFill>
              <a:cs typeface="Arial" panose="020B0604020202020204" pitchFamily="34" charset="0"/>
            </a:endParaRPr>
          </a:p>
          <a:p>
            <a:pPr marL="288000">
              <a:lnSpc>
                <a:spcPct val="150000"/>
              </a:lnSpc>
              <a:defRPr/>
            </a:pPr>
            <a:r>
              <a:rPr lang="ru-RU" sz="1600" b="1" dirty="0">
                <a:solidFill>
                  <a:srgbClr val="FF5050"/>
                </a:solidFill>
                <a:cs typeface="Arial" panose="020B0604020202020204" pitchFamily="34" charset="0"/>
              </a:rPr>
              <a:t>               </a:t>
            </a:r>
          </a:p>
          <a:p>
            <a:pPr marL="2250" marR="0" lvl="0" indent="0" algn="just" defTabSz="914400" rtl="0" eaLnBrk="1" fontAlgn="auto" latinLnBrk="0" hangingPunct="1">
              <a:lnSpc>
                <a:spcPct val="100000"/>
              </a:lnSpc>
              <a:spcBef>
                <a:spcPts val="0"/>
              </a:spcBef>
              <a:spcAft>
                <a:spcPts val="0"/>
              </a:spcAft>
              <a:buClrTx/>
              <a:buSzTx/>
              <a:buFontTx/>
              <a:buNone/>
              <a:tabLst/>
              <a:defRPr/>
            </a:pPr>
            <a:endParaRPr lang="ru-RU" sz="1600" b="1" dirty="0">
              <a:solidFill>
                <a:srgbClr val="FF5050"/>
              </a:solidFill>
              <a:cs typeface="Arial" panose="020B0604020202020204" pitchFamily="34" charset="0"/>
            </a:endParaRPr>
          </a:p>
          <a:p>
            <a:pPr marL="2250" marR="0" lvl="0" indent="0" algn="just"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rgbClr val="C00000"/>
                </a:solidFill>
                <a:effectLst/>
                <a:uLnTx/>
                <a:uFillTx/>
                <a:ea typeface="+mn-ea"/>
                <a:cs typeface="Arial" panose="020B0604020202020204" pitchFamily="34" charset="0"/>
              </a:rPr>
              <a:t>Формирование системы организационно-управленческих стандартов, </a:t>
            </a:r>
            <a:r>
              <a:rPr kumimoji="0" lang="ru-RU" sz="2400" b="1" i="0" u="none" strike="noStrike" kern="1200" cap="none" spc="0" normalizeH="0" baseline="0" noProof="0" dirty="0">
                <a:ln>
                  <a:noFill/>
                </a:ln>
                <a:solidFill>
                  <a:srgbClr val="002060"/>
                </a:solidFill>
                <a:effectLst/>
                <a:uLnTx/>
                <a:uFillTx/>
                <a:ea typeface="+mn-ea"/>
                <a:cs typeface="Arial" panose="020B0604020202020204" pitchFamily="34" charset="0"/>
              </a:rPr>
              <a:t>направленных на обновление (модернизацию)  библиотечного дела, началось в 2001 году, с разработки «Модельного стандарта деятельности публичной библиотеки» (РБА, 2001 год; н</a:t>
            </a:r>
            <a:r>
              <a:rPr lang="ru-RU" sz="2400" b="1" dirty="0" err="1">
                <a:solidFill>
                  <a:srgbClr val="002060"/>
                </a:solidFill>
                <a:cs typeface="Arial" panose="020B0604020202020204" pitchFamily="34" charset="0"/>
              </a:rPr>
              <a:t>овая</a:t>
            </a:r>
            <a:r>
              <a:rPr lang="ru-RU" sz="2400" b="1" dirty="0">
                <a:solidFill>
                  <a:srgbClr val="002060"/>
                </a:solidFill>
                <a:cs typeface="Arial" panose="020B0604020202020204" pitchFamily="34" charset="0"/>
              </a:rPr>
              <a:t> редакция, РБА, 2008 год  </a:t>
            </a:r>
            <a:r>
              <a:rPr kumimoji="0" lang="ru-RU" sz="2400" b="1" i="0" u="none" strike="noStrike" kern="1200" cap="none" spc="0" normalizeH="0" baseline="0" noProof="0" dirty="0">
                <a:ln>
                  <a:noFill/>
                </a:ln>
                <a:solidFill>
                  <a:srgbClr val="002060"/>
                </a:solidFill>
                <a:effectLst/>
                <a:uLnTx/>
                <a:uFillTx/>
                <a:ea typeface="+mn-ea"/>
                <a:cs typeface="Arial" panose="020B0604020202020204" pitchFamily="34" charset="0"/>
              </a:rPr>
              <a:t>). </a:t>
            </a:r>
          </a:p>
          <a:p>
            <a:pPr marL="2250" marR="0" lvl="0" indent="0" algn="just"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rgbClr val="7030A0"/>
                </a:solidFill>
                <a:effectLst/>
                <a:uLnTx/>
                <a:uFillTx/>
                <a:ea typeface="+mn-ea"/>
                <a:cs typeface="Arial" panose="020B0604020202020204" pitchFamily="34" charset="0"/>
              </a:rPr>
              <a:t>      </a:t>
            </a:r>
          </a:p>
          <a:p>
            <a:pPr marL="2250" marR="0" lvl="0" indent="0" algn="just" defTabSz="914400" rtl="0" eaLnBrk="1" fontAlgn="auto" latinLnBrk="0" hangingPunct="1">
              <a:lnSpc>
                <a:spcPct val="100000"/>
              </a:lnSpc>
              <a:spcBef>
                <a:spcPts val="0"/>
              </a:spcBef>
              <a:spcAft>
                <a:spcPts val="0"/>
              </a:spcAft>
              <a:buClrTx/>
              <a:buSzTx/>
              <a:buFontTx/>
              <a:buNone/>
              <a:tabLst/>
              <a:defRPr/>
            </a:pPr>
            <a:r>
              <a:rPr kumimoji="0" lang="ru-RU" sz="2800" b="1" u="none" strike="noStrike" kern="1200" cap="none" spc="0" normalizeH="0" baseline="0" noProof="0" dirty="0">
                <a:ln>
                  <a:noFill/>
                </a:ln>
                <a:solidFill>
                  <a:srgbClr val="002060"/>
                </a:solidFill>
                <a:effectLst/>
                <a:uLnTx/>
                <a:uFillTx/>
                <a:ea typeface="+mn-ea"/>
                <a:cs typeface="Arial" panose="020B0604020202020204" pitchFamily="34" charset="0"/>
              </a:rPr>
              <a:t>В 2014 году  МК России утвердило  «Модельный стандарт деятельности общедоступной библиотеки». </a:t>
            </a:r>
          </a:p>
          <a:p>
            <a:pPr marL="2250" marR="0" lvl="0" indent="0" algn="just" defTabSz="914400" rtl="0" eaLnBrk="1" fontAlgn="auto" latinLnBrk="0" hangingPunct="1">
              <a:lnSpc>
                <a:spcPct val="100000"/>
              </a:lnSpc>
              <a:spcBef>
                <a:spcPts val="0"/>
              </a:spcBef>
              <a:spcAft>
                <a:spcPts val="0"/>
              </a:spcAft>
              <a:buClrTx/>
              <a:buSzTx/>
              <a:buFontTx/>
              <a:buNone/>
              <a:tabLst/>
              <a:defRPr/>
            </a:pPr>
            <a:endParaRPr lang="ru-RU" sz="2400" b="1" i="1" dirty="0">
              <a:solidFill>
                <a:srgbClr val="7030A0"/>
              </a:solidFill>
              <a:cs typeface="Arial" panose="020B0604020202020204" pitchFamily="34" charset="0"/>
            </a:endParaRPr>
          </a:p>
          <a:p>
            <a:pPr marL="225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1" u="none" strike="noStrike" kern="1200" cap="none" spc="0" normalizeH="0" baseline="0" noProof="0" dirty="0">
                <a:ln>
                  <a:noFill/>
                </a:ln>
                <a:solidFill>
                  <a:srgbClr val="C00000"/>
                </a:solidFill>
                <a:effectLst/>
                <a:uLnTx/>
                <a:uFillTx/>
                <a:ea typeface="+mn-ea"/>
                <a:cs typeface="Arial" panose="020B0604020202020204" pitchFamily="34" charset="0"/>
              </a:rPr>
              <a:t>Данный стандарт  выступает в качестве базового документа  при формировании современной системы стандартов по различным направлениям организационно–управленческой деятельности библиотек </a:t>
            </a:r>
          </a:p>
          <a:p>
            <a:pPr marL="2250" marR="0" lvl="0" indent="0" algn="just" defTabSz="914400" rtl="0" eaLnBrk="1" fontAlgn="auto" latinLnBrk="0" hangingPunct="1">
              <a:lnSpc>
                <a:spcPct val="100000"/>
              </a:lnSpc>
              <a:spcBef>
                <a:spcPts val="0"/>
              </a:spcBef>
              <a:spcAft>
                <a:spcPts val="0"/>
              </a:spcAft>
              <a:buClrTx/>
              <a:buSzTx/>
              <a:buFontTx/>
              <a:buNone/>
              <a:tabLst/>
              <a:defRPr/>
            </a:pPr>
            <a:endParaRPr kumimoji="0" lang="ru-RU" sz="2400" b="1" i="1" u="none" strike="noStrike" kern="1200" cap="none" spc="0" normalizeH="0" baseline="0" noProof="0" dirty="0">
              <a:ln>
                <a:noFill/>
              </a:ln>
              <a:solidFill>
                <a:srgbClr val="7030A0"/>
              </a:solidFill>
              <a:effectLst/>
              <a:uLnTx/>
              <a:uFillTx/>
              <a:ea typeface="+mn-ea"/>
              <a:cs typeface="Arial" panose="020B0604020202020204" pitchFamily="34" charset="0"/>
            </a:endParaRPr>
          </a:p>
          <a:p>
            <a:pPr marL="2250">
              <a:defRPr/>
            </a:pPr>
            <a:r>
              <a:rPr lang="ru-RU" sz="2400" b="1" i="1" dirty="0">
                <a:solidFill>
                  <a:srgbClr val="7030A0"/>
                </a:solidFill>
                <a:cs typeface="Arial" panose="020B0604020202020204" pitchFamily="34" charset="0"/>
              </a:rPr>
              <a:t> </a:t>
            </a:r>
          </a:p>
          <a:p>
            <a:pPr marL="2250" algn="ctr">
              <a:defRPr/>
            </a:pPr>
            <a:endParaRPr lang="ru-RU" sz="1500" b="1" dirty="0">
              <a:solidFill>
                <a:srgbClr val="C00000"/>
              </a:solidFill>
              <a:latin typeface="Arial" panose="020B0604020202020204" pitchFamily="34" charset="0"/>
              <a:cs typeface="Arial" panose="020B0604020202020204" pitchFamily="34" charset="0"/>
            </a:endParaRPr>
          </a:p>
          <a:p>
            <a:pPr marL="2250" algn="ctr">
              <a:defRPr/>
            </a:pPr>
            <a:endParaRPr lang="ru-RU" sz="1500" b="1" dirty="0">
              <a:solidFill>
                <a:srgbClr val="C00000"/>
              </a:solidFill>
              <a:latin typeface="Arial" panose="020B0604020202020204" pitchFamily="34" charset="0"/>
              <a:cs typeface="Arial" panose="020B0604020202020204" pitchFamily="34" charset="0"/>
            </a:endParaRPr>
          </a:p>
          <a:p>
            <a:pPr marL="288000">
              <a:defRPr/>
            </a:pPr>
            <a:endParaRPr lang="ru-RU" sz="1500" b="1" dirty="0">
              <a:solidFill>
                <a:srgbClr val="C00000"/>
              </a:solidFill>
              <a:latin typeface="Arial" panose="020B0604020202020204" pitchFamily="34" charset="0"/>
              <a:cs typeface="Arial" panose="020B0604020202020204" pitchFamily="34" charset="0"/>
            </a:endParaRPr>
          </a:p>
          <a:p>
            <a:pPr marL="288000">
              <a:defRPr/>
            </a:pPr>
            <a:endParaRPr lang="ru-RU" sz="1600" b="1" dirty="0">
              <a:solidFill>
                <a:prstClr val="black">
                  <a:lumMod val="75000"/>
                  <a:lumOff val="25000"/>
                </a:prstClr>
              </a:solidFill>
              <a:latin typeface="Arial" panose="020B0604020202020204" pitchFamily="34" charset="0"/>
              <a:cs typeface="Arial" panose="020B0604020202020204" pitchFamily="34" charset="0"/>
            </a:endParaRPr>
          </a:p>
          <a:p>
            <a:pPr marL="288000">
              <a:defRPr/>
            </a:pPr>
            <a:endParaRPr lang="ru-RU" sz="1600" b="1" dirty="0">
              <a:solidFill>
                <a:prstClr val="black">
                  <a:lumMod val="75000"/>
                  <a:lumOff val="25000"/>
                </a:prstClr>
              </a:solidFill>
              <a:latin typeface="Arial" panose="020B0604020202020204" pitchFamily="34" charset="0"/>
              <a:cs typeface="Arial" panose="020B0604020202020204" pitchFamily="34" charset="0"/>
            </a:endParaRPr>
          </a:p>
          <a:p>
            <a:pPr marL="288000">
              <a:defRPr/>
            </a:pPr>
            <a:endParaRPr lang="ru-RU" sz="1600" b="1" dirty="0">
              <a:solidFill>
                <a:prstClr val="black">
                  <a:lumMod val="75000"/>
                  <a:lumOff val="25000"/>
                </a:prstClr>
              </a:solidFill>
              <a:latin typeface="Arial" panose="020B0604020202020204" pitchFamily="34" charset="0"/>
              <a:cs typeface="Arial" panose="020B0604020202020204" pitchFamily="34" charset="0"/>
            </a:endParaRPr>
          </a:p>
          <a:p>
            <a:pPr marL="288000">
              <a:defRPr/>
            </a:pPr>
            <a:endParaRPr lang="ru-RU" sz="1600" b="1" dirty="0">
              <a:solidFill>
                <a:prstClr val="black">
                  <a:lumMod val="75000"/>
                  <a:lumOff val="25000"/>
                </a:prstClr>
              </a:solidFill>
              <a:latin typeface="Arial" panose="020B0604020202020204" pitchFamily="34" charset="0"/>
              <a:cs typeface="Arial" panose="020B0604020202020204" pitchFamily="34" charset="0"/>
            </a:endParaRPr>
          </a:p>
          <a:p>
            <a:pPr marL="288000">
              <a:defRPr/>
            </a:pPr>
            <a:endParaRPr lang="ru-RU" sz="1600" b="1" dirty="0">
              <a:solidFill>
                <a:prstClr val="black">
                  <a:lumMod val="75000"/>
                  <a:lumOff val="25000"/>
                </a:prstClr>
              </a:solidFill>
              <a:latin typeface="Arial" panose="020B0604020202020204" pitchFamily="34" charset="0"/>
              <a:cs typeface="Arial" panose="020B0604020202020204" pitchFamily="34" charset="0"/>
            </a:endParaRPr>
          </a:p>
          <a:p>
            <a:pPr marL="288000">
              <a:defRPr/>
            </a:pPr>
            <a:endParaRPr lang="ru-RU" sz="1600" b="1" dirty="0">
              <a:solidFill>
                <a:prstClr val="black">
                  <a:lumMod val="75000"/>
                  <a:lumOff val="25000"/>
                </a:prstClr>
              </a:solidFill>
              <a:latin typeface="Arial" panose="020B0604020202020204" pitchFamily="34" charset="0"/>
              <a:cs typeface="Arial" panose="020B0604020202020204" pitchFamily="34" charset="0"/>
            </a:endParaRPr>
          </a:p>
          <a:p>
            <a:pPr marL="288000">
              <a:defRPr/>
            </a:pPr>
            <a:endParaRPr lang="ru-RU" sz="1600" b="1" dirty="0">
              <a:solidFill>
                <a:prstClr val="black">
                  <a:lumMod val="75000"/>
                  <a:lumOff val="2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936331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360151" y="148556"/>
            <a:ext cx="8760295" cy="523220"/>
          </a:xfrm>
          <a:prstGeom prst="rect">
            <a:avLst/>
          </a:prstGeom>
          <a:solidFill>
            <a:schemeClr val="bg1"/>
          </a:solidFill>
          <a:ln w="12700">
            <a:noFill/>
          </a:ln>
        </p:spPr>
        <p:txBody>
          <a:bodyPr wrap="square">
            <a:spAutoFit/>
          </a:bodyPr>
          <a:lstStyle/>
          <a:p>
            <a:pPr marL="108000"/>
            <a:endParaRPr lang="ru-RU" sz="1400" b="1" dirty="0">
              <a:solidFill>
                <a:srgbClr val="FF5050"/>
              </a:solidFill>
              <a:latin typeface="Arial" panose="020B0604020202020204" pitchFamily="34" charset="0"/>
              <a:cs typeface="Arial" panose="020B0604020202020204" pitchFamily="34" charset="0"/>
            </a:endParaRPr>
          </a:p>
          <a:p>
            <a:pPr marL="108000"/>
            <a:endParaRPr lang="ru-RU" sz="1400" b="1" dirty="0">
              <a:solidFill>
                <a:prstClr val="black"/>
              </a:solidFill>
              <a:latin typeface="Arial" panose="020B0604020202020204" pitchFamily="34" charset="0"/>
              <a:cs typeface="Arial" panose="020B0604020202020204" pitchFamily="34" charset="0"/>
            </a:endParaRPr>
          </a:p>
        </p:txBody>
      </p:sp>
      <p:sp>
        <p:nvSpPr>
          <p:cNvPr id="8" name="Прямоугольник 7"/>
          <p:cNvSpPr/>
          <p:nvPr/>
        </p:nvSpPr>
        <p:spPr>
          <a:xfrm>
            <a:off x="-4790" y="9625"/>
            <a:ext cx="2500390" cy="6876000"/>
          </a:xfrm>
          <a:prstGeom prst="rect">
            <a:avLst/>
          </a:prstGeom>
          <a:solidFill>
            <a:srgbClr val="7030A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r>
              <a:rPr lang="ru-RU" sz="1600" b="1" dirty="0">
                <a:solidFill>
                  <a:prstClr val="white"/>
                </a:solidFill>
                <a:effectLst>
                  <a:outerShdw blurRad="38100" dist="38100" dir="2700000" algn="tl">
                    <a:srgbClr val="000000">
                      <a:alpha val="43137"/>
                    </a:srgbClr>
                  </a:outerShdw>
                </a:effectLst>
                <a:latin typeface="Arial" pitchFamily="34" charset="0"/>
                <a:cs typeface="Arial" pitchFamily="34" charset="0"/>
              </a:rPr>
              <a:t>ПОЧЕМУ НЕОБХОДИМА      ЕДИНАЯ МЕТОДИКА ОЦЕНКИ УРОВНЯ МОДЕРНИЗАЦИИ </a:t>
            </a:r>
          </a:p>
          <a:p>
            <a:pPr lvl="0" algn="ctr">
              <a:lnSpc>
                <a:spcPct val="150000"/>
              </a:lnSpc>
            </a:pPr>
            <a:r>
              <a:rPr lang="ru-RU" sz="1600" b="1" dirty="0">
                <a:solidFill>
                  <a:prstClr val="white"/>
                </a:solidFill>
                <a:effectLst>
                  <a:outerShdw blurRad="38100" dist="38100" dir="2700000" algn="tl">
                    <a:srgbClr val="000000">
                      <a:alpha val="43137"/>
                    </a:srgbClr>
                  </a:outerShdw>
                </a:effectLst>
                <a:latin typeface="Arial" pitchFamily="34" charset="0"/>
                <a:cs typeface="Arial" pitchFamily="34" charset="0"/>
              </a:rPr>
              <a:t>   МУНИЦИПАЛЬНЫХ БИБЛИОТЕК? </a:t>
            </a: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Прямоугольник 4"/>
          <p:cNvSpPr/>
          <p:nvPr/>
        </p:nvSpPr>
        <p:spPr>
          <a:xfrm>
            <a:off x="2783632" y="148556"/>
            <a:ext cx="9023646" cy="4278094"/>
          </a:xfrm>
          <a:prstGeom prst="rect">
            <a:avLst/>
          </a:prstGeom>
          <a:solidFill>
            <a:schemeClr val="bg1"/>
          </a:solidFill>
        </p:spPr>
        <p:txBody>
          <a:bodyPr wrap="square">
            <a:spAutoFit/>
          </a:bodyPr>
          <a:lstStyle/>
          <a:p>
            <a:pPr marL="108000"/>
            <a:endParaRPr lang="ru-RU" sz="1400" b="1" dirty="0">
              <a:solidFill>
                <a:srgbClr val="FF5050"/>
              </a:solidFill>
              <a:latin typeface="Arial" panose="020B0604020202020204" pitchFamily="34" charset="0"/>
              <a:cs typeface="Arial" panose="020B0604020202020204" pitchFamily="34" charset="0"/>
            </a:endParaRPr>
          </a:p>
          <a:p>
            <a:pPr marL="108000" algn="ctr"/>
            <a:r>
              <a:rPr lang="ru-RU" sz="2000" b="1" dirty="0">
                <a:solidFill>
                  <a:srgbClr val="7030A0"/>
                </a:solidFill>
                <a:cs typeface="Arial" panose="020B0604020202020204" pitchFamily="34" charset="0"/>
              </a:rPr>
              <a:t>ЗА 20 ЛЕТ СФОРМИРОВАЛАСЬ НЕОДНОРОДНАЯ СЕТЬ </a:t>
            </a:r>
          </a:p>
          <a:p>
            <a:pPr marL="108000" algn="ctr"/>
            <a:r>
              <a:rPr lang="ru-RU" sz="2000" b="1" dirty="0">
                <a:solidFill>
                  <a:srgbClr val="7030A0"/>
                </a:solidFill>
                <a:cs typeface="Arial" panose="020B0604020202020204" pitchFamily="34" charset="0"/>
              </a:rPr>
              <a:t>муниципальных библиотек, которые провели  модернизацию</a:t>
            </a:r>
            <a:r>
              <a:rPr lang="ru-RU" b="1" dirty="0">
                <a:solidFill>
                  <a:srgbClr val="7030A0"/>
                </a:solidFill>
                <a:cs typeface="Arial" panose="020B0604020202020204" pitchFamily="34" charset="0"/>
              </a:rPr>
              <a:t>: </a:t>
            </a:r>
          </a:p>
          <a:p>
            <a:pPr marL="108000"/>
            <a:endParaRPr lang="ru-RU" b="1" dirty="0">
              <a:solidFill>
                <a:srgbClr val="7030A0"/>
              </a:solidFill>
              <a:cs typeface="Arial" panose="020B0604020202020204" pitchFamily="34" charset="0"/>
            </a:endParaRPr>
          </a:p>
          <a:p>
            <a:pPr marL="376287" indent="-285750">
              <a:buFont typeface="Wingdings" panose="05000000000000000000" pitchFamily="2" charset="2"/>
              <a:buChar char="Ø"/>
            </a:pPr>
            <a:r>
              <a:rPr lang="ru-RU" sz="2000" b="1" dirty="0">
                <a:solidFill>
                  <a:srgbClr val="002060"/>
                </a:solidFill>
                <a:cs typeface="Arial" panose="020B0604020202020204" pitchFamily="34" charset="0"/>
              </a:rPr>
              <a:t>имеются библиотеки с официально закрепленным    статусом «модельная библиотека», </a:t>
            </a:r>
            <a:r>
              <a:rPr lang="ru-RU" sz="2000" b="1" i="1" dirty="0">
                <a:solidFill>
                  <a:srgbClr val="002060"/>
                </a:solidFill>
                <a:cs typeface="Arial" panose="020B0604020202020204" pitchFamily="34" charset="0"/>
              </a:rPr>
              <a:t>при этом около 40 % из них  уже  не соответствуют Модельному стандарту 2014 г.</a:t>
            </a:r>
          </a:p>
          <a:p>
            <a:pPr marL="393750" indent="-285750">
              <a:buFont typeface="Wingdings" panose="05000000000000000000" pitchFamily="2" charset="2"/>
              <a:buChar char="Ø"/>
            </a:pPr>
            <a:r>
              <a:rPr lang="ru-RU" sz="2000" b="1" dirty="0">
                <a:solidFill>
                  <a:srgbClr val="002060"/>
                </a:solidFill>
                <a:cs typeface="Arial" panose="020B0604020202020204" pitchFamily="34" charset="0"/>
              </a:rPr>
              <a:t>создаются модельные библиотеки, различающиеся по уровню технического и технологического обновления, </a:t>
            </a:r>
            <a:r>
              <a:rPr lang="ru-RU" sz="2000" b="1" i="1" dirty="0">
                <a:solidFill>
                  <a:srgbClr val="002060"/>
                </a:solidFill>
                <a:cs typeface="Arial" panose="020B0604020202020204" pitchFamily="34" charset="0"/>
              </a:rPr>
              <a:t>в том числе по Национальному проекту «Культура» (5 млн. «малая» библиотека; </a:t>
            </a:r>
          </a:p>
          <a:p>
            <a:pPr marL="108000"/>
            <a:r>
              <a:rPr lang="ru-RU" sz="2000" b="1" i="1" dirty="0">
                <a:solidFill>
                  <a:srgbClr val="002060"/>
                </a:solidFill>
                <a:cs typeface="Arial" panose="020B0604020202020204" pitchFamily="34" charset="0"/>
              </a:rPr>
              <a:t>    10 млн. – центральная библиотека ЦБС)</a:t>
            </a:r>
          </a:p>
          <a:p>
            <a:pPr marL="393750" indent="-285750">
              <a:buFont typeface="Wingdings" panose="05000000000000000000" pitchFamily="2" charset="2"/>
              <a:buChar char="Ø"/>
            </a:pPr>
            <a:r>
              <a:rPr lang="ru-RU" sz="2000" b="1" dirty="0">
                <a:solidFill>
                  <a:srgbClr val="002060"/>
                </a:solidFill>
                <a:cs typeface="Arial" panose="020B0604020202020204" pitchFamily="34" charset="0"/>
              </a:rPr>
              <a:t>открываются современные высокообразцовые библиотеки </a:t>
            </a:r>
            <a:r>
              <a:rPr lang="ru-RU" sz="2000" b="1" i="1" dirty="0">
                <a:solidFill>
                  <a:srgbClr val="002060"/>
                </a:solidFill>
                <a:cs typeface="Arial" panose="020B0604020202020204" pitchFamily="34" charset="0"/>
              </a:rPr>
              <a:t>без присвоения им официального статуса «модельная».  Их МТБ соответствует самым высоким требованиям        (Москва, Санкт-Петербург и </a:t>
            </a:r>
            <a:r>
              <a:rPr lang="ru-RU" sz="2000" b="1" dirty="0">
                <a:solidFill>
                  <a:srgbClr val="002060"/>
                </a:solidFill>
                <a:cs typeface="Arial" panose="020B0604020202020204" pitchFamily="34" charset="0"/>
              </a:rPr>
              <a:t>др.)</a:t>
            </a:r>
          </a:p>
        </p:txBody>
      </p:sp>
      <p:sp>
        <p:nvSpPr>
          <p:cNvPr id="6" name="TextBox 5">
            <a:extLst>
              <a:ext uri="{FF2B5EF4-FFF2-40B4-BE49-F238E27FC236}">
                <a16:creationId xmlns:a16="http://schemas.microsoft.com/office/drawing/2014/main" id="{2A86CA9D-52B1-F2C5-FAA8-6C0FDB1B3D2D}"/>
              </a:ext>
            </a:extLst>
          </p:cNvPr>
          <p:cNvSpPr txBox="1"/>
          <p:nvPr/>
        </p:nvSpPr>
        <p:spPr>
          <a:xfrm>
            <a:off x="3380949" y="4653136"/>
            <a:ext cx="7371362" cy="1785104"/>
          </a:xfrm>
          <a:prstGeom prst="rect">
            <a:avLst/>
          </a:prstGeom>
          <a:noFill/>
        </p:spPr>
        <p:txBody>
          <a:bodyPr wrap="square">
            <a:spAutoFit/>
          </a:bodyPr>
          <a:lstStyle/>
          <a:p>
            <a:pPr marL="2250" algn="ctr">
              <a:defRPr/>
            </a:pPr>
            <a:r>
              <a:rPr lang="ru-RU" sz="2200" b="1" i="1" dirty="0">
                <a:solidFill>
                  <a:srgbClr val="C00000"/>
                </a:solidFill>
                <a:cs typeface="Arial" panose="020B0604020202020204" pitchFamily="34" charset="0"/>
              </a:rPr>
              <a:t>Библиотечные методические центры, профессиональное сообщество  и органы власти всех уровней  (учредители) должны  иметь  надежный  инструментарий для оценки качества (уровня) модернизации общедоступных библиотек.   </a:t>
            </a:r>
          </a:p>
        </p:txBody>
      </p:sp>
    </p:spTree>
    <p:extLst>
      <p:ext uri="{BB962C8B-B14F-4D97-AF65-F5344CB8AC3E}">
        <p14:creationId xmlns:p14="http://schemas.microsoft.com/office/powerpoint/2010/main" val="1967944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619" y="0"/>
            <a:ext cx="2408973" cy="6876000"/>
          </a:xfrm>
          <a:prstGeom prst="rect">
            <a:avLst/>
          </a:prstGeom>
          <a:solidFill>
            <a:srgbClr val="7030A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marL="72000" algn="ctr">
              <a:lnSpc>
                <a:spcPct val="120000"/>
              </a:lnSpc>
            </a:pPr>
            <a:r>
              <a:rPr lang="ru-RU" sz="2000" b="1" dirty="0">
                <a:solidFill>
                  <a:prstClr val="white"/>
                </a:solidFill>
                <a:effectLst>
                  <a:outerShdw blurRad="38100" dist="38100" dir="2700000" algn="tl">
                    <a:srgbClr val="000000">
                      <a:alpha val="43137"/>
                    </a:srgbClr>
                  </a:outerShdw>
                </a:effectLst>
                <a:cs typeface="Arial" pitchFamily="34" charset="0"/>
              </a:rPr>
              <a:t>Стандарт качества  модернизации  муниципальной библиотеки: </a:t>
            </a:r>
          </a:p>
          <a:p>
            <a:pPr marL="72000" algn="ctr">
              <a:lnSpc>
                <a:spcPct val="120000"/>
              </a:lnSpc>
            </a:pPr>
            <a:r>
              <a:rPr lang="ru-RU" sz="2000" b="1" dirty="0">
                <a:solidFill>
                  <a:prstClr val="white"/>
                </a:solidFill>
                <a:effectLst>
                  <a:outerShdw blurRad="38100" dist="38100" dir="2700000" algn="tl">
                    <a:srgbClr val="000000">
                      <a:alpha val="43137"/>
                    </a:srgbClr>
                  </a:outerShdw>
                </a:effectLst>
                <a:cs typeface="Arial" pitchFamily="34" charset="0"/>
              </a:rPr>
              <a:t>КОМАНДА </a:t>
            </a:r>
          </a:p>
          <a:p>
            <a:pPr marL="72000" algn="ctr">
              <a:lnSpc>
                <a:spcPct val="120000"/>
              </a:lnSpc>
            </a:pPr>
            <a:r>
              <a:rPr lang="ru-RU" sz="2000" b="1" dirty="0">
                <a:solidFill>
                  <a:prstClr val="white"/>
                </a:solidFill>
                <a:effectLst>
                  <a:outerShdw blurRad="38100" dist="38100" dir="2700000" algn="tl">
                    <a:srgbClr val="000000">
                      <a:alpha val="43137"/>
                    </a:srgbClr>
                  </a:outerShdw>
                </a:effectLst>
                <a:cs typeface="Arial" pitchFamily="34" charset="0"/>
              </a:rPr>
              <a:t>ПРОЕКТА</a:t>
            </a:r>
            <a:r>
              <a:rPr lang="ru-RU" sz="2400" b="1" dirty="0">
                <a:solidFill>
                  <a:prstClr val="white"/>
                </a:solidFill>
                <a:effectLst>
                  <a:outerShdw blurRad="38100" dist="38100" dir="2700000" algn="tl">
                    <a:srgbClr val="000000">
                      <a:alpha val="43137"/>
                    </a:srgbClr>
                  </a:outerShdw>
                </a:effectLst>
                <a:latin typeface="Arial" pitchFamily="34" charset="0"/>
                <a:cs typeface="Arial" pitchFamily="34" charset="0"/>
              </a:rPr>
              <a:t>  </a:t>
            </a:r>
          </a:p>
          <a:p>
            <a:pPr lvl="0" algn="ctr">
              <a:lnSpc>
                <a:spcPct val="150000"/>
              </a:lnSpc>
            </a:pPr>
            <a:endParaRPr lang="ru-RU"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a:extLst>
              <a:ext uri="{FF2B5EF4-FFF2-40B4-BE49-F238E27FC236}">
                <a16:creationId xmlns:a16="http://schemas.microsoft.com/office/drawing/2014/main" id="{BD8E6DF1-A33B-2BA5-1803-DEA8A2F50F28}"/>
              </a:ext>
            </a:extLst>
          </p:cNvPr>
          <p:cNvSpPr txBox="1"/>
          <p:nvPr/>
        </p:nvSpPr>
        <p:spPr>
          <a:xfrm>
            <a:off x="5231904" y="244684"/>
            <a:ext cx="2952328" cy="400110"/>
          </a:xfrm>
          <a:prstGeom prst="rect">
            <a:avLst/>
          </a:prstGeom>
          <a:noFill/>
        </p:spPr>
        <p:txBody>
          <a:bodyPr wrap="square">
            <a:spAutoFit/>
          </a:bodyPr>
          <a:lstStyle/>
          <a:p>
            <a:pPr algn="ctr"/>
            <a:r>
              <a:rPr lang="ru-RU" sz="2000" b="1" dirty="0">
                <a:solidFill>
                  <a:srgbClr val="7030A0"/>
                </a:solidFill>
                <a:effectLst/>
                <a:ea typeface="Times New Roman" panose="02020603050405020304" pitchFamily="18" charset="0"/>
              </a:rPr>
              <a:t>КОМАНДА  ПРОЕКТА   </a:t>
            </a:r>
            <a:endParaRPr lang="ru-RU" sz="2000" dirty="0">
              <a:solidFill>
                <a:srgbClr val="7030A0"/>
              </a:solidFill>
            </a:endParaRPr>
          </a:p>
        </p:txBody>
      </p:sp>
      <p:sp>
        <p:nvSpPr>
          <p:cNvPr id="8" name="TextBox 7">
            <a:extLst>
              <a:ext uri="{FF2B5EF4-FFF2-40B4-BE49-F238E27FC236}">
                <a16:creationId xmlns:a16="http://schemas.microsoft.com/office/drawing/2014/main" id="{962C34BB-AE34-F157-B9E4-2641415AE616}"/>
              </a:ext>
            </a:extLst>
          </p:cNvPr>
          <p:cNvSpPr txBox="1"/>
          <p:nvPr/>
        </p:nvSpPr>
        <p:spPr>
          <a:xfrm>
            <a:off x="2927648" y="720469"/>
            <a:ext cx="8512154" cy="6555641"/>
          </a:xfrm>
          <a:prstGeom prst="rect">
            <a:avLst/>
          </a:prstGeom>
          <a:noFill/>
        </p:spPr>
        <p:txBody>
          <a:bodyPr wrap="square">
            <a:spAutoFit/>
          </a:bodyPr>
          <a:lstStyle/>
          <a:p>
            <a:pPr marL="0" marR="0" lvl="0" indent="449580" algn="l" defTabSz="914400" rtl="0" eaLnBrk="1" fontAlgn="auto" latinLnBrk="0" hangingPunct="1">
              <a:lnSpc>
                <a:spcPct val="100000"/>
              </a:lnSpc>
              <a:spcBef>
                <a:spcPts val="0"/>
              </a:spcBef>
              <a:spcAft>
                <a:spcPts val="0"/>
              </a:spcAft>
              <a:buClrTx/>
              <a:buSzTx/>
              <a:buFontTx/>
              <a:buNone/>
              <a:tabLst/>
              <a:defRPr/>
            </a:pPr>
            <a:r>
              <a:rPr kumimoji="0" lang="ru-RU" sz="1600" b="1" i="0" u="none" strike="noStrike" kern="1200" cap="none" spc="0" normalizeH="0" baseline="0" noProof="0" dirty="0">
                <a:ln>
                  <a:noFill/>
                </a:ln>
                <a:solidFill>
                  <a:srgbClr val="002060"/>
                </a:solidFill>
                <a:effectLst/>
                <a:uLnTx/>
                <a:uFillTx/>
                <a:ea typeface="Calibri" panose="020F0502020204030204" pitchFamily="34" charset="0"/>
                <a:cs typeface="Arial" panose="020B0604020202020204" pitchFamily="34" charset="0"/>
              </a:rPr>
              <a:t>               </a:t>
            </a:r>
            <a:r>
              <a:rPr kumimoji="0" lang="ru-RU" b="1" i="1" u="none" strike="noStrike" kern="1200" cap="none" spc="0" normalizeH="0" baseline="0" noProof="0" dirty="0">
                <a:ln>
                  <a:noFill/>
                </a:ln>
                <a:solidFill>
                  <a:srgbClr val="C00000"/>
                </a:solidFill>
                <a:effectLst/>
                <a:uLnTx/>
                <a:uFillTx/>
                <a:ea typeface="Calibri" panose="020F0502020204030204" pitchFamily="34" charset="0"/>
                <a:cs typeface="Arial" panose="020B0604020202020204" pitchFamily="34" charset="0"/>
              </a:rPr>
              <a:t>ФЕДЕРАЛЬНЫЙ КОМПОНЕНТ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700" b="1" i="0" u="none" strike="noStrike" kern="1200" cap="none" spc="0" normalizeH="0" baseline="0" noProof="0" dirty="0">
                <a:ln>
                  <a:noFill/>
                </a:ln>
                <a:solidFill>
                  <a:srgbClr val="002060"/>
                </a:solidFill>
                <a:effectLst/>
                <a:uLnTx/>
                <a:uFillTx/>
                <a:ea typeface="Calibri" panose="020F0502020204030204" pitchFamily="34" charset="0"/>
                <a:cs typeface="Arial" panose="020B0604020202020204" pitchFamily="34" charset="0"/>
              </a:rPr>
              <a:t>Научный руководитель – </a:t>
            </a:r>
            <a:r>
              <a:rPr kumimoji="0" lang="ru-RU" sz="1700" b="1" i="1" u="none" strike="noStrike" kern="1200" cap="none" spc="0" normalizeH="0" baseline="0" noProof="0" dirty="0">
                <a:ln>
                  <a:noFill/>
                </a:ln>
                <a:solidFill>
                  <a:srgbClr val="7030A0"/>
                </a:solidFill>
                <a:effectLst/>
                <a:uLnTx/>
                <a:uFillTx/>
                <a:ea typeface="Calibri" panose="020F0502020204030204" pitchFamily="34" charset="0"/>
                <a:cs typeface="Arial" panose="020B0604020202020204" pitchFamily="34" charset="0"/>
              </a:rPr>
              <a:t>В. Р. ФИРСОВ</a:t>
            </a:r>
            <a:r>
              <a:rPr kumimoji="0" lang="ru-RU" sz="1700" b="1" i="1" u="none" strike="noStrike" kern="1200" cap="none" spc="0" normalizeH="0" baseline="0" noProof="0" dirty="0">
                <a:ln>
                  <a:noFill/>
                </a:ln>
                <a:solidFill>
                  <a:srgbClr val="002060"/>
                </a:solidFill>
                <a:effectLst/>
                <a:uLnTx/>
                <a:uFillTx/>
                <a:ea typeface="Calibri" panose="020F0502020204030204" pitchFamily="34" charset="0"/>
                <a:cs typeface="Arial" panose="020B0604020202020204" pitchFamily="34" charset="0"/>
              </a:rPr>
              <a:t>, заместитель генерального директора  РНБ, </a:t>
            </a:r>
            <a:r>
              <a:rPr kumimoji="0" lang="ru-RU" sz="1700" b="1" i="1" u="none" strike="noStrike" kern="1200" cap="none" spc="0" normalizeH="0" baseline="0" noProof="0" dirty="0" err="1">
                <a:ln>
                  <a:noFill/>
                </a:ln>
                <a:solidFill>
                  <a:srgbClr val="002060"/>
                </a:solidFill>
                <a:effectLst/>
                <a:uLnTx/>
                <a:uFillTx/>
                <a:ea typeface="Calibri" panose="020F0502020204030204" pitchFamily="34" charset="0"/>
                <a:cs typeface="Arial" panose="020B0604020202020204" pitchFamily="34" charset="0"/>
              </a:rPr>
              <a:t>д.п.н</a:t>
            </a:r>
            <a:r>
              <a:rPr kumimoji="0" lang="ru-RU" sz="1700" b="1" i="1" u="none" strike="noStrike" kern="1200" cap="none" spc="0" normalizeH="0" baseline="0" noProof="0" dirty="0">
                <a:ln>
                  <a:noFill/>
                </a:ln>
                <a:solidFill>
                  <a:srgbClr val="002060"/>
                </a:solidFill>
                <a:effectLst/>
                <a:uLnTx/>
                <a:uFillTx/>
                <a:ea typeface="Calibri" panose="020F0502020204030204" pitchFamily="34" charset="0"/>
                <a:cs typeface="Arial" panose="020B0604020202020204" pitchFamily="34" charset="0"/>
              </a:rPr>
              <a:t>., заслуженный деятель науки Российской Федерации.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700" b="1" i="0" u="none" strike="noStrike" kern="1200" cap="none" spc="0" normalizeH="0" baseline="0" noProof="0" dirty="0">
                <a:ln>
                  <a:noFill/>
                </a:ln>
                <a:solidFill>
                  <a:srgbClr val="002060"/>
                </a:solidFill>
                <a:effectLst/>
                <a:uLnTx/>
                <a:uFillTx/>
                <a:ea typeface="Calibri" panose="020F0502020204030204" pitchFamily="34" charset="0"/>
                <a:cs typeface="Arial" panose="020B0604020202020204" pitchFamily="34" charset="0"/>
              </a:rPr>
              <a:t>Ответственный исполнитель – </a:t>
            </a:r>
            <a:r>
              <a:rPr kumimoji="0" lang="ru-RU" sz="1700" b="1" i="1" u="none" strike="noStrike" kern="1200" cap="none" spc="0" normalizeH="0" baseline="0" noProof="0" dirty="0">
                <a:ln>
                  <a:noFill/>
                </a:ln>
                <a:solidFill>
                  <a:srgbClr val="7030A0"/>
                </a:solidFill>
                <a:effectLst/>
                <a:uLnTx/>
                <a:uFillTx/>
                <a:ea typeface="Calibri" panose="020F0502020204030204" pitchFamily="34" charset="0"/>
                <a:cs typeface="Arial" panose="020B0604020202020204" pitchFamily="34" charset="0"/>
              </a:rPr>
              <a:t>С. А. БАСОВ</a:t>
            </a:r>
            <a:r>
              <a:rPr kumimoji="0" lang="ru-RU" sz="1700" b="1" i="1" u="none" strike="noStrike" kern="1200" cap="none" spc="0" normalizeH="0" baseline="0" noProof="0" dirty="0">
                <a:ln>
                  <a:noFill/>
                </a:ln>
                <a:solidFill>
                  <a:srgbClr val="002060"/>
                </a:solidFill>
                <a:effectLst/>
                <a:uLnTx/>
                <a:uFillTx/>
                <a:ea typeface="Calibri" panose="020F0502020204030204" pitchFamily="34" charset="0"/>
                <a:cs typeface="Arial" panose="020B0604020202020204" pitchFamily="34" charset="0"/>
              </a:rPr>
              <a:t>, заведующий научно-методическим  отделом РНБ, </a:t>
            </a:r>
            <a:r>
              <a:rPr kumimoji="0" lang="ru-RU" sz="1700" b="1" i="1" u="none" strike="noStrike" kern="1200" cap="none" spc="0" normalizeH="0" baseline="0" noProof="0" dirty="0" err="1">
                <a:ln>
                  <a:noFill/>
                </a:ln>
                <a:solidFill>
                  <a:srgbClr val="002060"/>
                </a:solidFill>
                <a:effectLst/>
                <a:uLnTx/>
                <a:uFillTx/>
                <a:ea typeface="Calibri" panose="020F0502020204030204" pitchFamily="34" charset="0"/>
                <a:cs typeface="Arial" panose="020B0604020202020204" pitchFamily="34" charset="0"/>
              </a:rPr>
              <a:t>к.п.н</a:t>
            </a:r>
            <a:r>
              <a:rPr kumimoji="0" lang="ru-RU" sz="1700" b="1" i="1" u="none" strike="noStrike" kern="1200" cap="none" spc="0" normalizeH="0" baseline="0" noProof="0" dirty="0">
                <a:ln>
                  <a:noFill/>
                </a:ln>
                <a:solidFill>
                  <a:srgbClr val="002060"/>
                </a:solidFill>
                <a:effectLst/>
                <a:uLnTx/>
                <a:uFillTx/>
                <a:ea typeface="Calibri" panose="020F0502020204030204" pitchFamily="34" charset="0"/>
                <a:cs typeface="Arial" panose="020B0604020202020204" pitchFamily="34" charset="0"/>
              </a:rPr>
              <a:t>., действительный государственный советник Санкт-Петербурга</a:t>
            </a:r>
            <a:r>
              <a:rPr kumimoji="0" lang="en-US" sz="1700" b="1" i="1" u="none" strike="noStrike" kern="1200" cap="none" spc="0" normalizeH="0" baseline="0" noProof="0" dirty="0">
                <a:ln>
                  <a:noFill/>
                </a:ln>
                <a:solidFill>
                  <a:srgbClr val="002060"/>
                </a:solidFill>
                <a:effectLst/>
                <a:uLnTx/>
                <a:uFillTx/>
                <a:ea typeface="Calibri" panose="020F0502020204030204" pitchFamily="34" charset="0"/>
                <a:cs typeface="Arial" panose="020B0604020202020204" pitchFamily="34" charset="0"/>
              </a:rPr>
              <a:t> III</a:t>
            </a:r>
            <a:r>
              <a:rPr kumimoji="0" lang="ru-RU" sz="1700" b="1" i="1" u="none" strike="noStrike" kern="1200" cap="none" spc="0" normalizeH="0" baseline="0" noProof="0" dirty="0">
                <a:ln>
                  <a:noFill/>
                </a:ln>
                <a:solidFill>
                  <a:srgbClr val="002060"/>
                </a:solidFill>
                <a:effectLst/>
                <a:uLnTx/>
                <a:uFillTx/>
                <a:ea typeface="Calibri" panose="020F0502020204030204" pitchFamily="34" charset="0"/>
                <a:cs typeface="Arial" panose="020B0604020202020204" pitchFamily="34" charset="0"/>
              </a:rPr>
              <a:t>-го класса.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700" b="1" i="0" u="none" strike="noStrike" kern="1200" cap="none" spc="0" normalizeH="0" baseline="0" noProof="0" dirty="0">
                <a:ln>
                  <a:noFill/>
                </a:ln>
                <a:solidFill>
                  <a:srgbClr val="002060"/>
                </a:solidFill>
                <a:effectLst/>
                <a:uLnTx/>
                <a:uFillTx/>
                <a:ea typeface="Calibri" panose="020F0502020204030204" pitchFamily="34" charset="0"/>
                <a:cs typeface="Arial" panose="020B0604020202020204" pitchFamily="34" charset="0"/>
              </a:rPr>
              <a:t>Эксперт, библиотечный технолог – </a:t>
            </a:r>
            <a:r>
              <a:rPr lang="ru-RU" sz="1700" b="1" i="1" dirty="0">
                <a:solidFill>
                  <a:srgbClr val="7030A0"/>
                </a:solidFill>
                <a:ea typeface="Calibri" panose="020F0502020204030204" pitchFamily="34" charset="0"/>
                <a:cs typeface="Arial" panose="020B0604020202020204" pitchFamily="34" charset="0"/>
              </a:rPr>
              <a:t>И. С. </a:t>
            </a:r>
            <a:r>
              <a:rPr kumimoji="0" lang="ru-RU" sz="1700" b="1" i="1" u="none" strike="noStrike" kern="1200" cap="none" spc="0" normalizeH="0" baseline="0" noProof="0" dirty="0" err="1">
                <a:ln>
                  <a:noFill/>
                </a:ln>
                <a:solidFill>
                  <a:srgbClr val="7030A0"/>
                </a:solidFill>
                <a:effectLst/>
                <a:uLnTx/>
                <a:uFillTx/>
                <a:ea typeface="Calibri" panose="020F0502020204030204" pitchFamily="34" charset="0"/>
                <a:cs typeface="Arial" panose="020B0604020202020204" pitchFamily="34" charset="0"/>
              </a:rPr>
              <a:t>ПИЛКО</a:t>
            </a:r>
            <a:r>
              <a:rPr kumimoji="0" lang="ru-RU" sz="1700" b="1" i="1" u="none" strike="noStrike" kern="1200" cap="none" spc="0" normalizeH="0" baseline="0" noProof="0" dirty="0">
                <a:ln>
                  <a:noFill/>
                </a:ln>
                <a:solidFill>
                  <a:srgbClr val="002060"/>
                </a:solidFill>
                <a:effectLst/>
                <a:uLnTx/>
                <a:uFillTx/>
                <a:ea typeface="Calibri" panose="020F0502020204030204" pitchFamily="34" charset="0"/>
                <a:cs typeface="Arial" panose="020B0604020202020204" pitchFamily="34" charset="0"/>
              </a:rPr>
              <a:t>, д–р пед. наук, профессор Санкт–Петербургского государственного  института культуры</a:t>
            </a:r>
          </a:p>
          <a:p>
            <a:pPr marL="0" marR="0" lvl="0" indent="449580" algn="l" defTabSz="914400" rtl="0" eaLnBrk="1" fontAlgn="auto" latinLnBrk="0" hangingPunct="1">
              <a:lnSpc>
                <a:spcPct val="100000"/>
              </a:lnSpc>
              <a:spcBef>
                <a:spcPts val="0"/>
              </a:spcBef>
              <a:spcAft>
                <a:spcPts val="0"/>
              </a:spcAft>
              <a:buClrTx/>
              <a:buSzTx/>
              <a:buFontTx/>
              <a:buNone/>
              <a:tabLst/>
              <a:defRPr/>
            </a:pPr>
            <a:r>
              <a:rPr kumimoji="0" lang="ru-RU" b="1" i="1" u="none" strike="noStrike" kern="1200" cap="none" spc="0" normalizeH="0" baseline="0" noProof="0" dirty="0">
                <a:ln>
                  <a:noFill/>
                </a:ln>
                <a:solidFill>
                  <a:srgbClr val="C00000"/>
                </a:solidFill>
                <a:effectLst/>
                <a:uLnTx/>
                <a:uFillTx/>
                <a:ea typeface="Calibri" panose="020F0502020204030204" pitchFamily="34" charset="0"/>
                <a:cs typeface="Arial" panose="020B0604020202020204" pitchFamily="34" charset="0"/>
              </a:rPr>
              <a:t>            РЕГИОНАЛЬНЫЙ КОМПОНЕНТ:   </a:t>
            </a:r>
          </a:p>
          <a:p>
            <a:pPr marL="0" marR="0" lvl="0" indent="449580" algn="l" defTabSz="914400" rtl="0" eaLnBrk="1" fontAlgn="auto" latinLnBrk="0" hangingPunct="1">
              <a:lnSpc>
                <a:spcPct val="100000"/>
              </a:lnSpc>
              <a:spcBef>
                <a:spcPts val="0"/>
              </a:spcBef>
              <a:spcAft>
                <a:spcPts val="0"/>
              </a:spcAft>
              <a:buClrTx/>
              <a:buSzTx/>
              <a:buFontTx/>
              <a:buNone/>
              <a:tabLst/>
              <a:defRPr/>
            </a:pPr>
            <a:r>
              <a:rPr kumimoji="0" lang="ru-RU" b="1" i="1" u="none" strike="noStrike" kern="1200" cap="none" spc="0" normalizeH="0" baseline="0" noProof="0" dirty="0">
                <a:ln>
                  <a:noFill/>
                </a:ln>
                <a:solidFill>
                  <a:srgbClr val="C00000"/>
                </a:solidFill>
                <a:effectLst/>
                <a:uLnTx/>
                <a:uFillTx/>
                <a:ea typeface="Calibri" panose="020F0502020204030204" pitchFamily="34" charset="0"/>
                <a:cs typeface="Arial" panose="020B0604020202020204" pitchFamily="34" charset="0"/>
              </a:rPr>
              <a:t>        </a:t>
            </a:r>
            <a:r>
              <a:rPr lang="ru-RU" b="1" i="1" dirty="0">
                <a:solidFill>
                  <a:srgbClr val="C00000"/>
                </a:solidFill>
                <a:ea typeface="Calibri" panose="020F0502020204030204" pitchFamily="34" charset="0"/>
                <a:cs typeface="Arial" panose="020B0604020202020204" pitchFamily="34" charset="0"/>
              </a:rPr>
              <a:t>    </a:t>
            </a:r>
            <a:r>
              <a:rPr kumimoji="0" lang="ru-RU" b="1" i="1" u="none" strike="noStrike" kern="1200" cap="none" spc="0" normalizeH="0" baseline="0" noProof="0" dirty="0">
                <a:ln>
                  <a:noFill/>
                </a:ln>
                <a:solidFill>
                  <a:srgbClr val="C00000"/>
                </a:solidFill>
                <a:effectLst/>
                <a:uLnTx/>
                <a:uFillTx/>
                <a:ea typeface="Calibri" panose="020F0502020204030204" pitchFamily="34" charset="0"/>
                <a:cs typeface="Arial" panose="020B0604020202020204" pitchFamily="34" charset="0"/>
              </a:rPr>
              <a:t>центральные библиотеки  субъектов РФ:   </a:t>
            </a:r>
          </a:p>
          <a:p>
            <a:pPr algn="just"/>
            <a:r>
              <a:rPr lang="ru-RU" sz="1700" b="1" i="1" dirty="0">
                <a:solidFill>
                  <a:srgbClr val="002060"/>
                </a:solidFill>
                <a:effectLst/>
                <a:ea typeface="Times New Roman" panose="02020603050405020304" pitchFamily="18" charset="0"/>
              </a:rPr>
              <a:t>Алтайская краевая универсальная научная библиотека им. В. Я. Шишкова</a:t>
            </a:r>
          </a:p>
          <a:p>
            <a:pPr algn="just"/>
            <a:r>
              <a:rPr lang="ru-RU" sz="1700" b="1" i="1" dirty="0">
                <a:solidFill>
                  <a:srgbClr val="7030A0"/>
                </a:solidFill>
                <a:ea typeface="Calibri" panose="020F0502020204030204" pitchFamily="34" charset="0"/>
                <a:cs typeface="Arial" panose="020B0604020202020204" pitchFamily="34" charset="0"/>
              </a:rPr>
              <a:t>директор –  Т. И. ЕГОРОВА</a:t>
            </a:r>
            <a:r>
              <a:rPr lang="ru-RU" sz="1700" b="1" i="1" dirty="0">
                <a:solidFill>
                  <a:srgbClr val="002060"/>
                </a:solidFill>
                <a:ea typeface="Calibri" panose="020F0502020204030204" pitchFamily="34" charset="0"/>
                <a:cs typeface="Arial" panose="020B0604020202020204" pitchFamily="34" charset="0"/>
              </a:rPr>
              <a:t>	</a:t>
            </a:r>
            <a:endParaRPr lang="ru-RU" sz="1700" b="1" dirty="0">
              <a:solidFill>
                <a:srgbClr val="002060"/>
              </a:solidFill>
              <a:ea typeface="Calibri" panose="020F0502020204030204" pitchFamily="34" charset="0"/>
              <a:cs typeface="Arial" panose="020B0604020202020204" pitchFamily="34" charset="0"/>
            </a:endParaRPr>
          </a:p>
          <a:p>
            <a:pPr algn="just"/>
            <a:r>
              <a:rPr lang="ru-RU" sz="1700" b="1" i="1" dirty="0">
                <a:solidFill>
                  <a:srgbClr val="002060"/>
                </a:solidFill>
                <a:ea typeface="Times New Roman" panose="02020603050405020304" pitchFamily="18" charset="0"/>
              </a:rPr>
              <a:t>Белгородская государственная универсальная  научная библиотека</a:t>
            </a:r>
          </a:p>
          <a:p>
            <a:pPr algn="just"/>
            <a:r>
              <a:rPr lang="ru-RU" sz="1700" b="1" i="1" dirty="0">
                <a:solidFill>
                  <a:srgbClr val="7030A0"/>
                </a:solidFill>
                <a:ea typeface="Calibri" panose="020F0502020204030204" pitchFamily="34" charset="0"/>
                <a:cs typeface="Arial" panose="020B0604020202020204" pitchFamily="34" charset="0"/>
              </a:rPr>
              <a:t>Директор –  Н. П. РОЖКОВА, вице–президент РБА </a:t>
            </a:r>
            <a:endParaRPr lang="ru-RU" sz="1700" b="1" dirty="0">
              <a:solidFill>
                <a:srgbClr val="7030A0"/>
              </a:solidFill>
              <a:ea typeface="Calibri" panose="020F0502020204030204" pitchFamily="34" charset="0"/>
              <a:cs typeface="Arial" panose="020B0604020202020204" pitchFamily="34" charset="0"/>
            </a:endParaRPr>
          </a:p>
          <a:p>
            <a:pPr algn="just"/>
            <a:r>
              <a:rPr lang="ru-RU" sz="1700" b="1" i="1" dirty="0">
                <a:solidFill>
                  <a:srgbClr val="002060"/>
                </a:solidFill>
                <a:effectLst/>
                <a:ea typeface="Times New Roman" panose="02020603050405020304" pitchFamily="18" charset="0"/>
              </a:rPr>
              <a:t>Государственная   универсальная научная библиотека Красноярского края</a:t>
            </a:r>
          </a:p>
          <a:p>
            <a:pPr algn="just"/>
            <a:r>
              <a:rPr lang="ru-RU" sz="1700" b="1" i="1" dirty="0">
                <a:solidFill>
                  <a:srgbClr val="7030A0"/>
                </a:solidFill>
                <a:ea typeface="Times New Roman" panose="02020603050405020304" pitchFamily="18" charset="0"/>
              </a:rPr>
              <a:t>директор</a:t>
            </a:r>
            <a:r>
              <a:rPr lang="ru-RU" sz="1700" b="1" i="1" dirty="0">
                <a:solidFill>
                  <a:srgbClr val="7030A0"/>
                </a:solidFill>
                <a:effectLst/>
                <a:ea typeface="Times New Roman" panose="02020603050405020304" pitchFamily="18" charset="0"/>
              </a:rPr>
              <a:t>  –  Т. Л. САВЕЛЬЕВА</a:t>
            </a:r>
            <a:endParaRPr lang="ru-RU" sz="1700" b="1" dirty="0">
              <a:solidFill>
                <a:srgbClr val="7030A0"/>
              </a:solidFill>
              <a:ea typeface="Times New Roman" panose="02020603050405020304" pitchFamily="18" charset="0"/>
              <a:cs typeface="Arial" panose="020B0604020202020204" pitchFamily="34" charset="0"/>
            </a:endParaRPr>
          </a:p>
          <a:p>
            <a:pPr algn="just"/>
            <a:r>
              <a:rPr lang="ru-RU" sz="1700" b="1" i="1" dirty="0">
                <a:solidFill>
                  <a:srgbClr val="002060"/>
                </a:solidFill>
                <a:effectLst/>
                <a:ea typeface="Times New Roman" panose="02020603050405020304" pitchFamily="18" charset="0"/>
              </a:rPr>
              <a:t>Донская  государственная публичная  библиотека</a:t>
            </a:r>
          </a:p>
          <a:p>
            <a:pPr algn="just"/>
            <a:r>
              <a:rPr lang="ru-RU" sz="1700" b="1" i="1" dirty="0">
                <a:solidFill>
                  <a:srgbClr val="7030A0"/>
                </a:solidFill>
                <a:ea typeface="Times New Roman" panose="02020603050405020304" pitchFamily="18" charset="0"/>
              </a:rPr>
              <a:t>директор – Е. М. КОЛЕСНИКОВА</a:t>
            </a:r>
            <a:endParaRPr lang="ru-RU" sz="1700" b="1" i="1" dirty="0">
              <a:solidFill>
                <a:srgbClr val="7030A0"/>
              </a:solidFill>
              <a:effectLst/>
              <a:ea typeface="Times New Roman" panose="02020603050405020304" pitchFamily="18" charset="0"/>
            </a:endParaRPr>
          </a:p>
          <a:p>
            <a:pPr algn="just"/>
            <a:r>
              <a:rPr lang="ru-RU" sz="1700" b="1" i="1" dirty="0">
                <a:solidFill>
                  <a:srgbClr val="002060"/>
                </a:solidFill>
                <a:effectLst/>
                <a:ea typeface="Times New Roman" panose="02020603050405020304" pitchFamily="18" charset="0"/>
              </a:rPr>
              <a:t>Рязанская областная  универсальная  научная библиотека им. Горького</a:t>
            </a:r>
          </a:p>
          <a:p>
            <a:pPr algn="just"/>
            <a:r>
              <a:rPr lang="ru-RU" sz="1700" b="1" i="1" dirty="0">
                <a:solidFill>
                  <a:srgbClr val="7030A0"/>
                </a:solidFill>
                <a:ea typeface="Times New Roman" panose="02020603050405020304" pitchFamily="18" charset="0"/>
              </a:rPr>
              <a:t>директор – Н. Н. ГРИШИНА</a:t>
            </a:r>
            <a:r>
              <a:rPr lang="ru-RU" sz="1700" b="1" i="1" dirty="0">
                <a:solidFill>
                  <a:srgbClr val="7030A0"/>
                </a:solidFill>
                <a:effectLst/>
                <a:ea typeface="Times New Roman" panose="02020603050405020304" pitchFamily="18" charset="0"/>
              </a:rPr>
              <a:t>      </a:t>
            </a:r>
            <a:endParaRPr lang="ru-RU" sz="1700" b="1" i="1" dirty="0">
              <a:solidFill>
                <a:srgbClr val="7030A0"/>
              </a:solidFill>
              <a:ea typeface="Times New Roman" panose="02020603050405020304" pitchFamily="18" charset="0"/>
            </a:endParaRPr>
          </a:p>
          <a:p>
            <a:pPr algn="just"/>
            <a:r>
              <a:rPr lang="ru-RU" sz="1700" b="1" i="1" dirty="0">
                <a:solidFill>
                  <a:srgbClr val="002060"/>
                </a:solidFill>
                <a:effectLst/>
                <a:ea typeface="Times New Roman" panose="02020603050405020304" pitchFamily="18" charset="0"/>
              </a:rPr>
              <a:t>Челябинская областная универсальная научная библиотека</a:t>
            </a:r>
          </a:p>
          <a:p>
            <a:pPr algn="just"/>
            <a:r>
              <a:rPr lang="ru-RU" sz="1700" b="1" i="1" dirty="0">
                <a:solidFill>
                  <a:srgbClr val="7030A0"/>
                </a:solidFill>
                <a:ea typeface="Times New Roman" panose="02020603050405020304" pitchFamily="18" charset="0"/>
              </a:rPr>
              <a:t>директор – Н. И. </a:t>
            </a:r>
            <a:r>
              <a:rPr lang="ru-RU" sz="1700" b="1" i="1" dirty="0" err="1">
                <a:solidFill>
                  <a:srgbClr val="7030A0"/>
                </a:solidFill>
                <a:ea typeface="Times New Roman" panose="02020603050405020304" pitchFamily="18" charset="0"/>
              </a:rPr>
              <a:t>ДИСКАЯ</a:t>
            </a:r>
            <a:r>
              <a:rPr lang="ru-RU" sz="1700" b="1" i="1" dirty="0">
                <a:solidFill>
                  <a:srgbClr val="7030A0"/>
                </a:solidFill>
                <a:ea typeface="Times New Roman" panose="02020603050405020304" pitchFamily="18" charset="0"/>
              </a:rPr>
              <a:t>, член правления РБА </a:t>
            </a:r>
            <a:endParaRPr lang="ru-RU" sz="1700" b="1" i="1" dirty="0">
              <a:solidFill>
                <a:srgbClr val="7030A0"/>
              </a:solidFill>
              <a:effectLst/>
              <a:ea typeface="Times New Roman" panose="02020603050405020304" pitchFamily="18" charset="0"/>
            </a:endParaRPr>
          </a:p>
          <a:p>
            <a:pPr marL="0" marR="0" lvl="0" indent="449580" algn="just" defTabSz="914400" rtl="0" eaLnBrk="1" fontAlgn="auto" latinLnBrk="0" hangingPunct="1">
              <a:lnSpc>
                <a:spcPct val="100000"/>
              </a:lnSpc>
              <a:spcBef>
                <a:spcPts val="0"/>
              </a:spcBef>
              <a:spcAft>
                <a:spcPts val="0"/>
              </a:spcAft>
              <a:buClrTx/>
              <a:buSzTx/>
              <a:buFontTx/>
              <a:buNone/>
              <a:tabLst/>
              <a:defRPr/>
            </a:pPr>
            <a:endParaRPr kumimoji="0" lang="ru-RU" b="1" i="1" u="none" strike="noStrike" kern="1200" cap="none" spc="0" normalizeH="0" baseline="0" noProof="0" dirty="0">
              <a:ln>
                <a:noFill/>
              </a:ln>
              <a:solidFill>
                <a:srgbClr val="70AD47">
                  <a:lumMod val="75000"/>
                </a:srgbClr>
              </a:solidFill>
              <a:uLnTx/>
              <a:uFillTx/>
              <a:latin typeface="Times New Roman" panose="02020603050405020304" pitchFamily="18" charset="0"/>
              <a:ea typeface="Calibri" panose="020F0502020204030204" pitchFamily="34" charset="0"/>
              <a:cs typeface="Arial" panose="020B0604020202020204" pitchFamily="34" charset="0"/>
            </a:endParaRPr>
          </a:p>
          <a:p>
            <a:pPr marL="0" marR="0" lvl="0" indent="449580" algn="just" defTabSz="914400" rtl="0" eaLnBrk="1" fontAlgn="auto" latinLnBrk="0" hangingPunct="1">
              <a:lnSpc>
                <a:spcPct val="100000"/>
              </a:lnSpc>
              <a:spcBef>
                <a:spcPts val="0"/>
              </a:spcBef>
              <a:spcAft>
                <a:spcPts val="0"/>
              </a:spcAft>
              <a:buClrTx/>
              <a:buSzTx/>
              <a:buFontTx/>
              <a:buNone/>
              <a:tabLst/>
              <a:defRPr/>
            </a:pPr>
            <a:endParaRPr kumimoji="0" lang="ru-RU" sz="18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58965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619" y="0"/>
            <a:ext cx="2480981" cy="6876000"/>
          </a:xfrm>
          <a:prstGeom prst="rect">
            <a:avLst/>
          </a:prstGeom>
          <a:solidFill>
            <a:srgbClr val="7030A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marL="72000" algn="ctr">
              <a:lnSpc>
                <a:spcPct val="150000"/>
              </a:lnSpc>
            </a:pPr>
            <a:r>
              <a:rPr lang="ru-RU" b="1" dirty="0">
                <a:solidFill>
                  <a:prstClr val="white"/>
                </a:solidFill>
                <a:effectLst>
                  <a:outerShdw blurRad="38100" dist="38100" dir="2700000" algn="tl">
                    <a:srgbClr val="000000">
                      <a:alpha val="43137"/>
                    </a:srgbClr>
                  </a:outerShdw>
                </a:effectLst>
                <a:latin typeface="Arial" pitchFamily="34" charset="0"/>
                <a:cs typeface="Arial" pitchFamily="34" charset="0"/>
              </a:rPr>
              <a:t>Стандарт качества  модернизации  муниципальной библиотеки:</a:t>
            </a:r>
            <a:r>
              <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rPr>
              <a:t> </a:t>
            </a:r>
          </a:p>
          <a:p>
            <a:pPr marL="72000" algn="ctr">
              <a:lnSpc>
                <a:spcPct val="150000"/>
              </a:lnSpc>
            </a:pPr>
            <a:r>
              <a:rPr lang="ru-RU" sz="1600" b="1" dirty="0">
                <a:solidFill>
                  <a:prstClr val="white"/>
                </a:solidFill>
                <a:effectLst>
                  <a:outerShdw blurRad="38100" dist="38100" dir="2700000" algn="tl">
                    <a:srgbClr val="000000">
                      <a:alpha val="43137"/>
                    </a:srgbClr>
                  </a:outerShdw>
                </a:effectLst>
                <a:latin typeface="Arial" pitchFamily="34" charset="0"/>
                <a:cs typeface="Arial" pitchFamily="34" charset="0"/>
              </a:rPr>
              <a:t>ПЛАН РАБОТЫ </a:t>
            </a:r>
          </a:p>
          <a:p>
            <a:pPr marL="72000" algn="ctr">
              <a:lnSpc>
                <a:spcPct val="150000"/>
              </a:lnSpc>
            </a:pPr>
            <a:r>
              <a:rPr lang="ru-RU" sz="1600" b="1" dirty="0">
                <a:solidFill>
                  <a:prstClr val="white"/>
                </a:solidFill>
                <a:effectLst>
                  <a:outerShdw blurRad="38100" dist="38100" dir="2700000" algn="tl">
                    <a:srgbClr val="000000">
                      <a:alpha val="43137"/>
                    </a:srgbClr>
                  </a:outerShdw>
                </a:effectLst>
                <a:latin typeface="Arial" pitchFamily="34" charset="0"/>
                <a:cs typeface="Arial" pitchFamily="34" charset="0"/>
              </a:rPr>
              <a:t>НАД ПРОЕКТОМ </a:t>
            </a: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TextBox 8">
            <a:extLst>
              <a:ext uri="{FF2B5EF4-FFF2-40B4-BE49-F238E27FC236}">
                <a16:creationId xmlns:a16="http://schemas.microsoft.com/office/drawing/2014/main" id="{490E26EB-1447-D72F-ECF9-9553C722A583}"/>
              </a:ext>
            </a:extLst>
          </p:cNvPr>
          <p:cNvSpPr txBox="1"/>
          <p:nvPr/>
        </p:nvSpPr>
        <p:spPr>
          <a:xfrm>
            <a:off x="3359696" y="908720"/>
            <a:ext cx="8352928" cy="5632311"/>
          </a:xfrm>
          <a:prstGeom prst="rect">
            <a:avLst/>
          </a:prstGeom>
          <a:noFill/>
        </p:spPr>
        <p:txBody>
          <a:bodyPr wrap="square">
            <a:spAutoFit/>
          </a:bodyPr>
          <a:lstStyle/>
          <a:p>
            <a:pPr indent="449580" algn="just"/>
            <a:endParaRPr lang="ru-RU" sz="2000" b="1" dirty="0">
              <a:solidFill>
                <a:srgbClr val="7030A0"/>
              </a:solidFill>
              <a:effectLst/>
              <a:ea typeface="Calibri" panose="020F0502020204030204" pitchFamily="34" charset="0"/>
              <a:cs typeface="Arial" panose="020B0604020202020204" pitchFamily="34" charset="0"/>
            </a:endParaRPr>
          </a:p>
          <a:p>
            <a:pPr marL="342900" indent="-342900" algn="just">
              <a:buAutoNum type="arabicPeriod"/>
            </a:pPr>
            <a:r>
              <a:rPr lang="ru-RU" sz="2000" b="1" dirty="0">
                <a:solidFill>
                  <a:srgbClr val="002060"/>
                </a:solidFill>
                <a:effectLst/>
                <a:ea typeface="Calibri" panose="020F0502020204030204" pitchFamily="34" charset="0"/>
                <a:cs typeface="Arial" panose="020B0604020202020204" pitchFamily="34" charset="0"/>
              </a:rPr>
              <a:t>Разработка  </a:t>
            </a:r>
            <a:r>
              <a:rPr lang="ru-RU" sz="2000" b="1" dirty="0">
                <a:solidFill>
                  <a:srgbClr val="C00000"/>
                </a:solidFill>
                <a:effectLst/>
                <a:ea typeface="Calibri" panose="020F0502020204030204" pitchFamily="34" charset="0"/>
                <a:cs typeface="Arial" panose="020B0604020202020204" pitchFamily="34" charset="0"/>
              </a:rPr>
              <a:t>концепции</a:t>
            </a:r>
            <a:r>
              <a:rPr lang="ru-RU" sz="2000" b="1" dirty="0">
                <a:solidFill>
                  <a:srgbClr val="002060"/>
                </a:solidFill>
                <a:effectLst/>
                <a:ea typeface="Calibri" panose="020F0502020204030204" pitchFamily="34" charset="0"/>
                <a:cs typeface="Arial" panose="020B0604020202020204" pitchFamily="34" charset="0"/>
              </a:rPr>
              <a:t> проекта. </a:t>
            </a:r>
          </a:p>
          <a:p>
            <a:pPr marL="342900" indent="-342900" algn="just">
              <a:buAutoNum type="arabicPeriod"/>
            </a:pPr>
            <a:r>
              <a:rPr lang="ru-RU" sz="2000" b="1" dirty="0">
                <a:solidFill>
                  <a:srgbClr val="002060"/>
                </a:solidFill>
                <a:effectLst/>
                <a:ea typeface="Calibri" panose="020F0502020204030204" pitchFamily="34" charset="0"/>
                <a:cs typeface="Arial" panose="020B0604020202020204" pitchFamily="34" charset="0"/>
              </a:rPr>
              <a:t>Выявление и </a:t>
            </a:r>
            <a:r>
              <a:rPr lang="ru-RU" sz="2000" b="1" dirty="0">
                <a:solidFill>
                  <a:srgbClr val="C00000"/>
                </a:solidFill>
                <a:effectLst/>
                <a:ea typeface="Calibri" panose="020F0502020204030204" pitchFamily="34" charset="0"/>
                <a:cs typeface="Arial" panose="020B0604020202020204" pitchFamily="34" charset="0"/>
              </a:rPr>
              <a:t>привлечение к работе регионов </a:t>
            </a:r>
            <a:r>
              <a:rPr lang="ru-RU" sz="2000" b="1" dirty="0">
                <a:solidFill>
                  <a:srgbClr val="002060"/>
                </a:solidFill>
                <a:effectLst/>
                <a:ea typeface="Calibri" panose="020F0502020204030204" pitchFamily="34" charset="0"/>
                <a:cs typeface="Arial" panose="020B0604020202020204" pitchFamily="34" charset="0"/>
              </a:rPr>
              <a:t>– соисполнителей проекта. Для отбора регионов использовался конкурс «Библиотечная аналитика – 2022» среди центральных библиотек субъектов РФ. </a:t>
            </a:r>
          </a:p>
          <a:p>
            <a:pPr marL="342900" indent="-342900" algn="just">
              <a:buFontTx/>
              <a:buAutoNum type="arabicPeriod"/>
            </a:pPr>
            <a:r>
              <a:rPr lang="ru-RU" sz="2000" b="1" dirty="0">
                <a:solidFill>
                  <a:srgbClr val="002060"/>
                </a:solidFill>
                <a:effectLst/>
                <a:ea typeface="Calibri" panose="020F0502020204030204" pitchFamily="34" charset="0"/>
                <a:cs typeface="Arial" panose="020B0604020202020204" pitchFamily="34" charset="0"/>
              </a:rPr>
              <a:t> Формирование </a:t>
            </a:r>
            <a:r>
              <a:rPr lang="ru-RU" sz="2000" b="1" dirty="0">
                <a:solidFill>
                  <a:srgbClr val="C00000"/>
                </a:solidFill>
                <a:effectLst/>
                <a:ea typeface="Calibri" panose="020F0502020204030204" pitchFamily="34" charset="0"/>
                <a:cs typeface="Arial" panose="020B0604020202020204" pitchFamily="34" charset="0"/>
              </a:rPr>
              <a:t>объектов, критериев и системы показателей</a:t>
            </a:r>
            <a:r>
              <a:rPr lang="ru-RU" sz="2000" b="1" dirty="0">
                <a:solidFill>
                  <a:srgbClr val="002060"/>
                </a:solidFill>
                <a:effectLst/>
                <a:ea typeface="Calibri" panose="020F0502020204030204" pitchFamily="34" charset="0"/>
                <a:cs typeface="Arial" panose="020B0604020202020204" pitchFamily="34" charset="0"/>
              </a:rPr>
              <a:t>.</a:t>
            </a:r>
            <a:endParaRPr lang="ru-RU" sz="2000" b="1" dirty="0">
              <a:solidFill>
                <a:srgbClr val="002060"/>
              </a:solidFill>
              <a:ea typeface="Calibri" panose="020F0502020204030204" pitchFamily="34" charset="0"/>
              <a:cs typeface="Arial" panose="020B0604020202020204" pitchFamily="34" charset="0"/>
            </a:endParaRPr>
          </a:p>
          <a:p>
            <a:pPr marL="342900" indent="-342900" algn="just">
              <a:buFontTx/>
              <a:buAutoNum type="arabicPeriod"/>
            </a:pPr>
            <a:r>
              <a:rPr lang="ru-RU" sz="2000" b="1" dirty="0">
                <a:solidFill>
                  <a:srgbClr val="C00000"/>
                </a:solidFill>
                <a:effectLst/>
                <a:ea typeface="Calibri" panose="020F0502020204030204" pitchFamily="34" charset="0"/>
                <a:cs typeface="Arial" panose="020B0604020202020204" pitchFamily="34" charset="0"/>
              </a:rPr>
              <a:t>Обсуждение идеологии проекта </a:t>
            </a:r>
            <a:r>
              <a:rPr lang="ru-RU" sz="2000" b="1" dirty="0">
                <a:solidFill>
                  <a:srgbClr val="002060"/>
                </a:solidFill>
                <a:effectLst/>
                <a:ea typeface="Calibri" panose="020F0502020204030204" pitchFamily="34" charset="0"/>
                <a:cs typeface="Arial" panose="020B0604020202020204" pitchFamily="34" charset="0"/>
              </a:rPr>
              <a:t>на всероссийских профессиональных мероприятиях. </a:t>
            </a:r>
          </a:p>
          <a:p>
            <a:pPr marL="342900" indent="-342900" algn="just">
              <a:buFontTx/>
              <a:buAutoNum type="arabicPeriod"/>
            </a:pPr>
            <a:r>
              <a:rPr lang="ru-RU" sz="2000" b="1" dirty="0">
                <a:solidFill>
                  <a:srgbClr val="C00000"/>
                </a:solidFill>
                <a:ea typeface="Calibri" panose="020F0502020204030204" pitchFamily="34" charset="0"/>
                <a:cs typeface="Arial" panose="020B0604020202020204" pitchFamily="34" charset="0"/>
              </a:rPr>
              <a:t>Апробация  проекта </a:t>
            </a:r>
            <a:r>
              <a:rPr lang="ru-RU" sz="2000" b="1" dirty="0">
                <a:solidFill>
                  <a:srgbClr val="002060"/>
                </a:solidFill>
                <a:ea typeface="Calibri" panose="020F0502020204030204" pitchFamily="34" charset="0"/>
                <a:cs typeface="Arial" panose="020B0604020202020204" pitchFamily="34" charset="0"/>
              </a:rPr>
              <a:t>(проведение мониторингов на основе  системы критериев и показателей Стандарта) в субъектах РФ.</a:t>
            </a:r>
          </a:p>
          <a:p>
            <a:pPr marL="342900" indent="-342900" algn="just">
              <a:buFontTx/>
              <a:buAutoNum type="arabicPeriod"/>
            </a:pPr>
            <a:r>
              <a:rPr lang="ru-RU" sz="2000" b="1" dirty="0">
                <a:solidFill>
                  <a:srgbClr val="C00000"/>
                </a:solidFill>
                <a:effectLst/>
                <a:ea typeface="Calibri" panose="020F0502020204030204" pitchFamily="34" charset="0"/>
                <a:cs typeface="Arial" panose="020B0604020202020204" pitchFamily="34" charset="0"/>
              </a:rPr>
              <a:t>Доработка  проекта</a:t>
            </a:r>
            <a:r>
              <a:rPr lang="ru-RU" sz="2000" b="1" dirty="0">
                <a:solidFill>
                  <a:srgbClr val="002060"/>
                </a:solidFill>
                <a:effectLst/>
                <a:ea typeface="Calibri" panose="020F0502020204030204" pitchFamily="34" charset="0"/>
                <a:cs typeface="Arial" panose="020B0604020202020204" pitchFamily="34" charset="0"/>
              </a:rPr>
              <a:t>, участие  в работе </a:t>
            </a:r>
            <a:r>
              <a:rPr lang="ru-RU" sz="2000" b="1" dirty="0">
                <a:solidFill>
                  <a:srgbClr val="002060"/>
                </a:solidFill>
                <a:ea typeface="Calibri" panose="020F0502020204030204" pitchFamily="34" charset="0"/>
                <a:cs typeface="Arial" panose="020B0604020202020204" pitchFamily="34" charset="0"/>
              </a:rPr>
              <a:t>Ежегодного совещания руководителей федеральных и региональных библиотек, Форума публичных библиотек с  презентацией проекта. </a:t>
            </a:r>
          </a:p>
          <a:p>
            <a:pPr marL="342900" indent="-342900" algn="just">
              <a:buFontTx/>
              <a:buAutoNum type="arabicPeriod"/>
            </a:pPr>
            <a:r>
              <a:rPr lang="ru-RU" sz="2000" b="1" dirty="0">
                <a:solidFill>
                  <a:srgbClr val="C00000"/>
                </a:solidFill>
                <a:effectLst/>
                <a:ea typeface="Calibri" panose="020F0502020204030204" pitchFamily="34" charset="0"/>
                <a:cs typeface="Arial" panose="020B0604020202020204" pitchFamily="34" charset="0"/>
              </a:rPr>
              <a:t>Организация специального круглого стола </a:t>
            </a:r>
            <a:r>
              <a:rPr lang="ru-RU" sz="2000" b="1" dirty="0">
                <a:solidFill>
                  <a:srgbClr val="002060"/>
                </a:solidFill>
                <a:effectLst/>
                <a:ea typeface="Calibri" panose="020F0502020204030204" pitchFamily="34" charset="0"/>
                <a:cs typeface="Arial" panose="020B0604020202020204" pitchFamily="34" charset="0"/>
              </a:rPr>
              <a:t>с  регионами – участниками Форума публичных библиотек, экспертами, представителями Минкультуры.  Привлечение к участию в проекте широкого круга   центральных библиотек субъектов РФ. </a:t>
            </a:r>
          </a:p>
          <a:p>
            <a:pPr marL="342900" indent="-342900" algn="just">
              <a:buFontTx/>
              <a:buAutoNum type="arabicPeriod"/>
            </a:pPr>
            <a:r>
              <a:rPr lang="ru-RU" sz="2000" b="1" dirty="0">
                <a:solidFill>
                  <a:srgbClr val="002060"/>
                </a:solidFill>
                <a:effectLst/>
                <a:ea typeface="Calibri" panose="020F0502020204030204" pitchFamily="34" charset="0"/>
                <a:cs typeface="Arial" panose="020B0604020202020204" pitchFamily="34" charset="0"/>
              </a:rPr>
              <a:t>Подготовка </a:t>
            </a:r>
            <a:r>
              <a:rPr lang="ru-RU" sz="2000" b="1" dirty="0">
                <a:solidFill>
                  <a:srgbClr val="C00000"/>
                </a:solidFill>
                <a:effectLst/>
                <a:ea typeface="Calibri" panose="020F0502020204030204" pitchFamily="34" charset="0"/>
                <a:cs typeface="Arial" panose="020B0604020202020204" pitchFamily="34" charset="0"/>
              </a:rPr>
              <a:t>итогового отчета. </a:t>
            </a:r>
          </a:p>
        </p:txBody>
      </p:sp>
      <p:sp>
        <p:nvSpPr>
          <p:cNvPr id="4" name="TextBox 3">
            <a:extLst>
              <a:ext uri="{FF2B5EF4-FFF2-40B4-BE49-F238E27FC236}">
                <a16:creationId xmlns:a16="http://schemas.microsoft.com/office/drawing/2014/main" id="{B9466EA9-2D00-FD1B-7040-FA14B4A04D2B}"/>
              </a:ext>
            </a:extLst>
          </p:cNvPr>
          <p:cNvSpPr txBox="1"/>
          <p:nvPr/>
        </p:nvSpPr>
        <p:spPr>
          <a:xfrm>
            <a:off x="3719736" y="548680"/>
            <a:ext cx="7992888" cy="461665"/>
          </a:xfrm>
          <a:prstGeom prst="rect">
            <a:avLst/>
          </a:prstGeom>
          <a:noFill/>
        </p:spPr>
        <p:txBody>
          <a:bodyPr wrap="square">
            <a:spAutoFit/>
          </a:bodyPr>
          <a:lstStyle/>
          <a:p>
            <a:pPr algn="just"/>
            <a:r>
              <a:rPr lang="ru-RU" b="1" dirty="0">
                <a:solidFill>
                  <a:schemeClr val="accent5">
                    <a:lumMod val="75000"/>
                  </a:schemeClr>
                </a:solidFill>
                <a:latin typeface="Arial" panose="020B0604020202020204" pitchFamily="34" charset="0"/>
                <a:ea typeface="Calibri" panose="020F0502020204030204" pitchFamily="34" charset="0"/>
                <a:cs typeface="Arial" panose="020B0604020202020204" pitchFamily="34" charset="0"/>
              </a:rPr>
              <a:t> </a:t>
            </a:r>
            <a:r>
              <a:rPr lang="ru-RU" sz="2400" b="1" dirty="0">
                <a:solidFill>
                  <a:srgbClr val="7030A0"/>
                </a:solidFill>
                <a:ea typeface="Calibri" panose="020F0502020204030204" pitchFamily="34" charset="0"/>
                <a:cs typeface="Arial" panose="020B0604020202020204" pitchFamily="34" charset="0"/>
              </a:rPr>
              <a:t>ПЛАН работы над проектом:   март – декабрь 2022 года </a:t>
            </a:r>
            <a:endParaRPr lang="ru-RU" sz="2400" b="1" dirty="0">
              <a:solidFill>
                <a:srgbClr val="7030A0"/>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79598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6688" y="-19509"/>
            <a:ext cx="2592288" cy="6940133"/>
          </a:xfrm>
          <a:prstGeom prst="rect">
            <a:avLst/>
          </a:prstGeom>
          <a:solidFill>
            <a:srgbClr val="7030A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marL="72000" algn="ctr">
              <a:lnSpc>
                <a:spcPct val="150000"/>
              </a:lnSpc>
            </a:pPr>
            <a:endParaRPr lang="ru-RU" sz="32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marL="72000" algn="ctr">
              <a:lnSpc>
                <a:spcPct val="150000"/>
              </a:lnSpc>
            </a:pPr>
            <a:endParaRPr lang="ru-RU" sz="32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marL="72000" algn="ctr">
              <a:lnSpc>
                <a:spcPct val="150000"/>
              </a:lnSpc>
            </a:pPr>
            <a:r>
              <a:rPr lang="ru-RU" sz="2000" b="1" dirty="0">
                <a:solidFill>
                  <a:prstClr val="white"/>
                </a:solidFill>
                <a:effectLst>
                  <a:outerShdw blurRad="38100" dist="38100" dir="2700000" algn="tl">
                    <a:srgbClr val="000000">
                      <a:alpha val="43137"/>
                    </a:srgbClr>
                  </a:outerShdw>
                </a:effectLst>
                <a:cs typeface="Arial" pitchFamily="34" charset="0"/>
              </a:rPr>
              <a:t>Стандарт качества  модернизации  муниципальной библиотеки </a:t>
            </a:r>
          </a:p>
          <a:p>
            <a:pPr marL="72000" algn="ctr">
              <a:lnSpc>
                <a:spcPct val="150000"/>
              </a:lnSpc>
            </a:pPr>
            <a:r>
              <a:rPr lang="ru-RU" sz="2000" b="1" dirty="0">
                <a:solidFill>
                  <a:prstClr val="white"/>
                </a:solidFill>
                <a:effectLst>
                  <a:outerShdw blurRad="38100" dist="38100" dir="2700000" algn="tl">
                    <a:srgbClr val="000000">
                      <a:alpha val="43137"/>
                    </a:srgbClr>
                  </a:outerShdw>
                </a:effectLst>
                <a:cs typeface="Arial" pitchFamily="34" charset="0"/>
              </a:rPr>
              <a:t>КОНЦЕПЦИЯ</a:t>
            </a:r>
          </a:p>
          <a:p>
            <a:pPr marL="72000" algn="ctr">
              <a:lnSpc>
                <a:spcPct val="150000"/>
              </a:lnSpc>
            </a:pPr>
            <a:r>
              <a:rPr lang="ru-RU" sz="2000" b="1" dirty="0">
                <a:solidFill>
                  <a:prstClr val="white"/>
                </a:solidFill>
                <a:effectLst>
                  <a:outerShdw blurRad="38100" dist="38100" dir="2700000" algn="tl">
                    <a:srgbClr val="000000">
                      <a:alpha val="43137"/>
                    </a:srgbClr>
                  </a:outerShdw>
                </a:effectLst>
                <a:cs typeface="Arial" pitchFamily="34" charset="0"/>
              </a:rPr>
              <a:t>проекта</a:t>
            </a:r>
          </a:p>
          <a:p>
            <a:pPr marL="72000" algn="ctr">
              <a:lnSpc>
                <a:spcPct val="150000"/>
              </a:lnSpc>
            </a:pPr>
            <a:r>
              <a:rPr lang="ru-RU" sz="2000" b="1" dirty="0">
                <a:solidFill>
                  <a:prstClr val="white"/>
                </a:solidFill>
                <a:effectLst>
                  <a:outerShdw blurRad="38100" dist="38100" dir="2700000" algn="tl">
                    <a:srgbClr val="000000">
                      <a:alpha val="43137"/>
                    </a:srgbClr>
                  </a:outerShdw>
                </a:effectLst>
                <a:cs typeface="Arial" pitchFamily="34" charset="0"/>
              </a:rPr>
              <a:t> </a:t>
            </a:r>
          </a:p>
          <a:p>
            <a:pPr lvl="0" algn="ctr">
              <a:lnSpc>
                <a:spcPct val="150000"/>
              </a:lnSpc>
            </a:pPr>
            <a:endParaRPr lang="ru-RU"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TextBox 5">
            <a:extLst>
              <a:ext uri="{FF2B5EF4-FFF2-40B4-BE49-F238E27FC236}">
                <a16:creationId xmlns:a16="http://schemas.microsoft.com/office/drawing/2014/main" id="{0FF93A26-A3EF-C0CE-6949-03176A2444C8}"/>
              </a:ext>
            </a:extLst>
          </p:cNvPr>
          <p:cNvSpPr txBox="1"/>
          <p:nvPr/>
        </p:nvSpPr>
        <p:spPr>
          <a:xfrm>
            <a:off x="5447928" y="404664"/>
            <a:ext cx="3024336" cy="369332"/>
          </a:xfrm>
          <a:prstGeom prst="rect">
            <a:avLst/>
          </a:prstGeom>
          <a:noFill/>
        </p:spPr>
        <p:txBody>
          <a:bodyPr wrap="square">
            <a:spAutoFit/>
          </a:bodyPr>
          <a:lstStyle/>
          <a:p>
            <a:pPr marL="180000"/>
            <a:r>
              <a:rPr lang="ru-RU" b="1" dirty="0">
                <a:solidFill>
                  <a:srgbClr val="7030A0"/>
                </a:solidFill>
                <a:latin typeface="Arial" panose="020B0604020202020204" pitchFamily="34" charset="0"/>
                <a:ea typeface="Times New Roman" panose="02020603050405020304" pitchFamily="18" charset="0"/>
                <a:cs typeface="Arial" panose="020B0604020202020204" pitchFamily="34" charset="0"/>
              </a:rPr>
              <a:t>КОНЦЕПЦИЯ ПРОЕКТА</a:t>
            </a:r>
            <a:endParaRPr lang="ru-RU" b="1"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4E5F9CB1-855A-9963-2C69-86550D3F5A90}"/>
              </a:ext>
            </a:extLst>
          </p:cNvPr>
          <p:cNvSpPr txBox="1"/>
          <p:nvPr/>
        </p:nvSpPr>
        <p:spPr>
          <a:xfrm>
            <a:off x="2999656" y="1124744"/>
            <a:ext cx="9073008" cy="5170646"/>
          </a:xfrm>
          <a:prstGeom prst="rect">
            <a:avLst/>
          </a:prstGeom>
          <a:noFill/>
        </p:spPr>
        <p:txBody>
          <a:bodyPr wrap="square">
            <a:spAutoFit/>
          </a:bodyPr>
          <a:lstStyle/>
          <a:p>
            <a:pPr algn="ctr"/>
            <a:r>
              <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В проекте реализуется </a:t>
            </a:r>
            <a:r>
              <a:rPr kumimoji="0" lang="ru-RU" sz="2000" b="1"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 подход, основанный на методологии  «умного регулирования», применяемого  во </a:t>
            </a:r>
            <a:r>
              <a:rPr lang="ru-RU" sz="2000" b="1" dirty="0">
                <a:solidFill>
                  <a:srgbClr val="C00000"/>
                </a:solidFill>
                <a:latin typeface="Arial" panose="020B0604020202020204" pitchFamily="34" charset="0"/>
                <a:ea typeface="Times New Roman" panose="02020603050405020304" pitchFamily="18" charset="0"/>
                <a:cs typeface="Arial" panose="020B0604020202020204" pitchFamily="34" charset="0"/>
              </a:rPr>
              <a:t>многих  </a:t>
            </a:r>
            <a:r>
              <a:rPr kumimoji="0" lang="ru-RU" sz="2000" b="1"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отраслях. </a:t>
            </a:r>
          </a:p>
          <a:p>
            <a:endParaRPr kumimoji="0" lang="ru-RU" sz="2000" b="1" u="none" strike="noStrike" kern="1200" cap="none" spc="0" normalizeH="0" baseline="0" noProof="0" dirty="0">
              <a:ln>
                <a:noFill/>
              </a:ln>
              <a:solidFill>
                <a:srgbClr val="7030A0"/>
              </a:solidFill>
              <a:effectLst/>
              <a:uLnTx/>
              <a:uFillTx/>
              <a:latin typeface="Arial" panose="020B0604020202020204" pitchFamily="34" charset="0"/>
              <a:ea typeface="Times New Roman" panose="02020603050405020304" pitchFamily="18" charset="0"/>
              <a:cs typeface="Arial" panose="020B0604020202020204" pitchFamily="34" charset="0"/>
            </a:endParaRPr>
          </a:p>
          <a:p>
            <a:r>
              <a:rPr kumimoji="0" lang="ru-RU" sz="2000" b="1"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Необходимость регулирования  (установления правил и стандартов) на основе государственного вмешательства,  является весьма </a:t>
            </a:r>
            <a:r>
              <a:rPr lang="ru-RU" sz="2000" b="1" dirty="0">
                <a:solidFill>
                  <a:srgbClr val="002060"/>
                </a:solidFill>
                <a:latin typeface="Arial" panose="020B0604020202020204" pitchFamily="34" charset="0"/>
                <a:ea typeface="Times New Roman" panose="02020603050405020304" pitchFamily="18" charset="0"/>
                <a:cs typeface="Arial" panose="020B0604020202020204" pitchFamily="34" charset="0"/>
              </a:rPr>
              <a:t>важной  задачей  </a:t>
            </a:r>
            <a:r>
              <a:rPr kumimoji="0" lang="ru-RU" sz="2000" b="1"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в нерыночных отраслях, которые производят   общественные блага и услуги. Их спектр весьма обширен – от национальной обороны до  уличного освещения и библиотечного дела. </a:t>
            </a:r>
          </a:p>
          <a:p>
            <a:pPr algn="ctr"/>
            <a:r>
              <a:rPr lang="ru-RU" sz="2200" b="1" dirty="0">
                <a:solidFill>
                  <a:srgbClr val="FF0000"/>
                </a:solidFill>
                <a:latin typeface="Arial" panose="020B0604020202020204" pitchFamily="34" charset="0"/>
                <a:ea typeface="Times New Roman" panose="02020603050405020304" pitchFamily="18" charset="0"/>
                <a:cs typeface="Arial" panose="020B0604020202020204" pitchFamily="34" charset="0"/>
              </a:rPr>
              <a:t>«Умное регулирование» </a:t>
            </a:r>
            <a:r>
              <a:rPr lang="ru-RU" sz="2200" b="1" dirty="0">
                <a:solidFill>
                  <a:srgbClr val="002060"/>
                </a:solidFill>
                <a:latin typeface="Arial" panose="020B0604020202020204" pitchFamily="34" charset="0"/>
                <a:ea typeface="Times New Roman" panose="02020603050405020304" pitchFamily="18" charset="0"/>
                <a:cs typeface="Arial" panose="020B0604020202020204" pitchFamily="34" charset="0"/>
              </a:rPr>
              <a:t>–  это  создание  научно обоснованных  правил  (стандартов), </a:t>
            </a:r>
            <a:r>
              <a:rPr lang="ru-RU" sz="2200" b="1" dirty="0">
                <a:solidFill>
                  <a:srgbClr val="002060"/>
                </a:solidFill>
                <a:latin typeface="Arial" panose="020B0604020202020204" pitchFamily="34" charset="0"/>
                <a:cs typeface="Arial" panose="020B0604020202020204" pitchFamily="34" charset="0"/>
              </a:rPr>
              <a:t>в которых устанавливаются (нормируются)  общие характеристики (показатели) объекта стандартизации с целью их  многократного добровольного (либо обязательного) применения.  </a:t>
            </a:r>
          </a:p>
          <a:p>
            <a:endParaRPr lang="ru-RU" dirty="0"/>
          </a:p>
        </p:txBody>
      </p:sp>
    </p:spTree>
    <p:extLst>
      <p:ext uri="{BB962C8B-B14F-4D97-AF65-F5344CB8AC3E}">
        <p14:creationId xmlns:p14="http://schemas.microsoft.com/office/powerpoint/2010/main" val="735161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619" y="0"/>
            <a:ext cx="2408973" cy="6876000"/>
          </a:xfrm>
          <a:prstGeom prst="rect">
            <a:avLst/>
          </a:prstGeom>
          <a:solidFill>
            <a:srgbClr val="7030A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marL="72000" algn="ctr">
              <a:lnSpc>
                <a:spcPct val="150000"/>
              </a:lnSpc>
            </a:pPr>
            <a:r>
              <a:rPr lang="ru-RU" sz="2000" b="1" dirty="0">
                <a:solidFill>
                  <a:prstClr val="white"/>
                </a:solidFill>
                <a:effectLst>
                  <a:outerShdw blurRad="38100" dist="38100" dir="2700000" algn="tl">
                    <a:srgbClr val="000000">
                      <a:alpha val="43137"/>
                    </a:srgbClr>
                  </a:outerShdw>
                </a:effectLst>
                <a:cs typeface="Arial" pitchFamily="34" charset="0"/>
              </a:rPr>
              <a:t>Стандарт качества  модернизации  муниципальной библиотеки: </a:t>
            </a:r>
          </a:p>
          <a:p>
            <a:pPr marL="72000" algn="ctr">
              <a:lnSpc>
                <a:spcPct val="150000"/>
              </a:lnSpc>
            </a:pPr>
            <a:r>
              <a:rPr lang="ru-RU" sz="1600" b="1" dirty="0">
                <a:solidFill>
                  <a:prstClr val="white"/>
                </a:solidFill>
                <a:effectLst>
                  <a:outerShdw blurRad="38100" dist="38100" dir="2700000" algn="tl">
                    <a:srgbClr val="000000">
                      <a:alpha val="43137"/>
                    </a:srgbClr>
                  </a:outerShdw>
                </a:effectLst>
                <a:latin typeface="Arial" pitchFamily="34" charset="0"/>
                <a:cs typeface="Arial" pitchFamily="34" charset="0"/>
              </a:rPr>
              <a:t>ЦЕЛИ И ЗАДАЧИ</a:t>
            </a:r>
          </a:p>
          <a:p>
            <a:pPr lvl="0" algn="ctr">
              <a:lnSpc>
                <a:spcPct val="150000"/>
              </a:lnSpc>
            </a:pPr>
            <a:endParaRPr lang="ru-RU"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a:p>
            <a:pPr lvl="0" algn="ctr">
              <a:lnSpc>
                <a:spcPct val="150000"/>
              </a:lnSpc>
            </a:pPr>
            <a:endParaRPr lang="ru-RU" sz="2000" b="1" dirty="0">
              <a:solidFill>
                <a:prstClr val="white"/>
              </a:solidFill>
              <a:effectLst>
                <a:outerShdw blurRad="38100" dist="38100" dir="2700000" algn="tl">
                  <a:srgbClr val="000000">
                    <a:alpha val="43137"/>
                  </a:srgbClr>
                </a:outerShdw>
              </a:effectLst>
              <a:latin typeface="Arial" pitchFamily="34" charset="0"/>
              <a:cs typeface="Arial" pitchFamily="34" charset="0"/>
            </a:endParaRPr>
          </a:p>
        </p:txBody>
      </p:sp>
      <p:sp>
        <p:nvSpPr>
          <p:cNvPr id="10" name="TextBox 9">
            <a:extLst>
              <a:ext uri="{FF2B5EF4-FFF2-40B4-BE49-F238E27FC236}">
                <a16:creationId xmlns:a16="http://schemas.microsoft.com/office/drawing/2014/main" id="{BD8E6DF1-A33B-2BA5-1803-DEA8A2F50F28}"/>
              </a:ext>
            </a:extLst>
          </p:cNvPr>
          <p:cNvSpPr txBox="1"/>
          <p:nvPr/>
        </p:nvSpPr>
        <p:spPr>
          <a:xfrm>
            <a:off x="4871864" y="322000"/>
            <a:ext cx="3758061" cy="461665"/>
          </a:xfrm>
          <a:prstGeom prst="rect">
            <a:avLst/>
          </a:prstGeom>
          <a:noFill/>
        </p:spPr>
        <p:txBody>
          <a:bodyPr wrap="square">
            <a:spAutoFit/>
          </a:bodyPr>
          <a:lstStyle/>
          <a:p>
            <a:r>
              <a:rPr lang="ru-RU" sz="2400" b="1" dirty="0">
                <a:solidFill>
                  <a:srgbClr val="7030A0"/>
                </a:solidFill>
              </a:rPr>
              <a:t>ЦЕЛИ  и   ЗАДАЧИ  проекта</a:t>
            </a:r>
            <a:endParaRPr lang="ru-RU" sz="2400" dirty="0">
              <a:solidFill>
                <a:srgbClr val="7030A0"/>
              </a:solidFill>
            </a:endParaRPr>
          </a:p>
        </p:txBody>
      </p:sp>
      <p:sp>
        <p:nvSpPr>
          <p:cNvPr id="16" name="TextBox 15">
            <a:extLst>
              <a:ext uri="{FF2B5EF4-FFF2-40B4-BE49-F238E27FC236}">
                <a16:creationId xmlns:a16="http://schemas.microsoft.com/office/drawing/2014/main" id="{B3DD74A4-EEB2-1D8F-29BB-3707AED1F89E}"/>
              </a:ext>
            </a:extLst>
          </p:cNvPr>
          <p:cNvSpPr txBox="1"/>
          <p:nvPr/>
        </p:nvSpPr>
        <p:spPr>
          <a:xfrm>
            <a:off x="2999656" y="3227514"/>
            <a:ext cx="8816172" cy="3139321"/>
          </a:xfrm>
          <a:prstGeom prst="rect">
            <a:avLst/>
          </a:prstGeom>
          <a:noFill/>
        </p:spPr>
        <p:txBody>
          <a:bodyPr wrap="square">
            <a:spAutoFit/>
          </a:bodyPr>
          <a:lstStyle/>
          <a:p>
            <a:pPr indent="450215" algn="ctr">
              <a:lnSpc>
                <a:spcPct val="90000"/>
              </a:lnSpc>
            </a:pPr>
            <a:r>
              <a:rPr lang="ru-RU" sz="2000" b="1" dirty="0">
                <a:solidFill>
                  <a:srgbClr val="C00000"/>
                </a:solidFill>
                <a:effectLst/>
                <a:ea typeface="Times New Roman" panose="02020603050405020304" pitchFamily="18" charset="0"/>
                <a:cs typeface="*******"/>
              </a:rPr>
              <a:t>Ядром СКМ является  система, состоящая из объектов, критериев, показателей и оценочных характеристик уровня модернизации  ресурсов муниципальной библиотеки. </a:t>
            </a:r>
          </a:p>
          <a:p>
            <a:pPr indent="450215" algn="just">
              <a:lnSpc>
                <a:spcPct val="90000"/>
              </a:lnSpc>
            </a:pPr>
            <a:endParaRPr lang="ru-RU" sz="2000" b="1" dirty="0">
              <a:solidFill>
                <a:srgbClr val="002060"/>
              </a:solidFill>
              <a:effectLst/>
              <a:ea typeface="Times New Roman" panose="02020603050405020304" pitchFamily="18" charset="0"/>
              <a:cs typeface="*******"/>
            </a:endParaRPr>
          </a:p>
          <a:p>
            <a:pPr indent="450215" algn="just">
              <a:lnSpc>
                <a:spcPct val="90000"/>
              </a:lnSpc>
            </a:pPr>
            <a:r>
              <a:rPr lang="ru-RU" sz="2000" b="1" dirty="0">
                <a:solidFill>
                  <a:srgbClr val="002060"/>
                </a:solidFill>
                <a:effectLst/>
                <a:ea typeface="Times New Roman" panose="02020603050405020304" pitchFamily="18" charset="0"/>
                <a:cs typeface="*******"/>
              </a:rPr>
              <a:t>При разработке Стандарта учитывались «Методические рекомендации по модернизации муниципальных библиотек на основе  модельного стандарта деятельности общедоступной библиотеки», утвержденные Минкультуры 13 марта 2019 г., нормативные документы национального проекта «Культура»,  </a:t>
            </a:r>
            <a:r>
              <a:rPr lang="ru-RU" sz="2000" b="1" i="1" dirty="0">
                <a:solidFill>
                  <a:srgbClr val="002060"/>
                </a:solidFill>
                <a:effectLst/>
                <a:ea typeface="Times New Roman" panose="02020603050405020304" pitchFamily="18" charset="0"/>
                <a:cs typeface="*******"/>
              </a:rPr>
              <a:t>инновационный опыт библиотек – соисполнителей проекта:  Алтайского и Красноярского  краев, Белгородской, Ростовской,  Рязанской  и  Челябинской областей.   </a:t>
            </a:r>
          </a:p>
        </p:txBody>
      </p:sp>
      <p:sp>
        <p:nvSpPr>
          <p:cNvPr id="18" name="TextBox 17">
            <a:extLst>
              <a:ext uri="{FF2B5EF4-FFF2-40B4-BE49-F238E27FC236}">
                <a16:creationId xmlns:a16="http://schemas.microsoft.com/office/drawing/2014/main" id="{2EA003F2-7C46-FBBA-73C3-A69106184CBB}"/>
              </a:ext>
            </a:extLst>
          </p:cNvPr>
          <p:cNvSpPr txBox="1"/>
          <p:nvPr/>
        </p:nvSpPr>
        <p:spPr>
          <a:xfrm>
            <a:off x="2783632" y="880136"/>
            <a:ext cx="9001000" cy="1200329"/>
          </a:xfrm>
          <a:prstGeom prst="rect">
            <a:avLst/>
          </a:prstGeom>
          <a:noFill/>
        </p:spPr>
        <p:txBody>
          <a:bodyPr wrap="square">
            <a:spAutoFit/>
          </a:bodyPr>
          <a:lstStyle/>
          <a:p>
            <a:pPr marL="180000"/>
            <a:r>
              <a:rPr lang="ru-RU" b="1" i="1" dirty="0">
                <a:solidFill>
                  <a:srgbClr val="C00000"/>
                </a:solidFill>
                <a:latin typeface="Arial" panose="020B0604020202020204" pitchFamily="34" charset="0"/>
                <a:ea typeface="Times New Roman" panose="02020603050405020304" pitchFamily="18" charset="0"/>
                <a:cs typeface="Arial" panose="020B0604020202020204" pitchFamily="34" charset="0"/>
              </a:rPr>
              <a:t>Основная цель  проекта </a:t>
            </a:r>
            <a:r>
              <a:rPr lang="ru-RU" b="1" i="1"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ru-RU" b="1" dirty="0">
                <a:solidFill>
                  <a:srgbClr val="002060"/>
                </a:solidFill>
                <a:latin typeface="Arial" panose="020B0604020202020204" pitchFamily="34" charset="0"/>
                <a:ea typeface="Times New Roman" panose="02020603050405020304" pitchFamily="18" charset="0"/>
                <a:cs typeface="Arial" panose="020B0604020202020204" pitchFamily="34" charset="0"/>
              </a:rPr>
              <a:t>разработать СКМ общедоступной  муниципальной библиотеки, позволяющий  измерять (составлять объективное представление) о качестве  (уровне)  и динамике  модернизации  основных ресурсов муниципальных библиотек страны</a:t>
            </a:r>
            <a:endParaRPr lang="ru-RU" dirty="0">
              <a:latin typeface="Times New Roman" panose="02020603050405020304" pitchFamily="18" charset="0"/>
              <a:ea typeface="Times New Roman" panose="02020603050405020304" pitchFamily="18" charset="0"/>
            </a:endParaRPr>
          </a:p>
        </p:txBody>
      </p:sp>
      <p:sp>
        <p:nvSpPr>
          <p:cNvPr id="20" name="TextBox 19">
            <a:extLst>
              <a:ext uri="{FF2B5EF4-FFF2-40B4-BE49-F238E27FC236}">
                <a16:creationId xmlns:a16="http://schemas.microsoft.com/office/drawing/2014/main" id="{B7BC2BD1-048C-3FF9-9D4F-FA5BEA976F3A}"/>
              </a:ext>
            </a:extLst>
          </p:cNvPr>
          <p:cNvSpPr txBox="1"/>
          <p:nvPr/>
        </p:nvSpPr>
        <p:spPr>
          <a:xfrm>
            <a:off x="2752434" y="2176936"/>
            <a:ext cx="9032197" cy="954107"/>
          </a:xfrm>
          <a:prstGeom prst="rect">
            <a:avLst/>
          </a:prstGeom>
          <a:noFill/>
        </p:spPr>
        <p:txBody>
          <a:bodyPr wrap="square">
            <a:spAutoFit/>
          </a:bodyPr>
          <a:lstStyle/>
          <a:p>
            <a:pPr marL="180000"/>
            <a:r>
              <a:rPr lang="ru-RU" b="1" i="1" dirty="0">
                <a:solidFill>
                  <a:srgbClr val="C00000"/>
                </a:solidFill>
                <a:latin typeface="Arial" panose="020B0604020202020204" pitchFamily="34" charset="0"/>
                <a:ea typeface="Times New Roman" panose="02020603050405020304" pitchFamily="18" charset="0"/>
                <a:cs typeface="Arial" panose="020B0604020202020204" pitchFamily="34" charset="0"/>
              </a:rPr>
              <a:t>Основная задача  проекта  </a:t>
            </a:r>
            <a:r>
              <a:rPr lang="ru-RU" sz="2000" b="1" dirty="0">
                <a:solidFill>
                  <a:srgbClr val="7030A0"/>
                </a:solidFill>
                <a:latin typeface="Arial" panose="020B0604020202020204" pitchFamily="34" charset="0"/>
                <a:ea typeface="Times New Roman" panose="02020603050405020304" pitchFamily="18" charset="0"/>
                <a:cs typeface="Arial" panose="020B0604020202020204" pitchFamily="34" charset="0"/>
              </a:rPr>
              <a:t>–   </a:t>
            </a:r>
            <a:r>
              <a:rPr lang="ru-RU" b="1" dirty="0">
                <a:solidFill>
                  <a:srgbClr val="002060"/>
                </a:solidFill>
                <a:latin typeface="Arial" panose="020B0604020202020204" pitchFamily="34" charset="0"/>
                <a:ea typeface="Times New Roman" panose="02020603050405020304" pitchFamily="18" charset="0"/>
                <a:cs typeface="Arial" panose="020B0604020202020204" pitchFamily="34" charset="0"/>
              </a:rPr>
              <a:t>разработать  систему  критериев и показателей  уровня   модернизации  ресурсов  общедоступной муниципальной библиотеки </a:t>
            </a:r>
          </a:p>
        </p:txBody>
      </p:sp>
    </p:spTree>
    <p:extLst>
      <p:ext uri="{BB962C8B-B14F-4D97-AF65-F5344CB8AC3E}">
        <p14:creationId xmlns:p14="http://schemas.microsoft.com/office/powerpoint/2010/main" val="2787566831"/>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25023</TotalTime>
  <Words>3254</Words>
  <Application>Microsoft Office PowerPoint</Application>
  <PresentationFormat>Широкоэкранный</PresentationFormat>
  <Paragraphs>825</Paragraphs>
  <Slides>25</Slides>
  <Notes>23</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25</vt:i4>
      </vt:variant>
    </vt:vector>
  </HeadingPairs>
  <TitlesOfParts>
    <vt:vector size="35" baseType="lpstr">
      <vt:lpstr>Arial</vt:lpstr>
      <vt:lpstr>Avenir Book</vt:lpstr>
      <vt:lpstr>Avenir Next Demi Bold</vt:lpstr>
      <vt:lpstr>Avenir Next Medium</vt:lpstr>
      <vt:lpstr>Avenir Next Regular</vt:lpstr>
      <vt:lpstr>Calibri</vt:lpstr>
      <vt:lpstr>Calibri Light</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ВСЕРОССИЙСКИЙ БИБЛИОТЕЧНЫЙ КОНГРЕСС Владимир, 12-17 мая 2018</dc:title>
  <dc:creator>user</dc:creator>
  <cp:lastModifiedBy>boss</cp:lastModifiedBy>
  <cp:revision>1419</cp:revision>
  <cp:lastPrinted>2021-04-08T08:32:16Z</cp:lastPrinted>
  <dcterms:created xsi:type="dcterms:W3CDTF">2019-04-24T12:21:24Z</dcterms:created>
  <dcterms:modified xsi:type="dcterms:W3CDTF">2022-11-17T22:32:26Z</dcterms:modified>
</cp:coreProperties>
</file>