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8" r:id="rId1"/>
  </p:sldMasterIdLst>
  <p:notesMasterIdLst>
    <p:notesMasterId r:id="rId16"/>
  </p:notesMasterIdLst>
  <p:sldIdLst>
    <p:sldId id="365" r:id="rId2"/>
    <p:sldId id="301" r:id="rId3"/>
    <p:sldId id="368" r:id="rId4"/>
    <p:sldId id="342" r:id="rId5"/>
    <p:sldId id="345" r:id="rId6"/>
    <p:sldId id="370" r:id="rId7"/>
    <p:sldId id="335" r:id="rId8"/>
    <p:sldId id="373" r:id="rId9"/>
    <p:sldId id="374" r:id="rId10"/>
    <p:sldId id="375" r:id="rId11"/>
    <p:sldId id="378" r:id="rId12"/>
    <p:sldId id="376" r:id="rId13"/>
    <p:sldId id="339" r:id="rId14"/>
    <p:sldId id="288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548235"/>
    <a:srgbClr val="FFC000"/>
    <a:srgbClr val="FFCC00"/>
    <a:srgbClr val="FF5050"/>
    <a:srgbClr val="000000"/>
    <a:srgbClr val="FF9933"/>
    <a:srgbClr val="9BFF9B"/>
    <a:srgbClr val="E5FFE5"/>
    <a:srgbClr val="F6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940" autoAdjust="0"/>
  </p:normalViewPr>
  <p:slideViewPr>
    <p:cSldViewPr>
      <p:cViewPr varScale="1">
        <p:scale>
          <a:sx n="68" d="100"/>
          <a:sy n="68" d="100"/>
        </p:scale>
        <p:origin x="4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36DB-DE22-4E85-B903-37FC08A8DF7D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86D4-15FB-43DA-8301-4D3FD435AA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6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25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36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99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7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2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97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17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00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86D4-15FB-43DA-8301-4D3FD435AA1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41D2-B5C3-408C-AD22-7F1DAFF2BA05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16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478-6392-40D8-94EC-6D3596C88963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61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A626-CB1F-4DA5-A039-0C3911A89554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81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CB2A-6440-4479-B185-D5B7DF3FBC7B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2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5221-3B7B-4B85-8E54-ED36521A0A86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2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0785-2133-452D-A2FF-CB54C82E07FD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7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64FD-343F-4FAD-A4B0-249B0DEF11AA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8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E74B-22AC-44EC-961E-826EA2D7D12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8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2BAE-9B86-487F-813C-346EBF0F51B6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27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11C1-0541-4330-A5CC-2F953FF2079A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96464"/>
                </a:solidFill>
              </a:rPr>
              <a:pPr/>
              <a:t>‹#›</a:t>
            </a:fld>
            <a:endParaRPr lang="ru-RU" dirty="0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5CB-E892-4022-9F9E-3DBDA5932054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7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9277-9644-4A12-93B8-7D9FF4690801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25150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518457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8202" y="5746376"/>
            <a:ext cx="3600400" cy="9229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НМО РНБ</a:t>
            </a:r>
          </a:p>
          <a:p>
            <a:pPr algn="r"/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nmo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@nlr.ru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7081" y="1748260"/>
            <a:ext cx="4464000" cy="254726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МОДЕЛЬНЫХ БИБЛИОТЕК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ФАКТОР ИННОВАЦИОННОГО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06" y="441308"/>
            <a:ext cx="1872000" cy="1246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58" y="1722323"/>
            <a:ext cx="1887043" cy="11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53" y="1783341"/>
            <a:ext cx="1912327" cy="12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059" y="2980610"/>
            <a:ext cx="1887043" cy="12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48" y="4356392"/>
            <a:ext cx="1939603" cy="12062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058" y="4319178"/>
            <a:ext cx="1915999" cy="12314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191" y="3055629"/>
            <a:ext cx="1922890" cy="12741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7739" y="4403867"/>
            <a:ext cx="2144261" cy="115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675" y="451594"/>
            <a:ext cx="1927320" cy="12681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8781" y="4367816"/>
            <a:ext cx="2147083" cy="11899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1742" y="475129"/>
            <a:ext cx="1980000" cy="1247194"/>
          </a:xfrm>
          <a:prstGeom prst="rect">
            <a:avLst/>
          </a:prstGeom>
        </p:spPr>
      </p:pic>
      <p:pic>
        <p:nvPicPr>
          <p:cNvPr id="19" name="Рисунок 18" descr="Робот помощник библиотекаря: инновационные технологии в библиотечном деле -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r="10634"/>
          <a:stretch/>
        </p:blipFill>
        <p:spPr bwMode="auto">
          <a:xfrm>
            <a:off x="4430721" y="401503"/>
            <a:ext cx="2275427" cy="1285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58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44"/>
            <a:ext cx="9144000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НАЦИОНАЛЬНЫЙ  ПРОЕКТ  «КУЛЬТУРА»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насущные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83844"/>
            <a:ext cx="3851921" cy="57876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200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субсидий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национального проекта </a:t>
            </a:r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модернизация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большинстве регионов </a:t>
            </a: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отсутствуют средства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региональных </a:t>
            </a:r>
          </a:p>
          <a:p>
            <a:pPr marL="7200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бюджетах на:</a:t>
            </a:r>
          </a:p>
          <a:p>
            <a:pPr marL="268288" indent="-19685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выполнение обязательных работ </a:t>
            </a:r>
          </a:p>
          <a:p>
            <a:pPr marL="268288" indent="-19685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   подготовке к конкурсу</a:t>
            </a:r>
          </a:p>
          <a:p>
            <a:pPr marL="7200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 проекта</a:t>
            </a:r>
          </a:p>
          <a:p>
            <a:pPr marL="7200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проведение капитального ремонта</a:t>
            </a:r>
          </a:p>
          <a:p>
            <a:pPr marL="72000"/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 выполнимые требования </a:t>
            </a:r>
          </a:p>
          <a:p>
            <a:pPr marL="7200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участникам конкурсного отбора: наличие в штате МБ не менее двух сотрудников и др.</a:t>
            </a:r>
          </a:p>
          <a:p>
            <a:pPr marL="179388" indent="-10795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17463"/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Сжатые сроки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подготовительных, конкурсных, ремонтно-строительных и дизайнерских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</a:p>
          <a:p>
            <a:pPr marL="72000"/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276148" y="1083843"/>
            <a:ext cx="3867851" cy="575622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3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ФИНАНСИРОВАНИЕ</a:t>
            </a: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программы и проекты</a:t>
            </a: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Пермском крае – 3 МБ ежегодно по 5 млн руб. каждой (2020–2030 гг.)</a:t>
            </a:r>
          </a:p>
          <a:p>
            <a:pPr marL="72000"/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Кемеровской области – 2 МБ ежегодно </a:t>
            </a: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500 тыс. руб. каждой</a:t>
            </a:r>
          </a:p>
          <a:p>
            <a:pPr marL="72000"/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Вологодской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26  МБ  ежегодно</a:t>
            </a: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2020 г. выделено 41,9  млн. руб.)</a:t>
            </a:r>
          </a:p>
          <a:p>
            <a:pPr marL="72000"/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Свердловской области (обл. конкурс на создание МБ) –  2 МБ по 3 млн руб. каждой</a:t>
            </a:r>
          </a:p>
          <a:p>
            <a:pPr marL="72000"/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Курской области – 12 МБ ежегодно (всего 72 МБ)</a:t>
            </a:r>
          </a:p>
          <a:p>
            <a:pPr marL="72000"/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Новосибирской области – 3 МБ ежегодно (с 2021 г.)</a:t>
            </a:r>
          </a:p>
          <a:p>
            <a:pPr marL="72000"/>
            <a:endParaRPr lang="ru-RU" sz="12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униципальные программы и проекты</a:t>
            </a: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  в городах Калининград, Нижний Новгород, Пермь, Саратов открыты по 1 МБ </a:t>
            </a:r>
          </a:p>
          <a:p>
            <a:pPr marL="72000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Хабаровском районе (Хабаровский край) созданы 3 МБ</a:t>
            </a:r>
          </a:p>
          <a:p>
            <a:pPr marL="72000"/>
            <a:endParaRPr lang="ru-RU" sz="8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3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внебюджетных источников</a:t>
            </a:r>
          </a:p>
          <a:p>
            <a:pPr marL="72000"/>
            <a:endParaRPr lang="ru-RU" sz="13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endParaRPr lang="ru-RU" sz="1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083843"/>
            <a:ext cx="1440000" cy="57562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49" y="1556792"/>
            <a:ext cx="1408298" cy="3645724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56696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00"/>
            <a:ext cx="9144000" cy="1062000"/>
          </a:xfrm>
          <a:prstGeom prst="rect">
            <a:avLst/>
          </a:prstGeom>
          <a:solidFill>
            <a:srgbClr val="54823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Региональная составляющая 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Национального  проекта «Культура»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661066"/>
            <a:ext cx="9144000" cy="2196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 2019–2021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гг. создано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1 159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модельных библиотек, </a:t>
            </a:r>
          </a:p>
          <a:p>
            <a:pPr marL="108000" algn="ct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том числе</a:t>
            </a:r>
          </a:p>
          <a:p>
            <a:pPr marL="108000" algn="ctr"/>
            <a:r>
              <a:rPr lang="ru-RU" sz="16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548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МБ</a:t>
            </a:r>
            <a:r>
              <a:rPr lang="ru-RU" sz="16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 счет региональных бюджетов и др. источников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финансирования</a:t>
            </a:r>
          </a:p>
          <a:p>
            <a:pPr marL="108000"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 algn="ctr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 algn="ctr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200" b="1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  <a:p>
            <a:pPr marL="108000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08000"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858484"/>
            <a:ext cx="184186" cy="323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9661" t="18274" r="7008" b="14722"/>
          <a:stretch/>
        </p:blipFill>
        <p:spPr>
          <a:xfrm>
            <a:off x="1834551" y="1436193"/>
            <a:ext cx="5256584" cy="2514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850" y="3950212"/>
            <a:ext cx="5796000" cy="388351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1750989" y="1639179"/>
            <a:ext cx="914400" cy="612648"/>
          </a:xfrm>
          <a:prstGeom prst="wedgeRectCallout">
            <a:avLst>
              <a:gd name="adj1" fmla="val 79167"/>
              <a:gd name="adj2" fmla="val 8298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МБнп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709450" y="1436193"/>
            <a:ext cx="914400" cy="612648"/>
          </a:xfrm>
          <a:prstGeom prst="wedgeRectCallout">
            <a:avLst>
              <a:gd name="adj1" fmla="val 43872"/>
              <a:gd name="adj2" fmla="val 14005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МБнп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582311" y="1461709"/>
            <a:ext cx="875922" cy="587132"/>
          </a:xfrm>
          <a:prstGeom prst="wedgeRectCallout">
            <a:avLst>
              <a:gd name="adj1" fmla="val -121092"/>
              <a:gd name="adj2" fmla="val 7579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МБнп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4661066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0"/>
            <a:ext cx="3345299" cy="687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СОСТОЯНИЕ СЕТИ 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МУНИЦИПАЛЬНЫХ БИБЛИОТЕК 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УРОВНЮ МОДЕРНИЗАЦИИ</a:t>
            </a: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6740" y="0"/>
            <a:ext cx="6306338" cy="687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СФОРМИРОВАЛАСЬ НЕОДНОРОДНАЯ СЕТЬ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библиотек, которые прошли в том или ином виде модернизацию:</a:t>
            </a:r>
          </a:p>
          <a:p>
            <a:pPr marL="108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7463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 с официально закрепленным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статусом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«модельная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библиотека»,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не все их них соответствуют Модельному стандарту (2014)</a:t>
            </a: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создаются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различающиеся по уровню технологического обновления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открываются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высокообразцовые библиотеки без присвоения им официального статуса «модельная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МТБ соответствует самым высоким требованиям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 и др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6740" y="3530207"/>
            <a:ext cx="6306338" cy="33480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деятельности библиотек на соответствие статусу «Модельная библиотека» в регионах осуществляется  по-разному.</a:t>
            </a:r>
          </a:p>
          <a:p>
            <a:pPr marL="108000"/>
            <a:endParaRPr lang="ru-RU" sz="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Действуют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Стандарты , принятые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2014–2021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гг.,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о МБ,  Руководства по качеству создания и организации деятельности МБ и др. </a:t>
            </a:r>
          </a:p>
          <a:p>
            <a:pPr marL="108000"/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мониторинги МБ, сертификация, аудит, паспортизация, комиссионные обследования и др. мероприятия. </a:t>
            </a:r>
          </a:p>
          <a:p>
            <a:pPr marL="108000"/>
            <a:endParaRPr lang="ru-RU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Принят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 Стандарт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Модельной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нового поколения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</a:t>
            </a:r>
          </a:p>
          <a:p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03" y="4077072"/>
            <a:ext cx="1789972" cy="2160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37662" y="3530207"/>
            <a:ext cx="63063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6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54351"/>
              </p:ext>
            </p:extLst>
          </p:nvPr>
        </p:nvGraphicFramePr>
        <p:xfrm>
          <a:off x="-11163" y="-121960"/>
          <a:ext cx="9155163" cy="1021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2239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72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ИНТЕРНЕТ-ПОРТАЛ </a:t>
                      </a:r>
                    </a:p>
                    <a:p>
                      <a:pPr marL="72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РНБ</a:t>
                      </a:r>
                    </a:p>
                    <a:p>
                      <a:pPr marL="72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«Центральные библиотеки  субъектов РФ»</a:t>
                      </a:r>
                    </a:p>
                    <a:p>
                      <a:pPr marL="72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72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kern="1200" dirty="0" smtClean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72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kern="1200" dirty="0" smtClean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72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kern="1200" dirty="0" smtClean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http://clrf.nlr.ru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ts val="2160"/>
                        </a:lnSpc>
                        <a:buFont typeface="Wingdings" pitchFamily="2" charset="2"/>
                        <a:buNone/>
                      </a:pPr>
                      <a:endParaRPr lang="ru-RU" sz="1400" b="1" dirty="0" smtClean="0">
                        <a:solidFill>
                          <a:srgbClr val="FF5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0000" indent="0" algn="l">
                        <a:lnSpc>
                          <a:spcPts val="2160"/>
                        </a:lnSpc>
                        <a:buFont typeface="Wingdings" pitchFamily="2" charset="2"/>
                        <a:buNone/>
                      </a:pPr>
                      <a:endParaRPr lang="ru-RU" sz="1400" b="1" dirty="0" smtClean="0">
                        <a:solidFill>
                          <a:srgbClr val="FF5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2000" indent="0" algn="l">
                        <a:lnSpc>
                          <a:spcPts val="2160"/>
                        </a:lnSpc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rgbClr val="FF505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721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     </a:t>
                      </a:r>
                    </a:p>
                    <a:p>
                      <a:pPr algn="ct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itchFamily="34" charset="0"/>
                        </a:rPr>
                        <a:t>                                        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/>
                      <a:endParaRPr lang="ru-RU" dirty="0">
                        <a:solidFill>
                          <a:srgbClr val="001A1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1960"/>
            <a:ext cx="2880000" cy="936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8" y="3669185"/>
            <a:ext cx="2615411" cy="169483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85778" y="3653887"/>
            <a:ext cx="4360081" cy="2301834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lnSpc>
                <a:spcPct val="150000"/>
              </a:lnSpc>
            </a:pP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РЕГИОНАЛЬНАЯ 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СОСТАВЛЯЮЩАЯ НАЦИОНАЛЬНОГО ПРОЕКТА «КУЛЬТУРА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180000" algn="ctr">
              <a:lnSpc>
                <a:spcPct val="150000"/>
              </a:lnSpc>
            </a:pPr>
            <a:endParaRPr lang="ru-RU" sz="8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  <a:p>
            <a:pPr marL="180000"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Документы и методические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материалы </a:t>
            </a:r>
            <a:endPara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модернизации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библиотек </a:t>
            </a:r>
          </a:p>
          <a:p>
            <a:pPr marL="180000"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субъектах РФ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42084" y="3687721"/>
            <a:ext cx="1743694" cy="22680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3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БИБЛИОТЕЧНАЯ АНАЛИТИКА</a:t>
            </a:r>
          </a:p>
          <a:p>
            <a:pPr algn="ctr">
              <a:lnSpc>
                <a:spcPct val="150000"/>
              </a:lnSpc>
            </a:pP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субъектов РФ и  РНБ</a:t>
            </a: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942084" y="897185"/>
            <a:ext cx="6138001" cy="2772000"/>
          </a:xfrm>
          <a:prstGeom prst="triangle">
            <a:avLst>
              <a:gd name="adj" fmla="val 4985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67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Президент, Правительство РФ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7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Министерство культуры РФ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7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Информация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аналитика, консультации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7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Новости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национального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 «Культура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7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Виртуальные концертные залы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7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квалификации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7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Ресурсы в сети И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нтернет</a:t>
            </a:r>
          </a:p>
          <a:p>
            <a:pPr marL="432000"/>
            <a:endParaRPr lang="ru-RU" sz="1300" b="1" dirty="0" smtClean="0"/>
          </a:p>
          <a:p>
            <a:pPr marL="432000"/>
            <a:endParaRPr lang="ru-RU" sz="1300" b="1" dirty="0"/>
          </a:p>
          <a:p>
            <a:pPr marL="432000"/>
            <a:endParaRPr lang="ru-RU" sz="13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07387" y="-121960"/>
            <a:ext cx="6236613" cy="9175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-88900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«КУЛЬТУРА». 2019–2024 . </a:t>
            </a:r>
          </a:p>
          <a:p>
            <a:pPr marL="180000" indent="-88900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МОДЕЛЬНЫХ БИБЛИОТЕК НОВОГО ПОКОЛЕНИЯ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880000" y="793380"/>
            <a:ext cx="6240917" cy="1848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2789" y="851711"/>
            <a:ext cx="7107088" cy="324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/>
            <a:endParaRPr lang="ru-RU" dirty="0">
              <a:solidFill>
                <a:srgbClr val="FF5050"/>
              </a:solidFill>
            </a:endParaRPr>
          </a:p>
          <a:p>
            <a:pPr algn="ctr"/>
            <a:endParaRPr lang="ru-RU" dirty="0" smtClean="0">
              <a:solidFill>
                <a:srgbClr val="FF5050"/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28184" y="2133086"/>
            <a:ext cx="2915816" cy="261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80" y="2136382"/>
            <a:ext cx="2925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6739" y="-1"/>
            <a:ext cx="6339085" cy="6840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540000"/>
            <a:endParaRPr lang="ru-RU" sz="16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ПРОЕКТА</a:t>
            </a:r>
          </a:p>
          <a:p>
            <a:pPr marL="180000">
              <a:lnSpc>
                <a:spcPct val="120000"/>
              </a:lnSpc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r>
              <a:rPr lang="ru-RU" sz="14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2002–2014 гг.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  МОДЕЛЬНЫХ  БИБЛИОТЕК </a:t>
            </a:r>
          </a:p>
          <a:p>
            <a:pPr marL="180000">
              <a:lnSpc>
                <a:spcPct val="12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начальном этапе компьютеризации </a:t>
            </a:r>
          </a:p>
          <a:p>
            <a:pPr marL="180000">
              <a:lnSpc>
                <a:spcPct val="12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интернетизации библиотечных организаций </a:t>
            </a:r>
          </a:p>
          <a:p>
            <a:pPr marL="180000">
              <a:lnSpc>
                <a:spcPct val="12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сельской местности </a:t>
            </a:r>
          </a:p>
          <a:p>
            <a:pPr marL="180000">
              <a:lnSpc>
                <a:spcPct val="12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endParaRPr lang="ru-RU" sz="500" b="1" dirty="0" smtClean="0"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r>
              <a:rPr lang="ru-RU" sz="14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2015–2018 гг.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ПЕРЕХОД  НА  НОВЫЙ  УРОВЕНЬ МОДЕРНИЗАЦИИ  библиотек  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положениями  Модельного стандарта деятельности общедоступной библиотеки (2014 г.). Реализация пилотных проектов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 созданию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модельных библиотек нового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поколения (в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Астраханской, Владимирской, Рязанской и Саратовской областях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180000">
              <a:lnSpc>
                <a:spcPct val="120000"/>
              </a:lnSpc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r>
              <a:rPr lang="ru-RU" sz="14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2019 и последующие годы. 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  МОДЕЛЬНЫХ  БИБЛИОТЕК  НОВОГО  ПОКОЛЕНИЯ  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рамках национального проекта «Культура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» (2019–2024), региональных и муниципальных программ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др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80000">
              <a:lnSpc>
                <a:spcPct val="120000"/>
              </a:lnSpc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000">
              <a:lnSpc>
                <a:spcPct val="120000"/>
              </a:lnSpc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68560" y="0"/>
            <a:ext cx="3345299" cy="687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 МОДЕЛЬНЫХ  БИБЛИОТЕК –  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НАЦИОНАЛЬНОГО ЗНАЧЕНИЯ</a:t>
            </a: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68" y="3933056"/>
            <a:ext cx="1725344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0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МОДЕЛЬНЫЕ  БИБЛИОТЕКИ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бщая динамика модернизации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74198"/>
            <a:ext cx="4579409" cy="579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/>
            <a:endParaRPr lang="ru-RU" sz="1600" b="1" dirty="0" smtClean="0">
              <a:solidFill>
                <a:srgbClr val="FF0000"/>
              </a:solidFill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chemeClr val="tx2"/>
              </a:solidFill>
            </a:endParaRPr>
          </a:p>
          <a:p>
            <a:pPr marL="180000" lvl="0"/>
            <a:endParaRPr lang="ru-RU" sz="1600" b="1" dirty="0">
              <a:solidFill>
                <a:schemeClr val="tx2"/>
              </a:solidFill>
            </a:endParaRPr>
          </a:p>
          <a:p>
            <a:pPr marL="180000" lvl="0"/>
            <a:endParaRPr lang="ru-RU" sz="1600" b="1" dirty="0" smtClean="0">
              <a:solidFill>
                <a:schemeClr val="tx2"/>
              </a:solidFill>
            </a:endParaRPr>
          </a:p>
          <a:p>
            <a:pPr marL="180000" lvl="0"/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8515" y="4573655"/>
            <a:ext cx="4211960" cy="2160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стране 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874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библиотек,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около </a:t>
            </a:r>
            <a:r>
              <a:rPr lang="en-US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статусом «модельная библиотека»</a:t>
            </a: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общего числа модельных библиотек:</a:t>
            </a:r>
          </a:p>
          <a:p>
            <a:r>
              <a:rPr lang="ru-RU" sz="1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818</a:t>
            </a:r>
            <a:r>
              <a:rPr lang="ru-RU" sz="1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сельские (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числа МБ)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668</a:t>
            </a:r>
            <a:r>
              <a:rPr lang="ru-RU" sz="1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центральные </a:t>
            </a:r>
          </a:p>
          <a:p>
            <a:r>
              <a:rPr lang="en-US" sz="1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426</a:t>
            </a:r>
            <a:r>
              <a:rPr lang="ru-RU" sz="1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</a:t>
            </a:r>
          </a:p>
          <a:p>
            <a:r>
              <a:rPr lang="ru-RU" sz="1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 – подразделения КДУ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4183" b="4265"/>
          <a:stretch/>
        </p:blipFill>
        <p:spPr>
          <a:xfrm>
            <a:off x="251520" y="4941168"/>
            <a:ext cx="4328423" cy="1115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6253" t="12799" r="18953" b="38374"/>
          <a:stretch/>
        </p:blipFill>
        <p:spPr>
          <a:xfrm>
            <a:off x="4827226" y="1196752"/>
            <a:ext cx="3456384" cy="30243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296" t="11154" r="30958" b="18956"/>
          <a:stretch/>
        </p:blipFill>
        <p:spPr>
          <a:xfrm>
            <a:off x="150214" y="1556792"/>
            <a:ext cx="408525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7690" y="-1"/>
            <a:ext cx="9167794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 МОДЕЛЬНЫХ  БИБЛИОТЕК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региональный  срез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9962" y="1075692"/>
            <a:ext cx="4596281" cy="5764306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algn="ctr">
              <a:lnSpc>
                <a:spcPct val="150000"/>
              </a:lnSpc>
              <a:defRPr/>
            </a:pPr>
            <a:endParaRPr lang="ru-RU" sz="1600" b="1" kern="0" dirty="0" smtClean="0">
              <a:solidFill>
                <a:srgbClr val="FF0000"/>
              </a:solidFill>
            </a:endParaRPr>
          </a:p>
          <a:p>
            <a:pPr marL="180000" lvl="0" algn="ctr">
              <a:lnSpc>
                <a:spcPct val="150000"/>
              </a:lnSpc>
              <a:defRPr/>
            </a:pPr>
            <a:endParaRPr lang="ru-RU" sz="1600" b="1" kern="0" dirty="0" smtClean="0">
              <a:solidFill>
                <a:srgbClr val="FF0000"/>
              </a:solidFill>
            </a:endParaRPr>
          </a:p>
          <a:p>
            <a:pPr marL="180000">
              <a:defRPr/>
            </a:pPr>
            <a:r>
              <a:rPr lang="ru-RU" b="1" kern="0" dirty="0" smtClean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180000">
              <a:defRPr/>
            </a:pPr>
            <a:endParaRPr lang="ru-RU" b="1" kern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>
              <a:defRPr/>
            </a:pP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2002–2021  гг.</a:t>
            </a:r>
          </a:p>
          <a:p>
            <a:pPr marL="180000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библиотеки действуют </a:t>
            </a:r>
          </a:p>
          <a:p>
            <a:pPr marL="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субъектах РФ</a:t>
            </a:r>
          </a:p>
          <a:p>
            <a:pPr marL="179388">
              <a:defRPr/>
            </a:pPr>
            <a:endParaRPr lang="ru-RU" sz="1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Рязанская область </a:t>
            </a:r>
            <a:r>
              <a:rPr lang="ru-RU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594 МБ (96</a:t>
            </a: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180000" lvl="0">
              <a:defRPr/>
            </a:pPr>
            <a:r>
              <a:rPr lang="ru-RU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Чувашская </a:t>
            </a: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484 МБ (100%)</a:t>
            </a:r>
          </a:p>
          <a:p>
            <a:pPr marL="180000" lvl="0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 – 390 МБ</a:t>
            </a:r>
          </a:p>
          <a:p>
            <a:pPr marL="180000" lvl="0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область – 352 МБ</a:t>
            </a:r>
          </a:p>
          <a:p>
            <a:pPr marL="180000" lvl="0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Респ. Башкортостан – 324 МБ</a:t>
            </a:r>
          </a:p>
          <a:p>
            <a:pPr marL="180000" lvl="0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Курская область – 228 МБ</a:t>
            </a:r>
          </a:p>
          <a:p>
            <a:pPr marL="180000" lvl="0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87 МБ </a:t>
            </a:r>
          </a:p>
          <a:p>
            <a:pPr marL="180000" lvl="0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Псковская область – 83 МБ</a:t>
            </a:r>
          </a:p>
          <a:p>
            <a:pPr marL="180000" lvl="0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 – 22 МБ</a:t>
            </a:r>
          </a:p>
          <a:p>
            <a:pPr marL="180000" lvl="0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Ленинградская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18 МБ</a:t>
            </a:r>
          </a:p>
          <a:p>
            <a:pPr marL="180000" lvl="0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Кировская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15 МБ</a:t>
            </a:r>
            <a:endParaRPr lang="ru-RU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Краснодарский край – 9 МБ</a:t>
            </a:r>
          </a:p>
          <a:p>
            <a:pPr marL="180000" lvl="0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Магаданская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9 МБ</a:t>
            </a:r>
          </a:p>
          <a:p>
            <a:pPr marL="180000" lvl="0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Омская область – 8 МБ</a:t>
            </a:r>
          </a:p>
          <a:p>
            <a:pPr marL="180000" lvl="0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Тюменская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3 МБ</a:t>
            </a:r>
          </a:p>
          <a:p>
            <a:pPr marL="180000" lvl="0">
              <a:defRPr/>
            </a:pPr>
            <a:endParaRPr lang="ru-RU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4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4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500" b="1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800" b="1" kern="0" dirty="0">
              <a:solidFill>
                <a:schemeClr val="bg2">
                  <a:lumMod val="25000"/>
                </a:schemeClr>
              </a:solidFill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prstClr val="black"/>
              </a:solidFill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</a:endParaRPr>
          </a:p>
          <a:p>
            <a:pPr marL="180000" lvl="0">
              <a:defRPr/>
            </a:pPr>
            <a:endParaRPr lang="ru-RU" sz="1600" b="1" kern="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6319" y="1079998"/>
            <a:ext cx="4553115" cy="57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/>
            <a:endParaRPr lang="ru-RU" sz="1600" b="1" dirty="0" smtClean="0">
              <a:solidFill>
                <a:srgbClr val="FF0000"/>
              </a:solidFill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endParaRPr lang="ru-RU" sz="1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>
              <a:defRPr/>
            </a:pPr>
            <a:endParaRPr lang="ru-RU" sz="1600" b="1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>
              <a:defRPr/>
            </a:pPr>
            <a:endParaRPr lang="ru-RU" sz="1600" b="1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>
              <a:defRPr/>
            </a:pPr>
            <a:endParaRPr lang="ru-RU" sz="1600" b="1" kern="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>
              <a:defRPr/>
            </a:pPr>
            <a:endParaRPr lang="ru-RU" sz="1600" b="1" kern="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>
              <a:defRPr/>
            </a:pPr>
            <a:endParaRPr lang="ru-RU" sz="1600" b="1" kern="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720725">
              <a:defRPr/>
            </a:pPr>
            <a:endParaRPr lang="ru-RU" b="1" kern="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720725">
              <a:defRPr/>
            </a:pPr>
            <a:r>
              <a:rPr lang="ru-RU" b="1" kern="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2019–2021 гг.</a:t>
            </a:r>
          </a:p>
          <a:p>
            <a:pPr marL="179388" lvl="0" algn="just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</a:t>
            </a:r>
            <a:r>
              <a:rPr lang="ru-RU" sz="1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более </a:t>
            </a:r>
            <a:r>
              <a:rPr lang="ru-RU" sz="1400" b="1" kern="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тыс.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модельных библиотек</a:t>
            </a:r>
          </a:p>
          <a:p>
            <a:pPr marL="179388" lvl="0" algn="just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Лишены статуса «модельной» или закрыты </a:t>
            </a:r>
            <a:r>
              <a:rPr lang="ru-RU" sz="1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kern="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библиотек, 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них:</a:t>
            </a:r>
          </a:p>
          <a:p>
            <a:pPr marL="180000" lvl="0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Татарстан – минус  80 МБ</a:t>
            </a:r>
          </a:p>
          <a:p>
            <a:pPr marL="180000" lvl="0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Псковская область – минус 64 МБ</a:t>
            </a:r>
          </a:p>
          <a:p>
            <a:pPr marL="179388" lvl="0" algn="just">
              <a:defRPr/>
            </a:pPr>
            <a:endParaRPr lang="ru-RU" sz="1600" b="1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algn="just">
              <a:defRPr/>
            </a:pPr>
            <a:endParaRPr lang="ru-RU" sz="1600" b="1" kern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r>
              <a:rPr lang="ru-RU" sz="1400" b="1" kern="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ru-RU" sz="1400" b="1" kern="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числа модельных библиотек  не соответствуют требованиям Модельного стандарта</a:t>
            </a:r>
          </a:p>
          <a:p>
            <a:pPr marL="180000">
              <a:defRPr/>
            </a:pPr>
            <a:endParaRPr lang="ru-RU" sz="16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>
              <a:defRPr/>
            </a:pPr>
            <a:r>
              <a:rPr lang="ru-RU" sz="1400" b="1" kern="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 отнесению  библиотеки  к  статусу  «модельная»  имеют  свою специфику  в  каждом 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</a:p>
          <a:p>
            <a:pPr marL="180000" lvl="0"/>
            <a:endParaRPr lang="ru-RU" sz="16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 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 методологический  </a:t>
            </a:r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/>
            <a:endParaRPr lang="ru-RU" sz="16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/>
            <a:endParaRPr lang="ru-RU" sz="16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/>
            <a:endParaRPr lang="ru-RU" sz="1600" b="1" dirty="0" smtClean="0">
              <a:solidFill>
                <a:schemeClr val="tx2"/>
              </a:solidFill>
            </a:endParaRPr>
          </a:p>
          <a:p>
            <a:pPr marL="180000" lvl="0"/>
            <a:endParaRPr lang="ru-RU" sz="1600" b="1" dirty="0">
              <a:solidFill>
                <a:schemeClr val="tx2"/>
              </a:solidFill>
            </a:endParaRPr>
          </a:p>
          <a:p>
            <a:pPr marL="180000" lvl="0"/>
            <a:endParaRPr lang="ru-RU" sz="1600" b="1" dirty="0" smtClean="0">
              <a:solidFill>
                <a:schemeClr val="tx2"/>
              </a:solidFill>
            </a:endParaRPr>
          </a:p>
          <a:p>
            <a:pPr marL="180000" lvl="0"/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805264"/>
            <a:ext cx="86570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4527" y="2644344"/>
            <a:ext cx="6009473" cy="42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880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0" algn="ctr">
              <a:lnSpc>
                <a:spcPct val="150000"/>
              </a:lnSpc>
              <a:defRPr/>
            </a:pPr>
            <a:endParaRPr lang="ru-RU" sz="2000" b="1" dirty="0" smtClean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 algn="ctr">
              <a:lnSpc>
                <a:spcPct val="150000"/>
              </a:lnSpc>
              <a:defRPr/>
            </a:pPr>
            <a:endParaRPr lang="ru-RU" sz="2000" b="1" dirty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 algn="ctr">
              <a:lnSpc>
                <a:spcPct val="150000"/>
              </a:lnSpc>
              <a:defRPr/>
            </a:pPr>
            <a:endParaRPr lang="ru-RU" sz="2000" b="1" dirty="0" smtClean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МОДЕЛЬНЫЕ 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БИБЛИОТЕКИ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НОВОГО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ПОКОЛЕНИЯ</a:t>
            </a:r>
          </a:p>
          <a:p>
            <a:pPr marL="108000" lvl="0" algn="ctr">
              <a:lnSpc>
                <a:spcPct val="150000"/>
              </a:lnSpc>
              <a:defRPr/>
            </a:pPr>
            <a:endParaRPr lang="ru-RU" sz="2000" b="1" dirty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 algn="ctr">
              <a:lnSpc>
                <a:spcPct val="150000"/>
              </a:lnSpc>
              <a:defRPr/>
            </a:pPr>
            <a:endParaRPr lang="ru-RU" sz="2000" b="1" dirty="0" smtClean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 algn="ctr">
              <a:lnSpc>
                <a:spcPct val="150000"/>
              </a:lnSpc>
              <a:defRPr/>
            </a:pPr>
            <a:endParaRPr lang="ru-RU" sz="2000" b="1" dirty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 algn="ctr">
              <a:lnSpc>
                <a:spcPct val="150000"/>
              </a:lnSpc>
              <a:defRPr/>
            </a:pPr>
            <a:endParaRPr lang="ru-RU" sz="2000" b="1" dirty="0" smtClean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 algn="ctr">
              <a:lnSpc>
                <a:spcPct val="150000"/>
              </a:lnSpc>
              <a:defRPr/>
            </a:pPr>
            <a:endParaRPr lang="ru-RU" sz="2000" b="1" dirty="0" smtClean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>
              <a:lnSpc>
                <a:spcPct val="150000"/>
              </a:lnSpc>
              <a:defRPr/>
            </a:pPr>
            <a:endParaRPr lang="ru-RU" sz="2000" b="1" dirty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>
              <a:lnSpc>
                <a:spcPct val="150000"/>
              </a:lnSpc>
              <a:defRPr/>
            </a:pPr>
            <a:endParaRPr lang="ru-RU" sz="2000" b="1" dirty="0" smtClean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>
              <a:lnSpc>
                <a:spcPct val="150000"/>
              </a:lnSpc>
              <a:defRPr/>
            </a:pPr>
            <a:endParaRPr lang="ru-RU" sz="2000" b="1" dirty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  <a:p>
            <a:pPr marL="108000" lvl="0">
              <a:lnSpc>
                <a:spcPct val="150000"/>
              </a:lnSpc>
              <a:defRPr/>
            </a:pPr>
            <a:endParaRPr lang="ru-RU" sz="2000" b="1" dirty="0">
              <a:solidFill>
                <a:srgbClr val="FFDB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0000" y="0"/>
            <a:ext cx="6264000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НАЦИОНАЛЬНЫЙ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«КУЛЬТУРА»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2019–2024 гг.</a:t>
            </a:r>
          </a:p>
          <a:p>
            <a:pPr lvl="0" algn="ctr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5084" y="1268760"/>
            <a:ext cx="6084000" cy="3285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marL="447675" indent="90488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модельных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 нового поколения </a:t>
            </a:r>
          </a:p>
          <a:p>
            <a:endParaRPr lang="ru-RU" sz="13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sz="13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39" y="3429000"/>
            <a:ext cx="1550156" cy="216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70212" y="4964461"/>
            <a:ext cx="6073788" cy="188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Создано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675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модельных библиотек нового поколения:</a:t>
            </a:r>
          </a:p>
          <a:p>
            <a:pPr marL="447675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611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МБнп – в  рамках национального проекта  </a:t>
            </a:r>
          </a:p>
          <a:p>
            <a:pPr marL="447675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МБнп – за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региональных бюджетов и др. источников финансирования</a:t>
            </a:r>
          </a:p>
          <a:p>
            <a:pPr marL="447675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7675"/>
            <a:r>
              <a:rPr lang="ru-RU" sz="1400" b="1" dirty="0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за счет дополнительных источников открыто  </a:t>
            </a:r>
          </a:p>
          <a:p>
            <a:pPr marL="447675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548</a:t>
            </a:r>
            <a:r>
              <a:rPr lang="ru-RU" sz="1400" b="1" dirty="0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модельных библиотеки разного уровня модернизации</a:t>
            </a:r>
            <a:endParaRPr lang="ru-RU" sz="1400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628" y="1597297"/>
            <a:ext cx="6087676" cy="33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7999" y="950258"/>
            <a:ext cx="3276000" cy="590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8000" lvl="0" algn="just">
              <a:defRPr/>
            </a:pPr>
            <a:r>
              <a:rPr lang="ru-RU" b="1" kern="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288000" lvl="0" algn="just">
              <a:defRPr/>
            </a:pPr>
            <a:r>
              <a:rPr lang="ru-RU" b="1" kern="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2019–2021 гг.</a:t>
            </a:r>
          </a:p>
          <a:p>
            <a:pPr marL="288000" lvl="0" indent="-179388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Коми – 36 МБнп </a:t>
            </a:r>
          </a:p>
          <a:p>
            <a:pPr marL="288000" lvl="0" indent="-179388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Респ. Саха (Якутия) – 21 МБнп</a:t>
            </a:r>
          </a:p>
          <a:p>
            <a:pPr marL="288000" indent="-179388">
              <a:defRPr/>
            </a:pPr>
            <a:r>
              <a:rPr lang="ru-RU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обл. – </a:t>
            </a: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МБнп</a:t>
            </a:r>
          </a:p>
          <a:p>
            <a:pPr marL="288000" lvl="0" indent="-179388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Пермский край – 18 МБнп </a:t>
            </a:r>
          </a:p>
          <a:p>
            <a:pPr marL="288000" indent="-179388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Чеченская Респ. –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МБнп</a:t>
            </a: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Ставропольский край – 17 МБнп</a:t>
            </a: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Нижегородская обл. – 17 МБнп</a:t>
            </a:r>
          </a:p>
          <a:p>
            <a:pPr marL="288000" indent="-179388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Кировская область – 13 МБ</a:t>
            </a:r>
          </a:p>
          <a:p>
            <a:pPr marL="288000" indent="-179388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Омская область – 8 МБнп</a:t>
            </a: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Псковская 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МБнп</a:t>
            </a:r>
            <a:endParaRPr lang="ru-RU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179388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 – 7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МБнп</a:t>
            </a:r>
            <a:endParaRPr lang="ru-RU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Магаданская 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МБнп</a:t>
            </a:r>
          </a:p>
          <a:p>
            <a:pPr marL="288000" indent="-179388"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Краснодарский край – 5 МБ</a:t>
            </a: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Ленинградская 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5 МБнп</a:t>
            </a: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Тюменская 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– 3 </a:t>
            </a: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МБнп</a:t>
            </a:r>
            <a:endParaRPr lang="ru-RU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179388">
              <a:defRPr/>
            </a:pPr>
            <a:endParaRPr lang="ru-RU" sz="14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179388">
              <a:defRPr/>
            </a:pPr>
            <a:endParaRPr lang="ru-RU" sz="8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179388">
              <a:defRPr/>
            </a:pPr>
            <a:endParaRPr lang="ru-RU" sz="8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Отсутствовали в 2021 году:</a:t>
            </a:r>
          </a:p>
          <a:p>
            <a:pPr marL="288000" lvl="0" indent="-179388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Сахалинская область</a:t>
            </a:r>
          </a:p>
          <a:p>
            <a:pPr marL="288000" lvl="0" indent="-179388">
              <a:defRPr/>
            </a:pPr>
            <a:r>
              <a:rPr lang="ru-RU" sz="1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Чукотский АО</a:t>
            </a: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179388">
              <a:defRPr/>
            </a:pPr>
            <a:r>
              <a:rPr lang="ru-RU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marL="288000" lvl="0" indent="-179388">
              <a:defRPr/>
            </a:pPr>
            <a:endParaRPr lang="ru-RU" sz="1400" b="1" u="sng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179388">
              <a:defRPr/>
            </a:pPr>
            <a:endParaRPr lang="ru-RU" b="1" u="sng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8964" y="-53789"/>
            <a:ext cx="9135035" cy="100404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МОДЕЛЬНЫЕ БИБЛИОТЕКИ НОВОГО ПОКОЛЕНИЯ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региональный срез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952" y="5229200"/>
            <a:ext cx="40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Модельные библиотеки нового поколения: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2019 год –  в </a:t>
            </a:r>
            <a:r>
              <a:rPr lang="ru-RU" sz="1600" b="1" dirty="0" smtClean="0">
                <a:solidFill>
                  <a:srgbClr val="FF5050"/>
                </a:solidFill>
              </a:rPr>
              <a:t>49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субъектах РФ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год – в </a:t>
            </a:r>
            <a:r>
              <a:rPr lang="ru-RU" sz="1600" b="1" dirty="0" smtClean="0">
                <a:solidFill>
                  <a:srgbClr val="FF5050"/>
                </a:solidFill>
              </a:rPr>
              <a:t>72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субъектах РФ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год – в </a:t>
            </a:r>
            <a:r>
              <a:rPr lang="ru-RU" sz="1600" b="1" dirty="0" smtClean="0">
                <a:solidFill>
                  <a:srgbClr val="FF5050"/>
                </a:solidFill>
              </a:rPr>
              <a:t>81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62" y="1435049"/>
            <a:ext cx="5401524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9133215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НАЦИОНАЛЬНЫЙ  ПРОЕКТ  «КУЛЬТУРА»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модернизация  центральных  библиотек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958" y="1259209"/>
            <a:ext cx="3946175" cy="8098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2019–2021 годы (мониторинг РНБ)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611 модельных библиотек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653136"/>
            <a:ext cx="5025769" cy="1079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«Малые»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 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ЦБ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10 млн руб.</a:t>
            </a:r>
          </a:p>
          <a:p>
            <a:pPr marL="360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Центральные библиотеки           ЦБ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5 млн руб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321" y="4785227"/>
            <a:ext cx="180000" cy="18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321" y="5192764"/>
            <a:ext cx="180000" cy="18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07377" y="4785227"/>
            <a:ext cx="180000" cy="18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7377" y="5238751"/>
            <a:ext cx="180000" cy="180000"/>
          </a:xfrm>
          <a:prstGeom prst="rect">
            <a:avLst/>
          </a:prstGeom>
          <a:solidFill>
            <a:srgbClr val="FFB48F"/>
          </a:solidFill>
          <a:ln>
            <a:solidFill>
              <a:srgbClr val="FFB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89" t="6218" r="11124" b="21243"/>
          <a:stretch/>
        </p:blipFill>
        <p:spPr>
          <a:xfrm>
            <a:off x="197539" y="1988840"/>
            <a:ext cx="4896545" cy="252028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5784305" y="1082051"/>
            <a:ext cx="3347863" cy="5832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2000"/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72000"/>
            <a:endParaRPr lang="ru-RU" sz="1600" b="1" dirty="0">
              <a:solidFill>
                <a:srgbClr val="FF5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работу по обновлению уставной документации: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привести в соответствие выполняемые функции, статус  и наименование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</a:t>
            </a:r>
          </a:p>
          <a:p>
            <a:pPr marL="72000"/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зафиксировать в правилах конкурса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 ЦБ самостоятельно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определять, какой объем средств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 для модернизации (5 или 10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млн руб.)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"/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"/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наладить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учет ЦБ,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модернизируемых по нацпроекту, опираясь на уставные документы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библиотек</a:t>
            </a: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00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415" t="6694" r="50776" b="56118"/>
          <a:stretch/>
        </p:blipFill>
        <p:spPr>
          <a:xfrm>
            <a:off x="1547664" y="2404935"/>
            <a:ext cx="1728192" cy="17109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844"/>
            <a:ext cx="9144000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НАЦИОНАЛЬНЫЙ  ПРОЕКТ  «КУЛЬТУРА»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модернизация сельских библиотек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0264" y="2315660"/>
            <a:ext cx="1872000" cy="17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библиотеки 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8702" t="4737" r="7661" b="5890"/>
          <a:stretch/>
        </p:blipFill>
        <p:spPr>
          <a:xfrm>
            <a:off x="161764" y="1356321"/>
            <a:ext cx="4752528" cy="38081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063464" y="1083843"/>
            <a:ext cx="4068000" cy="5760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850 библиотек – победителей конкурсных отборов на модернизацию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2019–2022  гг. </a:t>
            </a:r>
          </a:p>
          <a:p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580 городских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(68 %)</a:t>
            </a:r>
          </a:p>
          <a:p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270 сельских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(32 %) </a:t>
            </a:r>
          </a:p>
          <a:p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Сайт Новая библиотека</a:t>
            </a:r>
          </a:p>
          <a:p>
            <a:endParaRPr lang="ru-RU" sz="1400" b="1" i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Около 6  тыс. библиотек –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структурных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подразделений КДУ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(15%) не могут участвовать в конкурсном отборе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создание модельной библиотеки. Большая часть из них (более 90%) являются сельскими библиотеками. </a:t>
            </a:r>
          </a:p>
          <a:p>
            <a:endParaRPr lang="ru-RU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ВАЖНО: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Выделять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из региональных и местных бюджетов на модернизацию СБ</a:t>
            </a:r>
          </a:p>
          <a:p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реновацию сельских модельных библиотек первого поколения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Возвращать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  из КДУ в состав библиотечных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224" y="5436969"/>
            <a:ext cx="466280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стране более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32,6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  библиотек в сельской местности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(80% от общего числа муниципальных библиотек)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5966" y="1173119"/>
            <a:ext cx="2556000" cy="3836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 библиотеки, всего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699433"/>
            <a:ext cx="468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6573" y="3610715"/>
            <a:ext cx="468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0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44"/>
            <a:ext cx="9144000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НАЦИОНАЛЬНЫЙ  ПРОЕКТ  «КУЛЬТУРА»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етских библиотек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437229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етские модельные библиотеки нового поколения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4806" y="3355911"/>
            <a:ext cx="1368000" cy="129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«Малых</a:t>
            </a:r>
            <a:r>
              <a:rPr lang="ru-RU" sz="11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ГДБ</a:t>
            </a:r>
          </a:p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РДБ</a:t>
            </a:r>
          </a:p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СДБ</a:t>
            </a:r>
          </a:p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юношеских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 для молодежи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3228" y="2528950"/>
            <a:ext cx="1404000" cy="86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ru-RU" sz="11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Центральных</a:t>
            </a:r>
            <a:r>
              <a:rPr lang="ru-RU" sz="11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ЦГДБ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ЦРДБ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5504" t="4378" r="15432" b="5687"/>
          <a:stretch/>
        </p:blipFill>
        <p:spPr>
          <a:xfrm>
            <a:off x="251521" y="2124235"/>
            <a:ext cx="3528392" cy="3240361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3091407" y="2528950"/>
            <a:ext cx="2057821" cy="108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79439" y="4651911"/>
            <a:ext cx="1769789" cy="12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508104" y="1083844"/>
            <a:ext cx="3635896" cy="5774156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2019–2021 гг.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модельные библиотеки нового поколения созданы  в </a:t>
            </a:r>
            <a:r>
              <a:rPr lang="ru-RU" sz="16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субъектах РФ</a:t>
            </a: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7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МБнп –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Коми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Ставропольский край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Калининградская область</a:t>
            </a: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детских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МБнп –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Самарская область</a:t>
            </a:r>
          </a:p>
          <a:p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5 детских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МБнп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Мурманская область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Ростовская область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 и др.</a:t>
            </a:r>
          </a:p>
          <a:p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5602073"/>
            <a:ext cx="518457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800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стране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тыс. </a:t>
            </a:r>
            <a:r>
              <a:rPr lang="ru-RU" sz="1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детских </a:t>
            </a:r>
            <a:r>
              <a:rPr lang="ru-RU" sz="1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общего числа муниципальных библиотек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1128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14804</TotalTime>
  <Words>1320</Words>
  <Application>Microsoft Office PowerPoint</Application>
  <PresentationFormat>Экран (4:3)</PresentationFormat>
  <Paragraphs>554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БИБЛИОТЕЧНЫЙ КОНГРЕСС Владимир, 12-17 мая 2018</dc:title>
  <dc:creator>user</dc:creator>
  <cp:lastModifiedBy>user</cp:lastModifiedBy>
  <cp:revision>1308</cp:revision>
  <cp:lastPrinted>2021-04-08T08:32:16Z</cp:lastPrinted>
  <dcterms:created xsi:type="dcterms:W3CDTF">2019-04-24T12:21:24Z</dcterms:created>
  <dcterms:modified xsi:type="dcterms:W3CDTF">2022-11-22T06:17:00Z</dcterms:modified>
</cp:coreProperties>
</file>