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661" r:id="rId3"/>
    <p:sldId id="659" r:id="rId4"/>
    <p:sldId id="662" r:id="rId5"/>
    <p:sldId id="663" r:id="rId6"/>
    <p:sldId id="664" r:id="rId7"/>
    <p:sldId id="665" r:id="rId8"/>
    <p:sldId id="666" r:id="rId9"/>
    <p:sldId id="482" r:id="rId10"/>
  </p:sldIdLst>
  <p:sldSz cx="9144000" cy="6858000" type="screen4x3"/>
  <p:notesSz cx="6794500" cy="100076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002A"/>
    <a:srgbClr val="003D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950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960" y="-84"/>
      </p:cViewPr>
      <p:guideLst>
        <p:guide orient="horz" pos="3152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Библиотеки, соответсвующие продвинутому уровню</c:v>
                </c:pt>
                <c:pt idx="1">
                  <c:v>Библиотеки, соответсвующие базовому уровню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</c:v>
                </c:pt>
                <c:pt idx="1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Библиотеки в зоне риска</c:v>
                </c:pt>
                <c:pt idx="1">
                  <c:v>Библиотеки не в зоне риска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ED374-0CBD-49EC-85B9-B81CE7DE76FB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05950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8100" y="9505950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226A0-48FB-4044-B230-01D578C64A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782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4EB98-52A2-403A-ACD0-1BF1FD3B5AC7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50888"/>
            <a:ext cx="5003800" cy="3752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2975"/>
            <a:ext cx="5435600" cy="4503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05950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100" y="9505950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72425-E52F-4D11-952B-136DE61512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061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2425-E52F-4D11-952B-136DE61512A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959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474F-CB1A-4619-A056-927DBB8744D4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01E-7238-428A-9CA9-530C1760F2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0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474F-CB1A-4619-A056-927DBB8744D4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01E-7238-428A-9CA9-530C1760F2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189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474F-CB1A-4619-A056-927DBB8744D4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01E-7238-428A-9CA9-530C1760F2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10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474F-CB1A-4619-A056-927DBB8744D4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01E-7238-428A-9CA9-530C1760F2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39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474F-CB1A-4619-A056-927DBB8744D4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01E-7238-428A-9CA9-530C1760F2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37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474F-CB1A-4619-A056-927DBB8744D4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01E-7238-428A-9CA9-530C1760F2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173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474F-CB1A-4619-A056-927DBB8744D4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01E-7238-428A-9CA9-530C1760F2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60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474F-CB1A-4619-A056-927DBB8744D4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01E-7238-428A-9CA9-530C1760F2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79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474F-CB1A-4619-A056-927DBB8744D4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01E-7238-428A-9CA9-530C1760F2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72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474F-CB1A-4619-A056-927DBB8744D4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01E-7238-428A-9CA9-530C1760F2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57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474F-CB1A-4619-A056-927DBB8744D4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01E-7238-428A-9CA9-530C1760F2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25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A474F-CB1A-4619-A056-927DBB8744D4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4A01E-7238-428A-9CA9-530C1760F2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422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4509120"/>
            <a:ext cx="9396536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6024" y="2060848"/>
            <a:ext cx="7772400" cy="1470025"/>
          </a:xfrm>
        </p:spPr>
        <p:txBody>
          <a:bodyPr>
            <a:noAutofit/>
          </a:bodyPr>
          <a:lstStyle/>
          <a:p>
            <a:r>
              <a:rPr lang="ru-RU" b="1" dirty="0"/>
              <a:t>Как долго библиотеку можно считать модернизированной?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0288" y="4869160"/>
            <a:ext cx="6594000" cy="1126976"/>
          </a:xfrm>
        </p:spPr>
        <p:txBody>
          <a:bodyPr>
            <a:normAutofit fontScale="92500"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Калугин Алексей Петрович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endParaRPr lang="en-US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заместитель директора Государственной универсальной научной </a:t>
            </a:r>
            <a:endParaRPr lang="en-US" sz="1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библиотеки Красноярского </a:t>
            </a:r>
            <a:r>
              <a:rPr lang="ru-RU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края по научно-методической работе </a:t>
            </a:r>
            <a:endParaRPr lang="ru-RU" sz="1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27384"/>
            <a:ext cx="9361040" cy="1008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6589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587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6" y="1412776"/>
            <a:ext cx="9309386" cy="73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386" y="5766707"/>
            <a:ext cx="9363646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7" y="5977086"/>
            <a:ext cx="16589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264307"/>
              </p:ext>
            </p:extLst>
          </p:nvPr>
        </p:nvGraphicFramePr>
        <p:xfrm>
          <a:off x="250825" y="1485900"/>
          <a:ext cx="8569325" cy="4316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Заголовок 3"/>
          <p:cNvSpPr>
            <a:spLocks noGrp="1"/>
          </p:cNvSpPr>
          <p:nvPr>
            <p:ph type="title"/>
          </p:nvPr>
        </p:nvSpPr>
        <p:spPr>
          <a:xfrm>
            <a:off x="539552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 smtClean="0"/>
              <a:t>Модернизированные библиотеки Красноярского края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0023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6" y="1412776"/>
            <a:ext cx="9309386" cy="73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386" y="5766707"/>
            <a:ext cx="9363646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7" y="5977086"/>
            <a:ext cx="16589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7947204"/>
              </p:ext>
            </p:extLst>
          </p:nvPr>
        </p:nvGraphicFramePr>
        <p:xfrm>
          <a:off x="251519" y="1486230"/>
          <a:ext cx="8738636" cy="4282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9318"/>
                <a:gridCol w="4369318"/>
              </a:tblGrid>
              <a:tr h="428218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количество библиотек, модернизированных в рамках соответствующих федеральной и краевой программ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количество библиотек, соответствующих стандарту качества модернизации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Заголовок 3"/>
          <p:cNvSpPr>
            <a:spLocks noGrp="1"/>
          </p:cNvSpPr>
          <p:nvPr>
            <p:ph type="title"/>
          </p:nvPr>
        </p:nvSpPr>
        <p:spPr>
          <a:xfrm>
            <a:off x="539552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/>
              <a:t>Показатели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9411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6" y="1412776"/>
            <a:ext cx="9309386" cy="73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386" y="5766707"/>
            <a:ext cx="9363646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7" y="5977086"/>
            <a:ext cx="16589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940116"/>
              </p:ext>
            </p:extLst>
          </p:nvPr>
        </p:nvGraphicFramePr>
        <p:xfrm>
          <a:off x="258904" y="1452601"/>
          <a:ext cx="8569325" cy="4316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Заголовок 3"/>
          <p:cNvSpPr>
            <a:spLocks noGrp="1"/>
          </p:cNvSpPr>
          <p:nvPr>
            <p:ph type="title"/>
          </p:nvPr>
        </p:nvSpPr>
        <p:spPr>
          <a:xfrm>
            <a:off x="428767" y="11663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/>
              <a:t>Модернизированные библиотеки Красноярского края, вступающие в зону риска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3455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6" y="1412776"/>
            <a:ext cx="9309386" cy="73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386" y="5766707"/>
            <a:ext cx="9363646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7" y="5977086"/>
            <a:ext cx="16589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681308"/>
              </p:ext>
            </p:extLst>
          </p:nvPr>
        </p:nvGraphicFramePr>
        <p:xfrm>
          <a:off x="179512" y="1433503"/>
          <a:ext cx="8856985" cy="439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9318"/>
                <a:gridCol w="4487667"/>
              </a:tblGrid>
              <a:tr h="878208"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ГБ им. Н. Добролюбова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возраст</a:t>
                      </a:r>
                      <a:r>
                        <a:rPr lang="ru-RU" sz="2400" b="0" baseline="0" dirty="0" smtClean="0"/>
                        <a:t> к</a:t>
                      </a:r>
                      <a:r>
                        <a:rPr lang="ru-RU" sz="2400" b="0" dirty="0" smtClean="0"/>
                        <a:t>омпьютеров</a:t>
                      </a:r>
                      <a:r>
                        <a:rPr lang="ru-RU" sz="2400" b="0" baseline="0" dirty="0" smtClean="0"/>
                        <a:t>;</a:t>
                      </a:r>
                    </a:p>
                    <a:p>
                      <a:r>
                        <a:rPr lang="ru-RU" sz="2400" b="0" baseline="0" dirty="0" err="1" smtClean="0"/>
                        <a:t>обновляемость</a:t>
                      </a:r>
                      <a:r>
                        <a:rPr lang="ru-RU" sz="2400" b="0" baseline="0" dirty="0" smtClean="0"/>
                        <a:t> фонда</a:t>
                      </a:r>
                      <a:endParaRPr lang="ru-RU" sz="2400" b="0" dirty="0"/>
                    </a:p>
                  </a:txBody>
                  <a:tcPr/>
                </a:tc>
              </a:tr>
              <a:tr h="87820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ГБ им. В. Распутина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ремонт;</a:t>
                      </a:r>
                    </a:p>
                    <a:p>
                      <a:r>
                        <a:rPr lang="ru-RU" sz="2400" dirty="0" smtClean="0"/>
                        <a:t>возраст компьютеров</a:t>
                      </a:r>
                      <a:endParaRPr lang="ru-RU" sz="2400" dirty="0"/>
                    </a:p>
                  </a:txBody>
                  <a:tcPr/>
                </a:tc>
              </a:tr>
              <a:tr h="87820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ГБ им. А.</a:t>
                      </a:r>
                      <a:r>
                        <a:rPr lang="ru-RU" sz="2400" baseline="0" dirty="0" smtClean="0"/>
                        <a:t> и Б. Стругацких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возраст компьютеров;</a:t>
                      </a:r>
                    </a:p>
                    <a:p>
                      <a:r>
                        <a:rPr lang="ru-RU" sz="2400" dirty="0" smtClean="0"/>
                        <a:t>мягкая мебель</a:t>
                      </a:r>
                      <a:endParaRPr lang="ru-RU" sz="2400" dirty="0"/>
                    </a:p>
                  </a:txBody>
                  <a:tcPr/>
                </a:tc>
              </a:tr>
              <a:tr h="87820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ГБ им. Н. Черкасова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ремонт;</a:t>
                      </a:r>
                    </a:p>
                    <a:p>
                      <a:r>
                        <a:rPr lang="ru-RU" sz="2400" dirty="0" smtClean="0"/>
                        <a:t>возраст компьютеров</a:t>
                      </a:r>
                    </a:p>
                  </a:txBody>
                  <a:tcPr/>
                </a:tc>
              </a:tr>
              <a:tr h="87820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ДБ им. С. Михалкова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ремонт;</a:t>
                      </a:r>
                    </a:p>
                    <a:p>
                      <a:r>
                        <a:rPr lang="ru-RU" sz="2400" dirty="0" smtClean="0"/>
                        <a:t>возраст компьютеров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Заголовок 3"/>
          <p:cNvSpPr>
            <a:spLocks noGrp="1"/>
          </p:cNvSpPr>
          <p:nvPr>
            <p:ph type="title"/>
          </p:nvPr>
        </p:nvSpPr>
        <p:spPr>
          <a:xfrm>
            <a:off x="539552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/>
              <a:t>Уязвимости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2122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386" y="5766707"/>
            <a:ext cx="9363646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7" y="5977086"/>
            <a:ext cx="16589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3"/>
          <p:cNvSpPr>
            <a:spLocks noGrp="1"/>
          </p:cNvSpPr>
          <p:nvPr>
            <p:ph type="title"/>
          </p:nvPr>
        </p:nvSpPr>
        <p:spPr>
          <a:xfrm>
            <a:off x="539552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/>
              <a:t>МЕТОДИЧЕСКИЕ РЕКОМЕНДАЦИИ ПО ПРОВЕДЕНИЮ МОНИТОРИНГА МОДЕРНИЗАЦИИ ОБЩЕДОСТУПНЫХ МУНИЦИПАЛЬНЫХ БИБЛИОТЕК </a:t>
            </a:r>
            <a:br>
              <a:rPr lang="ru-RU" sz="2000" b="1" dirty="0"/>
            </a:br>
            <a:r>
              <a:rPr lang="ru-RU" sz="2000" b="1" dirty="0"/>
              <a:t>В СУБЪЕКТЕ РОССИЙСКОЙ ФЕДЕРАЦИИ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665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300" dirty="0"/>
              <a:t>10.1. В первый год проведения Мониторинга рекомендуется включить  в число его участников все муниципальные библиотеки субъекта РФ. </a:t>
            </a:r>
            <a:r>
              <a:rPr lang="ru-RU" sz="2300" dirty="0" smtClean="0"/>
              <a:t>…</a:t>
            </a:r>
            <a:endParaRPr lang="ru-RU" sz="2300" dirty="0"/>
          </a:p>
          <a:p>
            <a:pPr marL="0" indent="0">
              <a:buNone/>
            </a:pPr>
            <a:r>
              <a:rPr lang="ru-RU" sz="2300" dirty="0"/>
              <a:t>10.2. В последующие годы в число участников Мониторинга включаются следующие  категории библиотек: </a:t>
            </a:r>
          </a:p>
          <a:p>
            <a:pPr marL="0" indent="0">
              <a:buNone/>
            </a:pPr>
            <a:r>
              <a:rPr lang="ru-RU" sz="2300" dirty="0"/>
              <a:t>–  модернизированные в отчетном году; </a:t>
            </a:r>
          </a:p>
          <a:p>
            <a:pPr marL="0" indent="0">
              <a:buNone/>
            </a:pPr>
            <a:r>
              <a:rPr lang="ru-RU" sz="2300" dirty="0"/>
              <a:t>– </a:t>
            </a:r>
            <a:r>
              <a:rPr lang="ru-RU" sz="2300" b="1" u="sng" dirty="0"/>
              <a:t>отнесенные по итогам Мониторингов предыдущих лет к Базовому и Продвинутому уровням модернизации в соответствии с критериями СКМ</a:t>
            </a:r>
            <a:r>
              <a:rPr lang="ru-RU" sz="2300" dirty="0"/>
              <a:t>;</a:t>
            </a:r>
          </a:p>
          <a:p>
            <a:pPr marL="0" indent="0">
              <a:buNone/>
            </a:pPr>
            <a:r>
              <a:rPr lang="ru-RU" sz="2300" dirty="0"/>
              <a:t>–  открытые в отчетном году; </a:t>
            </a:r>
          </a:p>
          <a:p>
            <a:pPr marL="0" indent="0">
              <a:buNone/>
            </a:pPr>
            <a:r>
              <a:rPr lang="ru-RU" sz="2300" dirty="0"/>
              <a:t>–  получившие новые здания и помещения в отчетном </a:t>
            </a:r>
            <a:r>
              <a:rPr lang="ru-RU" sz="2300" dirty="0" smtClean="0"/>
              <a:t>году.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122361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386" y="5766707"/>
            <a:ext cx="9363646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7" y="5977086"/>
            <a:ext cx="16589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3"/>
          <p:cNvSpPr>
            <a:spLocks noGrp="1"/>
          </p:cNvSpPr>
          <p:nvPr>
            <p:ph type="title"/>
          </p:nvPr>
        </p:nvSpPr>
        <p:spPr>
          <a:xfrm>
            <a:off x="539552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Уязвимости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4025016"/>
              </p:ext>
            </p:extLst>
          </p:nvPr>
        </p:nvGraphicFramePr>
        <p:xfrm>
          <a:off x="411981" y="1196750"/>
          <a:ext cx="8208912" cy="3711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1014"/>
                <a:gridCol w="3967898"/>
              </a:tblGrid>
              <a:tr h="648074">
                <a:tc>
                  <a:txBody>
                    <a:bodyPr/>
                    <a:lstStyle/>
                    <a:p>
                      <a:pPr marL="45720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Основа критерия</a:t>
                      </a:r>
                      <a:endParaRPr lang="ru-RU" sz="1800" dirty="0">
                        <a:effectLst/>
                        <a:latin typeface="Calibri"/>
                        <a:ea typeface="Courier New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Нормативный срок эксплуатации / гарантийный срок</a:t>
                      </a:r>
                      <a:endParaRPr lang="ru-RU" sz="1800" dirty="0">
                        <a:effectLst/>
                        <a:latin typeface="Calibri"/>
                        <a:ea typeface="Courier New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1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Капитальный ремонт</a:t>
                      </a:r>
                      <a:endParaRPr lang="ru-RU" sz="1800">
                        <a:effectLst/>
                        <a:latin typeface="Calibri"/>
                        <a:ea typeface="Courier New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 лет</a:t>
                      </a:r>
                      <a:endParaRPr lang="ru-RU" sz="1800" dirty="0">
                        <a:effectLst/>
                        <a:latin typeface="Calibri"/>
                        <a:ea typeface="Courier New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1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Противопожарная сигнализация</a:t>
                      </a:r>
                      <a:endParaRPr lang="ru-RU" sz="1800">
                        <a:effectLst/>
                        <a:latin typeface="Calibri"/>
                        <a:ea typeface="Courier New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 лет</a:t>
                      </a:r>
                      <a:endParaRPr lang="ru-RU" sz="1800">
                        <a:effectLst/>
                        <a:latin typeface="Calibri"/>
                        <a:ea typeface="Courier New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1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 т. ч. датчики</a:t>
                      </a:r>
                      <a:endParaRPr lang="ru-RU" sz="1800">
                        <a:effectLst/>
                        <a:latin typeface="Calibri"/>
                        <a:ea typeface="Courier New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 года</a:t>
                      </a:r>
                      <a:endParaRPr lang="ru-RU" sz="1800">
                        <a:effectLst/>
                        <a:latin typeface="Calibri"/>
                        <a:ea typeface="Courier New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1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Охранная сигнализация</a:t>
                      </a:r>
                      <a:endParaRPr lang="ru-RU" sz="1800">
                        <a:effectLst/>
                        <a:latin typeface="Calibri"/>
                        <a:ea typeface="Courier New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 лет</a:t>
                      </a:r>
                      <a:endParaRPr lang="ru-RU" sz="1800">
                        <a:effectLst/>
                        <a:latin typeface="Calibri"/>
                        <a:ea typeface="Courier New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1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Корпусная мебель</a:t>
                      </a:r>
                      <a:endParaRPr lang="ru-RU" sz="1800">
                        <a:effectLst/>
                        <a:latin typeface="Calibri"/>
                        <a:ea typeface="Courier New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 года</a:t>
                      </a:r>
                      <a:endParaRPr lang="ru-RU" sz="1800">
                        <a:effectLst/>
                        <a:latin typeface="Calibri"/>
                        <a:ea typeface="Courier New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1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Мебель для сидения</a:t>
                      </a:r>
                      <a:endParaRPr lang="ru-RU" sz="1800">
                        <a:effectLst/>
                        <a:latin typeface="Calibri"/>
                        <a:ea typeface="Courier New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1,5 года</a:t>
                      </a:r>
                      <a:endParaRPr lang="ru-RU" sz="1800" dirty="0">
                        <a:effectLst/>
                        <a:latin typeface="Calibri"/>
                        <a:ea typeface="Courier New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1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Персональные компьютеры</a:t>
                      </a:r>
                      <a:endParaRPr lang="ru-RU" sz="1800">
                        <a:effectLst/>
                        <a:latin typeface="Calibri"/>
                        <a:ea typeface="Courier New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 лет</a:t>
                      </a:r>
                      <a:endParaRPr lang="ru-RU" sz="1800">
                        <a:effectLst/>
                        <a:latin typeface="Calibri"/>
                        <a:ea typeface="Courier New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1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Офисная техника</a:t>
                      </a:r>
                      <a:endParaRPr lang="ru-RU" sz="1800">
                        <a:effectLst/>
                        <a:latin typeface="Calibri"/>
                        <a:ea typeface="Courier New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 лет</a:t>
                      </a:r>
                      <a:endParaRPr lang="ru-RU" sz="1800">
                        <a:effectLst/>
                        <a:latin typeface="Calibri"/>
                        <a:ea typeface="Courier New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1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Система видеонаблюдения:</a:t>
                      </a:r>
                      <a:endParaRPr lang="ru-RU" sz="1800">
                        <a:effectLst/>
                        <a:latin typeface="Calibri"/>
                        <a:ea typeface="Courier New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 лет</a:t>
                      </a:r>
                      <a:endParaRPr lang="ru-RU" sz="1800">
                        <a:effectLst/>
                        <a:latin typeface="Calibri"/>
                        <a:ea typeface="Courier New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1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камеры</a:t>
                      </a:r>
                      <a:endParaRPr lang="ru-RU" sz="1800">
                        <a:effectLst/>
                        <a:latin typeface="Calibri"/>
                        <a:ea typeface="Courier New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 лет</a:t>
                      </a:r>
                      <a:endParaRPr lang="ru-RU" sz="1800">
                        <a:effectLst/>
                        <a:latin typeface="Calibri"/>
                        <a:ea typeface="Courier New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11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Компьютер с платой на 8 каналов</a:t>
                      </a:r>
                      <a:endParaRPr lang="ru-RU" sz="1800">
                        <a:effectLst/>
                        <a:latin typeface="Calibri"/>
                        <a:ea typeface="Courier New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 года</a:t>
                      </a:r>
                      <a:endParaRPr lang="ru-RU" sz="1800" dirty="0">
                        <a:effectLst/>
                        <a:latin typeface="Calibri"/>
                        <a:ea typeface="Courier New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414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386" y="5766707"/>
            <a:ext cx="9363646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7" y="5977086"/>
            <a:ext cx="16589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3"/>
          <p:cNvSpPr>
            <a:spLocks noGrp="1"/>
          </p:cNvSpPr>
          <p:nvPr>
            <p:ph type="title"/>
          </p:nvPr>
        </p:nvSpPr>
        <p:spPr>
          <a:xfrm>
            <a:off x="539552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/>
              <a:t>МЕТОДИЧЕСКИЕ РЕКОМЕНДАЦИИ ПО ПРОВЕДЕНИЮ МОНИТОРИНГА МОДЕРНИЗАЦИИ ОБЩЕДОСТУПНЫХ МУНИЦИПАЛЬНЫХ БИБЛИОТЕК </a:t>
            </a:r>
            <a:br>
              <a:rPr lang="ru-RU" sz="2000" b="1" dirty="0"/>
            </a:br>
            <a:r>
              <a:rPr lang="ru-RU" sz="2000" b="1" dirty="0"/>
              <a:t>В СУБЪЕКТЕ РОССИЙСКОЙ ФЕДЕРАЦИИ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665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20. Настоящие Методические рекомендации,  включая систему критериев и показателей СКМ,  не подлежат коррекции в регионах при проведении Мониторинга  в течение 3-х лет.</a:t>
            </a:r>
          </a:p>
          <a:p>
            <a:pPr marL="0" indent="0">
              <a:buNone/>
            </a:pPr>
            <a:r>
              <a:rPr lang="ru-RU" sz="2800" dirty="0"/>
              <a:t>21.   Коррекция системы критериев и показателей СКМ производится  по решению организаций, рекомендовавших  данный документ к внедрению (использованию) во всех субъектах РФ. </a:t>
            </a:r>
          </a:p>
        </p:txBody>
      </p:sp>
    </p:spTree>
    <p:extLst>
      <p:ext uri="{BB962C8B-B14F-4D97-AF65-F5344CB8AC3E}">
        <p14:creationId xmlns:p14="http://schemas.microsoft.com/office/powerpoint/2010/main" val="221809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188640"/>
            <a:ext cx="8229600" cy="1143000"/>
          </a:xfrm>
        </p:spPr>
        <p:txBody>
          <a:bodyPr>
            <a:normAutofit/>
          </a:bodyPr>
          <a:lstStyle/>
          <a:p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6" y="1412776"/>
            <a:ext cx="9255126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6" y="5766707"/>
            <a:ext cx="9255126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7" y="5977086"/>
            <a:ext cx="16589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Спасибо за внимание!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15429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9069</TotalTime>
  <Words>322</Words>
  <Application>Microsoft Office PowerPoint</Application>
  <PresentationFormat>Экран (4:3)</PresentationFormat>
  <Paragraphs>62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Как долго библиотеку можно считать модернизированной?</vt:lpstr>
      <vt:lpstr>Модернизированные библиотеки Красноярского края</vt:lpstr>
      <vt:lpstr>Показатели</vt:lpstr>
      <vt:lpstr>Модернизированные библиотеки Красноярского края, вступающие в зону риска</vt:lpstr>
      <vt:lpstr>Уязвимости</vt:lpstr>
      <vt:lpstr>МЕТОДИЧЕСКИЕ РЕКОМЕНДАЦИИ ПО ПРОВЕДЕНИЮ МОНИТОРИНГА МОДЕРНИЗАЦИИ ОБЩЕДОСТУПНЫХ МУНИЦИПАЛЬНЫХ БИБЛИОТЕК  В СУБЪЕКТЕ РОССИЙСКОЙ ФЕДЕРАЦИИ</vt:lpstr>
      <vt:lpstr>Уязвимости</vt:lpstr>
      <vt:lpstr>МЕТОДИЧЕСКИЕ РЕКОМЕНДАЦИИ ПО ПРОВЕДЕНИЮ МОНИТОРИНГА МОДЕРНИЗАЦИИ ОБЩЕДОСТУПНЫХ МУНИЦИПАЛЬНЫХ БИБЛИОТЕК  В СУБЪЕКТЕ РОССИЙСКОЙ ФЕДЕРАЦИИ</vt:lpstr>
      <vt:lpstr>Презентация PowerPoint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Модернизация муниципальных публичных библиотек в Красноярском крае</dc:title>
  <dc:creator>RIC-3, ric4</dc:creator>
  <cp:lastModifiedBy>ADM-8, adm8</cp:lastModifiedBy>
  <cp:revision>524</cp:revision>
  <cp:lastPrinted>2017-02-03T03:23:23Z</cp:lastPrinted>
  <dcterms:created xsi:type="dcterms:W3CDTF">2017-02-02T03:47:31Z</dcterms:created>
  <dcterms:modified xsi:type="dcterms:W3CDTF">2022-11-10T06:38:41Z</dcterms:modified>
</cp:coreProperties>
</file>