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12192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Group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defPPr/>
            <a:lvl1pPr lvl="0" algn="ctr">
              <a:defRPr sz="6000"/>
            </a:lvl1pPr>
          </a:lstStyle>
          <a:p>
            <a:r>
              <a:t>Образец заголовка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defPPr/>
            <a:lvl1pPr marL="0" lvl="0" indent="0" algn="ctr">
              <a:buNone/>
              <a:defRPr sz="2400"/>
            </a:lvl1pPr>
            <a:lvl2pPr marL="457200" lvl="1" indent="0" algn="ctr">
              <a:buNone/>
              <a:defRPr sz="2000"/>
            </a:lvl2pPr>
            <a:lvl3pPr marL="914400" lvl="2" indent="0" algn="ctr">
              <a:buNone/>
              <a:defRPr sz="1800"/>
            </a:lvl3pPr>
            <a:lvl4pPr marL="1371600" lvl="3" indent="0" algn="ctr">
              <a:buNone/>
              <a:defRPr sz="1600"/>
            </a:lvl4pPr>
            <a:lvl5pPr marL="1828800" lvl="4" indent="0" algn="ctr">
              <a:buNone/>
              <a:defRPr sz="1600"/>
            </a:lvl5pPr>
            <a:lvl6pPr marL="2286000" lvl="5" indent="0" algn="ctr">
              <a:buNone/>
              <a:defRPr sz="1600"/>
            </a:lvl6pPr>
            <a:lvl7pPr marL="2743200" lvl="6" indent="0" algn="ctr">
              <a:buNone/>
              <a:defRPr sz="1600"/>
            </a:lvl7pPr>
            <a:lvl8pPr marL="3200400" lvl="7" indent="0" algn="ctr">
              <a:buNone/>
              <a:defRPr sz="1600"/>
            </a:lvl8pPr>
            <a:lvl9pPr marL="3657600" lvl="8" indent="0" algn="ctr">
              <a:buNone/>
              <a:defRPr sz="1600"/>
            </a:lvl9pPr>
          </a:lstStyle>
          <a:p>
            <a:r>
              <a:t>Образец подзаголовка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12.11.2022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Group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12.11.2022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12.11.2022</a:t>
            </a:r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le and Subtitle">
    <p:spTree>
      <p:nvGrpSpPr>
        <p:cNvPr id="1" name="Group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6000"/>
            </a:lvl1pPr>
          </a:lstStyle>
          <a:p>
            <a:r>
              <a:t>Образец заголовка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12.11.2022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lide Title">
    <p:spTree>
      <p:nvGrpSpPr>
        <p:cNvPr id="1" name="Group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12.11.2022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lumns">
    <p:spTree>
      <p:nvGrpSpPr>
        <p:cNvPr id="1" name="Group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12.11.2022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Group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2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12.11.2022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itle, Text and Object">
    <p:spTree>
      <p:nvGrpSpPr>
        <p:cNvPr id="1" name="Group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199" cy="4873625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0" name="Shape 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12.11.2022</a:t>
            </a:r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Title and Picture">
    <p:spTree>
      <p:nvGrpSpPr>
        <p:cNvPr id="1" name="Group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199" cy="4873625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3200"/>
            </a:lvl1pPr>
            <a:lvl2pPr marL="457200" lvl="1" indent="0">
              <a:buNone/>
              <a:defRPr sz="2800"/>
            </a:lvl2pPr>
            <a:lvl3pPr marL="914400" lvl="2" indent="0">
              <a:buNone/>
              <a:defRPr sz="2400"/>
            </a:lvl3pPr>
            <a:lvl4pPr marL="1371600" lvl="3" indent="0">
              <a:buNone/>
              <a:defRPr sz="2000"/>
            </a:lvl4pPr>
            <a:lvl5pPr marL="1828800" lvl="4" indent="0">
              <a:buNone/>
              <a:defRPr sz="2000"/>
            </a:lvl5pPr>
            <a:lvl6pPr marL="2286000" lvl="5" indent="0">
              <a:buNone/>
              <a:defRPr sz="2000"/>
            </a:lvl6pPr>
            <a:lvl7pPr marL="2743200" lvl="6" indent="0">
              <a:buNone/>
              <a:defRPr sz="2000"/>
            </a:lvl7pPr>
            <a:lvl8pPr marL="3200400" lvl="7" indent="0">
              <a:buNone/>
              <a:defRPr sz="2000"/>
            </a:lvl8pPr>
            <a:lvl9pPr marL="3657600" lvl="8" indent="0">
              <a:buNone/>
              <a:defRPr sz="20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12.11.2022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Group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12.11.2022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Образец заголовка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dt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12.11.2022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ft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sldNum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defPPr/>
      <a:lvl1pPr lvl="0" algn="l">
        <a:lnSpc>
          <a:spcPct val="90000"/>
        </a:lnSpc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marL="228600" lvl="0" indent="-228600" algn="l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lvl="1" indent="-228600" algn="l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Shape 78"/>
          <p:cNvPicPr/>
          <p:nvPr/>
        </p:nvPicPr>
        <p:blipFill>
          <a:blip r:embed="rId2"/>
          <a:stretch/>
        </p:blipFill>
        <p:spPr>
          <a:xfrm>
            <a:off x="10124382" y="224167"/>
            <a:ext cx="1449309" cy="998616"/>
          </a:xfrm>
          <a:prstGeom prst="rect">
            <a:avLst/>
          </a:prstGeom>
        </p:spPr>
      </p:pic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630392" y="3068696"/>
            <a:ext cx="9423538" cy="1202290"/>
          </a:xfrm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</a:lstStyle>
          <a:p>
            <a:r>
              <a:rPr lang="ru-RU" sz="2000" b="1" spc="300" dirty="0" smtClean="0">
                <a:latin typeface="Montserrat" panose="00000500000000000000" pitchFamily="2" charset="-52"/>
                <a:ea typeface="Arial"/>
                <a:cs typeface="Arial"/>
              </a:rPr>
              <a:t>АПРОБАЦИЯ </a:t>
            </a:r>
            <a:r>
              <a:rPr lang="ru-RU" sz="2000" b="1" spc="300" dirty="0">
                <a:latin typeface="Montserrat" panose="00000500000000000000" pitchFamily="2" charset="-52"/>
                <a:ea typeface="Arial"/>
                <a:cs typeface="Arial"/>
              </a:rPr>
              <a:t>СТАНДАРТА КАЧЕСТВА МОДЕРНИЗАЦИИ МУНИЦИПАЛЬНОЙ ОБЩЕДОСТУПНОЙ БИБЛИОТЕКИ </a:t>
            </a:r>
            <a:r>
              <a:rPr lang="ru-RU" sz="2000" b="1" spc="300" dirty="0" smtClean="0">
                <a:latin typeface="Montserrat" panose="00000500000000000000" pitchFamily="2" charset="-52"/>
                <a:ea typeface="Arial"/>
                <a:cs typeface="Arial"/>
              </a:rPr>
              <a:t/>
            </a:r>
            <a:br>
              <a:rPr lang="ru-RU" sz="2000" b="1" spc="300" dirty="0" smtClean="0">
                <a:latin typeface="Montserrat" panose="00000500000000000000" pitchFamily="2" charset="-52"/>
                <a:ea typeface="Arial"/>
                <a:cs typeface="Arial"/>
              </a:rPr>
            </a:br>
            <a:r>
              <a:rPr lang="ru-RU" sz="2000" b="1" spc="300" dirty="0" smtClean="0">
                <a:latin typeface="Montserrat" panose="00000500000000000000" pitchFamily="2" charset="-52"/>
                <a:ea typeface="Arial"/>
                <a:cs typeface="Arial"/>
              </a:rPr>
              <a:t>В </a:t>
            </a:r>
            <a:r>
              <a:rPr lang="ru-RU" sz="2000" b="1" spc="300" dirty="0">
                <a:latin typeface="Montserrat" panose="00000500000000000000" pitchFamily="2" charset="-52"/>
                <a:ea typeface="Arial"/>
                <a:cs typeface="Arial"/>
              </a:rPr>
              <a:t>ЧЕЛЯБИНСКОЙ ОБЛАСТИ: </a:t>
            </a:r>
            <a:r>
              <a:rPr lang="ru-RU" sz="2000" b="1" spc="300" dirty="0" smtClean="0">
                <a:latin typeface="Montserrat" panose="00000500000000000000" pitchFamily="2" charset="-52"/>
                <a:ea typeface="Arial"/>
                <a:cs typeface="Arial"/>
              </a:rPr>
              <a:t>ВОПРОСЫ </a:t>
            </a:r>
            <a:r>
              <a:rPr lang="ru-RU" sz="2000" b="1" spc="300" dirty="0">
                <a:latin typeface="Montserrat" panose="00000500000000000000" pitchFamily="2" charset="-52"/>
                <a:ea typeface="Arial"/>
                <a:cs typeface="Arial"/>
              </a:rPr>
              <a:t>И ПЕРСПЕКТИВЫ</a:t>
            </a:r>
            <a:endParaRPr sz="2000" b="1" spc="300" dirty="0">
              <a:latin typeface="Montserrat" panose="00000500000000000000" pitchFamily="2" charset="-52"/>
              <a:ea typeface="Arial"/>
              <a:cs typeface="Arial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7716656" y="4743131"/>
            <a:ext cx="3337274" cy="952923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defPPr/>
            <a:lvl1pPr lvl="0"/>
          </a:lstStyle>
          <a:p>
            <a:pPr algn="r"/>
            <a:r>
              <a:rPr lang="ru-RU" sz="2000" b="1" dirty="0" smtClean="0">
                <a:latin typeface="Montserrat" panose="00000500000000000000" pitchFamily="2" charset="-52"/>
                <a:ea typeface="Arial"/>
                <a:cs typeface="Arial"/>
              </a:rPr>
              <a:t>Хомутова Наталья Сергеевна</a:t>
            </a:r>
            <a:r>
              <a:rPr sz="2000" dirty="0" smtClean="0">
                <a:latin typeface="Montserrat" panose="00000500000000000000" pitchFamily="2" charset="-52"/>
                <a:ea typeface="Arial"/>
                <a:cs typeface="Arial"/>
              </a:rPr>
              <a:t>,</a:t>
            </a:r>
            <a:r>
              <a:rPr sz="2000" b="1" dirty="0" smtClean="0">
                <a:latin typeface="Montserrat" panose="00000500000000000000" pitchFamily="2" charset="-52"/>
                <a:ea typeface="Arial"/>
                <a:cs typeface="Arial"/>
              </a:rPr>
              <a:t> </a:t>
            </a:r>
            <a:r>
              <a:rPr lang="ru-RU" sz="2000" dirty="0" smtClean="0">
                <a:latin typeface="Montserrat" panose="00000500000000000000" pitchFamily="2" charset="-52"/>
                <a:ea typeface="Arial"/>
                <a:cs typeface="Arial"/>
              </a:rPr>
              <a:t>заместитель директора по научно-методической работе</a:t>
            </a:r>
            <a:r>
              <a:rPr sz="2000" dirty="0" smtClean="0">
                <a:latin typeface="Montserrat" panose="00000500000000000000" pitchFamily="2" charset="-52"/>
                <a:ea typeface="Arial"/>
                <a:cs typeface="Arial"/>
              </a:rPr>
              <a:t>, </a:t>
            </a:r>
            <a:r>
              <a:rPr lang="ru-RU" sz="2000" dirty="0" smtClean="0">
                <a:latin typeface="Montserrat" panose="00000500000000000000" pitchFamily="2" charset="-52"/>
                <a:ea typeface="Arial"/>
                <a:cs typeface="Arial"/>
              </a:rPr>
              <a:t>Челябинская областная универсальная научная библиотека</a:t>
            </a:r>
            <a:endParaRPr sz="2000" dirty="0">
              <a:latin typeface="Montserrat" panose="00000500000000000000" pitchFamily="2" charset="-52"/>
              <a:ea typeface="Arial"/>
              <a:cs typeface="Arial"/>
            </a:endParaRPr>
          </a:p>
        </p:txBody>
      </p:sp>
      <p:pic>
        <p:nvPicPr>
          <p:cNvPr id="82" name="Shape 82"/>
          <p:cNvPicPr/>
          <p:nvPr/>
        </p:nvPicPr>
        <p:blipFill>
          <a:blip r:embed="rId3"/>
          <a:srcRect l="12587" r="16636"/>
          <a:stretch/>
        </p:blipFill>
        <p:spPr>
          <a:xfrm>
            <a:off x="165350" y="141919"/>
            <a:ext cx="2828016" cy="2454632"/>
          </a:xfrm>
          <a:prstGeom prst="rect">
            <a:avLst/>
          </a:prstGeom>
        </p:spPr>
      </p:pic>
      <p:pic>
        <p:nvPicPr>
          <p:cNvPr id="84" name="Shape 84"/>
          <p:cNvPicPr/>
          <p:nvPr/>
        </p:nvPicPr>
        <p:blipFill>
          <a:blip r:embed="rId4"/>
          <a:stretch/>
        </p:blipFill>
        <p:spPr>
          <a:xfrm>
            <a:off x="3770812" y="254103"/>
            <a:ext cx="1314962" cy="1085749"/>
          </a:xfrm>
          <a:prstGeom prst="rect">
            <a:avLst/>
          </a:prstGeom>
        </p:spPr>
      </p:pic>
      <p:pic>
        <p:nvPicPr>
          <p:cNvPr id="86" name="Shape 86"/>
          <p:cNvPicPr/>
          <p:nvPr/>
        </p:nvPicPr>
        <p:blipFill>
          <a:blip r:embed="rId5"/>
          <a:stretch/>
        </p:blipFill>
        <p:spPr>
          <a:xfrm>
            <a:off x="5705171" y="259076"/>
            <a:ext cx="1243180" cy="963706"/>
          </a:xfrm>
          <a:prstGeom prst="rect">
            <a:avLst/>
          </a:prstGeom>
        </p:spPr>
      </p:pic>
      <p:pic>
        <p:nvPicPr>
          <p:cNvPr id="88" name="Shape 88"/>
          <p:cNvPicPr/>
          <p:nvPr/>
        </p:nvPicPr>
        <p:blipFill>
          <a:blip r:embed="rId6"/>
          <a:stretch/>
        </p:blipFill>
        <p:spPr>
          <a:xfrm>
            <a:off x="7567748" y="381581"/>
            <a:ext cx="2039429" cy="787715"/>
          </a:xfrm>
          <a:prstGeom prst="rect">
            <a:avLst/>
          </a:prstGeom>
        </p:spPr>
      </p:pic>
      <p:sp>
        <p:nvSpPr>
          <p:cNvPr id="89" name="Shape 89"/>
          <p:cNvSpPr txBox="1"/>
          <p:nvPr/>
        </p:nvSpPr>
        <p:spPr>
          <a:xfrm>
            <a:off x="2640017" y="1811997"/>
            <a:ext cx="783771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000" b="1" dirty="0">
                <a:latin typeface="Montserrat" panose="00000500000000000000" pitchFamily="2" charset="-52"/>
                <a:ea typeface="Arial"/>
                <a:cs typeface="Arial"/>
              </a:rPr>
              <a:t>Х </a:t>
            </a:r>
            <a:r>
              <a:rPr sz="2000" b="1" dirty="0" err="1" smtClean="0">
                <a:latin typeface="Montserrat" panose="00000500000000000000" pitchFamily="2" charset="-52"/>
                <a:ea typeface="Arial"/>
                <a:cs typeface="Arial"/>
              </a:rPr>
              <a:t>Всероссийский</a:t>
            </a:r>
            <a:r>
              <a:rPr sz="2000" b="1" dirty="0" smtClean="0">
                <a:latin typeface="Montserrat" panose="00000500000000000000" pitchFamily="2" charset="-52"/>
                <a:ea typeface="Arial"/>
                <a:cs typeface="Arial"/>
              </a:rPr>
              <a:t> </a:t>
            </a:r>
            <a:r>
              <a:rPr sz="2000" b="1" dirty="0" err="1">
                <a:latin typeface="Montserrat" panose="00000500000000000000" pitchFamily="2" charset="-52"/>
                <a:ea typeface="Arial"/>
                <a:cs typeface="Arial"/>
              </a:rPr>
              <a:t>форум</a:t>
            </a:r>
            <a:r>
              <a:rPr sz="2000" b="1" dirty="0">
                <a:latin typeface="Montserrat" panose="00000500000000000000" pitchFamily="2" charset="-52"/>
                <a:ea typeface="Arial"/>
                <a:cs typeface="Arial"/>
              </a:rPr>
              <a:t> </a:t>
            </a:r>
            <a:r>
              <a:rPr sz="2000" b="1" dirty="0" err="1" smtClean="0">
                <a:latin typeface="Montserrat" panose="00000500000000000000" pitchFamily="2" charset="-52"/>
                <a:ea typeface="Arial"/>
                <a:cs typeface="Arial"/>
              </a:rPr>
              <a:t>публичных</a:t>
            </a:r>
            <a:r>
              <a:rPr sz="2000" b="1" dirty="0" smtClean="0">
                <a:latin typeface="Montserrat" panose="00000500000000000000" pitchFamily="2" charset="-52"/>
                <a:ea typeface="Arial"/>
                <a:cs typeface="Arial"/>
              </a:rPr>
              <a:t> </a:t>
            </a:r>
            <a:r>
              <a:rPr sz="2000" b="1" dirty="0" err="1">
                <a:latin typeface="Montserrat" panose="00000500000000000000" pitchFamily="2" charset="-52"/>
                <a:ea typeface="Arial"/>
                <a:cs typeface="Arial"/>
              </a:rPr>
              <a:t>библиотек</a:t>
            </a:r>
            <a:r>
              <a:rPr sz="2000" b="1" dirty="0">
                <a:latin typeface="Montserrat" panose="00000500000000000000" pitchFamily="2" charset="-52"/>
                <a:ea typeface="Arial"/>
                <a:cs typeface="Arial"/>
              </a:rPr>
              <a:t>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3885343" y="6080395"/>
            <a:ext cx="534706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 dirty="0">
                <a:latin typeface="Montserrat" panose="00000500000000000000" pitchFamily="2" charset="-52"/>
                <a:ea typeface="Arial"/>
                <a:cs typeface="Arial"/>
              </a:rPr>
              <a:t>   </a:t>
            </a:r>
            <a:r>
              <a:rPr sz="1800" b="1" dirty="0" err="1" smtClean="0">
                <a:latin typeface="Montserrat" panose="00000500000000000000" pitchFamily="2" charset="-52"/>
                <a:ea typeface="Arial"/>
                <a:cs typeface="Arial"/>
              </a:rPr>
              <a:t>Санкт</a:t>
            </a:r>
            <a:r>
              <a:rPr lang="en-US" sz="1800" b="1" dirty="0" err="1" smtClean="0">
                <a:latin typeface="Montserrat" panose="00000500000000000000" pitchFamily="2" charset="-52"/>
                <a:ea typeface="Arial"/>
                <a:cs typeface="Arial"/>
              </a:rPr>
              <a:t>-</a:t>
            </a:r>
            <a:r>
              <a:rPr sz="1800" b="1" dirty="0" err="1" smtClean="0">
                <a:latin typeface="Montserrat" panose="00000500000000000000" pitchFamily="2" charset="-52"/>
                <a:ea typeface="Arial"/>
                <a:cs typeface="Arial"/>
              </a:rPr>
              <a:t>Петербург</a:t>
            </a:r>
            <a:r>
              <a:rPr sz="1800" b="1" dirty="0">
                <a:latin typeface="Montserrat" panose="00000500000000000000" pitchFamily="2" charset="-52"/>
                <a:ea typeface="Arial"/>
                <a:cs typeface="Arial"/>
              </a:rPr>
              <a:t>, </a:t>
            </a:r>
            <a:r>
              <a:rPr sz="1800" b="1" dirty="0" smtClean="0">
                <a:latin typeface="Montserrat" panose="00000500000000000000" pitchFamily="2" charset="-52"/>
                <a:ea typeface="Arial"/>
                <a:cs typeface="Arial"/>
              </a:rPr>
              <a:t>18–19 </a:t>
            </a:r>
            <a:r>
              <a:rPr sz="1800" b="1" dirty="0" err="1" smtClean="0">
                <a:latin typeface="Montserrat" panose="00000500000000000000" pitchFamily="2" charset="-52"/>
                <a:ea typeface="Arial"/>
                <a:cs typeface="Arial"/>
              </a:rPr>
              <a:t>ноября</a:t>
            </a:r>
            <a:r>
              <a:rPr sz="1800" b="1" dirty="0" smtClean="0">
                <a:latin typeface="Montserrat" panose="00000500000000000000" pitchFamily="2" charset="-52"/>
                <a:ea typeface="Arial"/>
                <a:cs typeface="Arial"/>
              </a:rPr>
              <a:t> </a:t>
            </a:r>
            <a:r>
              <a:rPr sz="1800" b="1" dirty="0">
                <a:latin typeface="Montserrat" panose="00000500000000000000" pitchFamily="2" charset="-52"/>
                <a:ea typeface="Arial"/>
                <a:cs typeface="Arial"/>
              </a:rPr>
              <a:t>2022 г.  </a:t>
            </a:r>
            <a:endParaRPr sz="1800" b="1" dirty="0">
              <a:latin typeface="Montserrat" panose="00000500000000000000" pitchFamily="2" charset="-5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694" y="643031"/>
            <a:ext cx="10515600" cy="1325562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latin typeface="Montserrat" panose="00000500000000000000" pitchFamily="2" charset="-52"/>
              </a:rPr>
              <a:t>БИБЛИОТЕЧНАЯ СЕТЬ ЧЕЛЯБИНСКОЙ ОБЛАСТИ</a:t>
            </a:r>
            <a:endParaRPr lang="ru-RU" sz="3000" b="1" dirty="0">
              <a:latin typeface="Montserrat" panose="00000500000000000000" pitchFamily="2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231800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Montserrat" panose="00000500000000000000" pitchFamily="2" charset="-52"/>
              </a:rPr>
              <a:t>814</a:t>
            </a:r>
            <a:r>
              <a:rPr lang="ru-RU" dirty="0" smtClean="0">
                <a:latin typeface="Montserrat" panose="00000500000000000000" pitchFamily="2" charset="-52"/>
              </a:rPr>
              <a:t> </a:t>
            </a:r>
            <a:r>
              <a:rPr lang="ru-RU" dirty="0">
                <a:latin typeface="Montserrat" panose="00000500000000000000" pitchFamily="2" charset="-52"/>
              </a:rPr>
              <a:t>библиотек, из которых </a:t>
            </a:r>
            <a:r>
              <a:rPr lang="ru-RU" b="1" dirty="0">
                <a:latin typeface="Montserrat" panose="00000500000000000000" pitchFamily="2" charset="-52"/>
              </a:rPr>
              <a:t>810</a:t>
            </a:r>
            <a:r>
              <a:rPr lang="ru-RU" dirty="0">
                <a:latin typeface="Montserrat" panose="00000500000000000000" pitchFamily="2" charset="-52"/>
              </a:rPr>
              <a:t> </a:t>
            </a:r>
            <a:r>
              <a:rPr lang="ru-RU" dirty="0" smtClean="0">
                <a:latin typeface="Montserrat" panose="00000500000000000000" pitchFamily="2" charset="-52"/>
              </a:rPr>
              <a:t>– муниципальные</a:t>
            </a:r>
            <a:r>
              <a:rPr lang="en-US" dirty="0" smtClean="0">
                <a:latin typeface="Montserrat" panose="00000500000000000000" pitchFamily="2" charset="-52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Montserrat" panose="00000500000000000000" pitchFamily="2" charset="-52"/>
            </a:endParaRPr>
          </a:p>
          <a:p>
            <a:pPr marL="0" indent="0">
              <a:buNone/>
            </a:pPr>
            <a:r>
              <a:rPr lang="ru-RU" b="1" dirty="0" smtClean="0">
                <a:latin typeface="Montserrat" panose="00000500000000000000" pitchFamily="2" charset="-52"/>
              </a:rPr>
              <a:t>19 </a:t>
            </a:r>
            <a:r>
              <a:rPr lang="ru-RU" dirty="0">
                <a:latin typeface="Montserrat" panose="00000500000000000000" pitchFamily="2" charset="-52"/>
              </a:rPr>
              <a:t>муниципальных библиотек модернизированы в рамках Нацпроекта </a:t>
            </a:r>
            <a:r>
              <a:rPr lang="en-US" dirty="0" smtClean="0">
                <a:latin typeface="Montserrat" panose="00000500000000000000" pitchFamily="2" charset="-52"/>
              </a:rPr>
              <a:t>«</a:t>
            </a:r>
            <a:r>
              <a:rPr lang="ru-RU" dirty="0" smtClean="0">
                <a:latin typeface="Montserrat" panose="00000500000000000000" pitchFamily="2" charset="-52"/>
              </a:rPr>
              <a:t>Культура</a:t>
            </a:r>
            <a:r>
              <a:rPr lang="en-US" dirty="0" smtClean="0">
                <a:latin typeface="Montserrat" panose="00000500000000000000" pitchFamily="2" charset="-52"/>
              </a:rPr>
              <a:t>»</a:t>
            </a:r>
            <a:endParaRPr lang="ru-RU" dirty="0"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554666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0176" y="1894637"/>
            <a:ext cx="10515600" cy="4351338"/>
          </a:xfrm>
        </p:spPr>
        <p:txBody>
          <a:bodyPr>
            <a:normAutofit/>
          </a:bodyPr>
          <a:lstStyle/>
          <a:p>
            <a:pPr marL="0" indent="0" algn="ctr" rtl="0" fontAlgn="ctr">
              <a:buNone/>
            </a:pPr>
            <a:r>
              <a:rPr lang="ru-RU" sz="3600" b="1" dirty="0">
                <a:latin typeface="Montserrat" panose="00000500000000000000" pitchFamily="2" charset="-52"/>
              </a:rPr>
              <a:t>Продвинутый уровень </a:t>
            </a:r>
            <a:r>
              <a:rPr lang="en-US" sz="3600" b="1" dirty="0" smtClean="0">
                <a:latin typeface="Montserrat" panose="00000500000000000000" pitchFamily="2" charset="-52"/>
              </a:rPr>
              <a:t>—</a:t>
            </a:r>
            <a:r>
              <a:rPr lang="ru-RU" sz="3600" b="1" dirty="0" smtClean="0">
                <a:latin typeface="Montserrat" panose="00000500000000000000" pitchFamily="2" charset="-52"/>
              </a:rPr>
              <a:t> </a:t>
            </a:r>
            <a:r>
              <a:rPr lang="ru-RU" sz="3600" b="1" dirty="0">
                <a:latin typeface="Montserrat" panose="00000500000000000000" pitchFamily="2" charset="-52"/>
              </a:rPr>
              <a:t>9 библиотек </a:t>
            </a:r>
            <a:endParaRPr lang="en-US" sz="3600" b="1" dirty="0" smtClean="0">
              <a:latin typeface="Montserrat" panose="00000500000000000000" pitchFamily="2" charset="-52"/>
            </a:endParaRPr>
          </a:p>
          <a:p>
            <a:pPr marL="0" indent="0" algn="ctr" rtl="0" fontAlgn="ctr">
              <a:buNone/>
            </a:pPr>
            <a:r>
              <a:rPr lang="ru-RU" sz="3600" dirty="0" smtClean="0">
                <a:latin typeface="Montserrat" panose="00000500000000000000" pitchFamily="2" charset="-52"/>
              </a:rPr>
              <a:t>(</a:t>
            </a:r>
            <a:r>
              <a:rPr lang="ru-RU" sz="3600" b="1" dirty="0">
                <a:latin typeface="Montserrat" panose="00000500000000000000" pitchFamily="2" charset="-52"/>
              </a:rPr>
              <a:t>1</a:t>
            </a:r>
            <a:r>
              <a:rPr lang="ru-RU" sz="3600" dirty="0">
                <a:latin typeface="Montserrat" panose="00000500000000000000" pitchFamily="2" charset="-52"/>
              </a:rPr>
              <a:t> ЦДБ, </a:t>
            </a:r>
            <a:r>
              <a:rPr lang="ru-RU" sz="3600" b="1" dirty="0">
                <a:latin typeface="Montserrat" panose="00000500000000000000" pitchFamily="2" charset="-52"/>
              </a:rPr>
              <a:t>2</a:t>
            </a:r>
            <a:r>
              <a:rPr lang="ru-RU" sz="3600" dirty="0">
                <a:latin typeface="Montserrat" panose="00000500000000000000" pitchFamily="2" charset="-52"/>
              </a:rPr>
              <a:t> ЦБ, </a:t>
            </a:r>
            <a:r>
              <a:rPr lang="ru-RU" sz="3600" b="1" dirty="0">
                <a:latin typeface="Montserrat" panose="00000500000000000000" pitchFamily="2" charset="-52"/>
              </a:rPr>
              <a:t>4</a:t>
            </a:r>
            <a:r>
              <a:rPr lang="ru-RU" sz="3600" dirty="0">
                <a:latin typeface="Montserrat" panose="00000500000000000000" pitchFamily="2" charset="-52"/>
              </a:rPr>
              <a:t> БФ, </a:t>
            </a:r>
            <a:r>
              <a:rPr lang="ru-RU" sz="3600" b="1" dirty="0">
                <a:latin typeface="Montserrat" panose="00000500000000000000" pitchFamily="2" charset="-52"/>
              </a:rPr>
              <a:t>2</a:t>
            </a:r>
            <a:r>
              <a:rPr lang="ru-RU" sz="3600" dirty="0">
                <a:latin typeface="Montserrat" panose="00000500000000000000" pitchFamily="2" charset="-52"/>
              </a:rPr>
              <a:t> детские БФ) </a:t>
            </a:r>
            <a:endParaRPr lang="en-US" sz="3600" dirty="0" smtClean="0">
              <a:latin typeface="Montserrat" panose="00000500000000000000" pitchFamily="2" charset="-52"/>
            </a:endParaRPr>
          </a:p>
          <a:p>
            <a:pPr marL="0" indent="0" rtl="0" fontAlgn="ctr">
              <a:buNone/>
            </a:pPr>
            <a:endParaRPr lang="en-US" sz="3600" dirty="0">
              <a:latin typeface="Montserrat" panose="00000500000000000000" pitchFamily="2" charset="-52"/>
            </a:endParaRPr>
          </a:p>
          <a:p>
            <a:pPr marL="0" indent="0" algn="ctr" rtl="0" fontAlgn="ctr">
              <a:buNone/>
            </a:pPr>
            <a:r>
              <a:rPr lang="ru-RU" sz="3600" b="1" dirty="0" smtClean="0">
                <a:latin typeface="Montserrat" panose="00000500000000000000" pitchFamily="2" charset="-52"/>
              </a:rPr>
              <a:t>Базовый </a:t>
            </a:r>
            <a:r>
              <a:rPr lang="ru-RU" sz="3600" b="1" dirty="0">
                <a:latin typeface="Montserrat" panose="00000500000000000000" pitchFamily="2" charset="-52"/>
              </a:rPr>
              <a:t>уровень </a:t>
            </a:r>
            <a:r>
              <a:rPr lang="en-US" sz="3600" b="1" dirty="0" smtClean="0">
                <a:latin typeface="Montserrat" panose="00000500000000000000" pitchFamily="2" charset="-52"/>
              </a:rPr>
              <a:t>—</a:t>
            </a:r>
            <a:r>
              <a:rPr lang="ru-RU" sz="3600" b="1" dirty="0" smtClean="0">
                <a:latin typeface="Montserrat" panose="00000500000000000000" pitchFamily="2" charset="-52"/>
              </a:rPr>
              <a:t> </a:t>
            </a:r>
            <a:r>
              <a:rPr lang="ru-RU" sz="3600" b="1" dirty="0">
                <a:latin typeface="Montserrat" panose="00000500000000000000" pitchFamily="2" charset="-52"/>
              </a:rPr>
              <a:t>10 библиотек </a:t>
            </a:r>
            <a:endParaRPr lang="en-US" sz="3600" b="1" dirty="0" smtClean="0">
              <a:latin typeface="Montserrat" panose="00000500000000000000" pitchFamily="2" charset="-52"/>
            </a:endParaRPr>
          </a:p>
          <a:p>
            <a:pPr marL="0" indent="0" algn="ctr" rtl="0" fontAlgn="ctr">
              <a:buNone/>
            </a:pPr>
            <a:r>
              <a:rPr lang="ru-RU" sz="3600" dirty="0" smtClean="0">
                <a:latin typeface="Montserrat" panose="00000500000000000000" pitchFamily="2" charset="-52"/>
              </a:rPr>
              <a:t>(</a:t>
            </a:r>
            <a:r>
              <a:rPr lang="ru-RU" sz="3600" b="1" dirty="0">
                <a:latin typeface="Montserrat" panose="00000500000000000000" pitchFamily="2" charset="-52"/>
              </a:rPr>
              <a:t>2</a:t>
            </a:r>
            <a:r>
              <a:rPr lang="ru-RU" sz="3600" dirty="0">
                <a:latin typeface="Montserrat" panose="00000500000000000000" pitchFamily="2" charset="-52"/>
              </a:rPr>
              <a:t> ЦБ, </a:t>
            </a:r>
            <a:r>
              <a:rPr lang="ru-RU" sz="3600" b="1" dirty="0">
                <a:latin typeface="Montserrat" panose="00000500000000000000" pitchFamily="2" charset="-52"/>
              </a:rPr>
              <a:t>5</a:t>
            </a:r>
            <a:r>
              <a:rPr lang="ru-RU" sz="3600" dirty="0">
                <a:latin typeface="Montserrat" panose="00000500000000000000" pitchFamily="2" charset="-52"/>
              </a:rPr>
              <a:t> БФ, </a:t>
            </a:r>
            <a:r>
              <a:rPr lang="ru-RU" sz="3600" b="1" dirty="0">
                <a:latin typeface="Montserrat" panose="00000500000000000000" pitchFamily="2" charset="-52"/>
              </a:rPr>
              <a:t>3</a:t>
            </a:r>
            <a:r>
              <a:rPr lang="ru-RU" sz="3600" dirty="0">
                <a:latin typeface="Montserrat" panose="00000500000000000000" pitchFamily="2" charset="-52"/>
              </a:rPr>
              <a:t> детские БФ</a:t>
            </a:r>
            <a:r>
              <a:rPr lang="ru-RU" sz="3600" dirty="0" smtClean="0">
                <a:latin typeface="Montserrat" panose="00000500000000000000" pitchFamily="2" charset="-52"/>
              </a:rPr>
              <a:t>)</a:t>
            </a:r>
            <a:endParaRPr lang="ru-RU" sz="3600" dirty="0"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490795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5836" y="2144804"/>
            <a:ext cx="10643559" cy="4351338"/>
          </a:xfrm>
        </p:spPr>
        <p:txBody>
          <a:bodyPr>
            <a:normAutofit/>
          </a:bodyPr>
          <a:lstStyle/>
          <a:p>
            <a:pPr rtl="0" fontAlgn="ctr"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Montserrat" panose="00000500000000000000" pitchFamily="2" charset="-52"/>
              </a:rPr>
              <a:t> Национальный </a:t>
            </a:r>
            <a:r>
              <a:rPr lang="ru-RU" sz="3600" dirty="0">
                <a:latin typeface="Montserrat" panose="00000500000000000000" pitchFamily="2" charset="-52"/>
              </a:rPr>
              <a:t>проект </a:t>
            </a:r>
            <a:r>
              <a:rPr lang="ru-RU" sz="3600" dirty="0" smtClean="0">
                <a:latin typeface="Montserrat" panose="00000500000000000000" pitchFamily="2" charset="-52"/>
              </a:rPr>
              <a:t>«Культура» </a:t>
            </a:r>
          </a:p>
          <a:p>
            <a:pPr rtl="0" fontAlgn="ctr"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Montserrat" panose="00000500000000000000" pitchFamily="2" charset="-52"/>
              </a:rPr>
              <a:t> Федеральный </a:t>
            </a:r>
            <a:r>
              <a:rPr lang="ru-RU" sz="3600" dirty="0">
                <a:latin typeface="Montserrat" panose="00000500000000000000" pitchFamily="2" charset="-52"/>
              </a:rPr>
              <a:t>проект </a:t>
            </a:r>
            <a:r>
              <a:rPr lang="ru-RU" sz="3600" dirty="0" smtClean="0">
                <a:latin typeface="Montserrat" panose="00000500000000000000" pitchFamily="2" charset="-52"/>
              </a:rPr>
              <a:t>«Культурная среда» </a:t>
            </a:r>
          </a:p>
          <a:p>
            <a:pPr rtl="0" fontAlgn="ctr"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Montserrat" panose="00000500000000000000" pitchFamily="2" charset="-52"/>
              </a:rPr>
              <a:t> Региональный </a:t>
            </a:r>
            <a:r>
              <a:rPr lang="ru-RU" sz="3600" dirty="0">
                <a:latin typeface="Montserrat" panose="00000500000000000000" pitchFamily="2" charset="-52"/>
              </a:rPr>
              <a:t>проект </a:t>
            </a:r>
            <a:r>
              <a:rPr lang="ru-RU" sz="3600" dirty="0" smtClean="0">
                <a:latin typeface="Montserrat" panose="00000500000000000000" pitchFamily="2" charset="-52"/>
              </a:rPr>
              <a:t>«Обеспечение </a:t>
            </a:r>
            <a:r>
              <a:rPr lang="ru-RU" sz="3600" dirty="0">
                <a:latin typeface="Montserrat" panose="00000500000000000000" pitchFamily="2" charset="-52"/>
              </a:rPr>
              <a:t>качественно нового уровня развития инфраструктуры </a:t>
            </a:r>
            <a:r>
              <a:rPr lang="ru-RU" sz="3600" dirty="0" smtClean="0">
                <a:latin typeface="Montserrat" panose="00000500000000000000" pitchFamily="2" charset="-52"/>
              </a:rPr>
              <a:t>культуры»</a:t>
            </a:r>
            <a:endParaRPr lang="ru-RU" sz="3600" dirty="0"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90090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5222" y="2377717"/>
            <a:ext cx="10862093" cy="4351338"/>
          </a:xfrm>
        </p:spPr>
        <p:txBody>
          <a:bodyPr>
            <a:normAutofit/>
          </a:bodyPr>
          <a:lstStyle/>
          <a:p>
            <a:pPr marL="0" indent="0" algn="ctr" rtl="0" fontAlgn="ctr">
              <a:buNone/>
            </a:pPr>
            <a:r>
              <a:rPr lang="ru-RU" sz="4000" dirty="0">
                <a:latin typeface="Montserrat" panose="00000500000000000000" pitchFamily="2" charset="-52"/>
              </a:rPr>
              <a:t>Через процесс модернизации прошла </a:t>
            </a:r>
            <a:endParaRPr lang="ru-RU" sz="4000" dirty="0" smtClean="0">
              <a:latin typeface="Montserrat" panose="00000500000000000000" pitchFamily="2" charset="-52"/>
            </a:endParaRPr>
          </a:p>
          <a:p>
            <a:pPr marL="0" indent="0" algn="ctr" rtl="0" fontAlgn="ctr">
              <a:buNone/>
            </a:pPr>
            <a:r>
              <a:rPr lang="ru-RU" sz="4000" b="1" dirty="0" smtClean="0">
                <a:latin typeface="Montserrat" panose="00000500000000000000" pitchFamily="2" charset="-52"/>
              </a:rPr>
              <a:t>31</a:t>
            </a:r>
            <a:r>
              <a:rPr lang="ru-RU" sz="4000" dirty="0" smtClean="0">
                <a:latin typeface="Montserrat" panose="00000500000000000000" pitchFamily="2" charset="-52"/>
              </a:rPr>
              <a:t> </a:t>
            </a:r>
            <a:r>
              <a:rPr lang="ru-RU" sz="4000" dirty="0">
                <a:latin typeface="Montserrat" panose="00000500000000000000" pitchFamily="2" charset="-52"/>
              </a:rPr>
              <a:t>библиотека области </a:t>
            </a:r>
            <a:r>
              <a:rPr lang="ru-RU" sz="4000" dirty="0" smtClean="0">
                <a:latin typeface="Montserrat" panose="00000500000000000000" pitchFamily="2" charset="-52"/>
              </a:rPr>
              <a:t>— </a:t>
            </a:r>
            <a:r>
              <a:rPr lang="ru-RU" sz="4000" b="1" dirty="0" smtClean="0">
                <a:latin typeface="Montserrat" panose="00000500000000000000" pitchFamily="2" charset="-52"/>
              </a:rPr>
              <a:t>4 %</a:t>
            </a:r>
            <a:endParaRPr lang="ru-RU" sz="4000" b="1" dirty="0"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322524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7100" y="1783341"/>
            <a:ext cx="10862093" cy="4351338"/>
          </a:xfrm>
        </p:spPr>
        <p:txBody>
          <a:bodyPr>
            <a:normAutofit/>
          </a:bodyPr>
          <a:lstStyle/>
          <a:p>
            <a:pPr marL="447675" indent="-447675" rtl="0" fontAlgn="ctr"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Montserrat" panose="00000500000000000000" pitchFamily="2" charset="-52"/>
              </a:rPr>
              <a:t>Библиотеки, модернизированные за счет муниципального бюджета</a:t>
            </a:r>
          </a:p>
          <a:p>
            <a:pPr marL="447675" indent="-447675" rtl="0" fontAlgn="ctr"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Montserrat" panose="00000500000000000000" pitchFamily="2" charset="-52"/>
              </a:rPr>
              <a:t>Библиотеки, соответствующие требованиям Стандарта без участия в Нацпроекте</a:t>
            </a:r>
            <a:endParaRPr lang="ru-RU" sz="3600" b="1" dirty="0"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584180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</a:gradFill>
      </a:fillStyleLst>
      <a:lnStyleLst>
        <a:ln w="635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1905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105</TotalTime>
  <Words>146</Words>
  <Application>Microsoft Office PowerPoint</Application>
  <DocSecurity>0</DocSecurity>
  <PresentationFormat>Широкоэкранный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Тема Office</vt:lpstr>
      <vt:lpstr>АПРОБАЦИЯ СТАНДАРТА КАЧЕСТВА МОДЕРНИЗАЦИИ МУНИЦИПАЛЬНОЙ ОБЩЕДОСТУПНОЙ БИБЛИОТЕКИ  В ЧЕЛЯБИНСКОЙ ОБЛАСТИ: ВОПРОСЫ И ПЕРСПЕКТИВЫ</vt:lpstr>
      <vt:lpstr>БИБЛИОТЕЧНАЯ СЕТЬ ЧЕЛЯБИНСКОЙ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доклада</dc:title>
  <dc:creator>Ольга Доброславовна Суховилова</dc:creator>
  <cp:lastModifiedBy>Ольга Доброславовна Суховилова</cp:lastModifiedBy>
  <cp:revision>6</cp:revision>
  <dcterms:modified xsi:type="dcterms:W3CDTF">2022-11-18T08:39:27Z</dcterms:modified>
</cp:coreProperties>
</file>