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1088" r:id="rId4"/>
    <p:sldId id="1090" r:id="rId5"/>
    <p:sldId id="1091" r:id="rId6"/>
    <p:sldId id="1095" r:id="rId7"/>
    <p:sldId id="1096" r:id="rId8"/>
    <p:sldId id="1092" r:id="rId9"/>
    <p:sldId id="1093" r:id="rId10"/>
    <p:sldId id="1094" r:id="rId12"/>
    <p:sldId id="1114" r:id="rId13"/>
    <p:sldId id="1115" r:id="rId14"/>
    <p:sldId id="1116" r:id="rId15"/>
    <p:sldId id="1134" r:id="rId16"/>
    <p:sldId id="1132" r:id="rId17"/>
    <p:sldId id="1117" r:id="rId18"/>
    <p:sldId id="1133" r:id="rId19"/>
    <p:sldId id="1135" r:id="rId20"/>
    <p:sldId id="1136" r:id="rId21"/>
    <p:sldId id="1137" r:id="rId22"/>
    <p:sldId id="1138" r:id="rId23"/>
    <p:sldId id="1141" r:id="rId24"/>
    <p:sldId id="1142" r:id="rId25"/>
    <p:sldId id="1143" r:id="rId26"/>
    <p:sldId id="1145" r:id="rId27"/>
    <p:sldId id="1148" r:id="rId28"/>
    <p:sldId id="1146" r:id="rId29"/>
    <p:sldId id="1147" r:id="rId30"/>
    <p:sldId id="1150" r:id="rId31"/>
    <p:sldId id="1158" r:id="rId32"/>
    <p:sldId id="1149" r:id="rId33"/>
    <p:sldId id="1151" r:id="rId34"/>
    <p:sldId id="1152" r:id="rId35"/>
    <p:sldId id="1156" r:id="rId36"/>
    <p:sldId id="1154" r:id="rId37"/>
    <p:sldId id="1155" r:id="rId38"/>
    <p:sldId id="803" r:id="rId3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00FF00"/>
    <a:srgbClr val="9966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20"/>
    <p:restoredTop sz="97018"/>
  </p:normalViewPr>
  <p:slideViewPr>
    <p:cSldViewPr showGuides="1">
      <p:cViewPr varScale="1">
        <p:scale>
          <a:sx n="103" d="100"/>
          <a:sy n="103" d="100"/>
        </p:scale>
        <p:origin x="354" y="11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472390308125"/>
          <c:y val="0.17789250027957"/>
          <c:w val="0.437044670059329"/>
          <c:h val="0.6813077312704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по ФО</c:v>
                </c:pt>
              </c:strCache>
            </c:strRef>
          </c:tx>
          <c:spPr>
            <a:ln w="19050">
              <a:solidFill>
                <a:schemeClr val="lt1"/>
              </a:solidFill>
              <a:prstDash val="solid"/>
            </a:ln>
          </c:spPr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4"/>
            <c:bubble3D val="0"/>
            <c:spPr>
              <a:solidFill>
                <a:srgbClr val="FF6600"/>
              </a:solidFill>
              <a:ln w="19050">
                <a:solidFill>
                  <a:srgbClr val="FF9900"/>
                </a:solidFill>
                <a:prstDash val="solid"/>
              </a:ln>
              <a:effectLst/>
            </c:spPr>
          </c:dPt>
          <c:dPt>
            <c:idx val="5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Pt>
            <c:idx val="7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  <a:prstDash val="solid"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ru-RU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Центральный ФО</c:v>
                </c:pt>
                <c:pt idx="1">
                  <c:v>Северо-Западный ФО</c:v>
                </c:pt>
                <c:pt idx="2">
                  <c:v>Южный ФО</c:v>
                </c:pt>
                <c:pt idx="3">
                  <c:v>Северо-Кавказский ФО</c:v>
                </c:pt>
                <c:pt idx="4">
                  <c:v>Приволжский ФО</c:v>
                </c:pt>
                <c:pt idx="5">
                  <c:v>Уральский ФО</c:v>
                </c:pt>
                <c:pt idx="6">
                  <c:v>Сибирский ФО</c:v>
                </c:pt>
                <c:pt idx="7">
                  <c:v>Дальневосточный 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9</c:v>
                </c:pt>
                <c:pt idx="5">
                  <c:v>3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 sz="1400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обращаемости по видам библиотек</a:t>
            </a:r>
            <a:r>
              <a:rPr lang="ru-RU" baseline="0"/>
              <a:t> за 2018-2021 гг.</a:t>
            </a:r>
            <a:endParaRPr lang="ru-RU" baseline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24074074074074"/>
                  <c:y val="-0.03445305770887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08333333333333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1378122308354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>
                  <c:v>2.66295108140761</c:v>
                </c:pt>
                <c:pt idx="1">
                  <c:v>2.75877696259669</c:v>
                </c:pt>
                <c:pt idx="2">
                  <c:v>2.61674864707072</c:v>
                </c:pt>
                <c:pt idx="3">
                  <c:v>2.94982043641495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787037037037037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7037037037037"/>
                  <c:y val="-0.01722652885443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85185185185185"/>
                  <c:y val="-0.02756244616709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1.95</c:v>
                </c:pt>
                <c:pt idx="1">
                  <c:v>1.8</c:v>
                </c:pt>
                <c:pt idx="2">
                  <c:v>1.68</c:v>
                </c:pt>
                <c:pt idx="3">
                  <c:v>2.01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439814814814815"/>
                  <c:y val="-0.023809504432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5462962962963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694444444444444"/>
                  <c:y val="-0.03789836347975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15740740740742"/>
                  <c:y val="-0.02380952380952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1.82</c:v>
                </c:pt>
                <c:pt idx="1">
                  <c:v>1.46</c:v>
                </c:pt>
                <c:pt idx="2">
                  <c:v>2.05</c:v>
                </c:pt>
                <c:pt idx="3">
                  <c:v>2.59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районная / межпоселенческая библиотека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08333333333333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694444444444444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6746031746031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77777777777779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1.79</c:v>
                </c:pt>
                <c:pt idx="1">
                  <c:v>1.97</c:v>
                </c:pt>
                <c:pt idx="2">
                  <c:v>1.7</c:v>
                </c:pt>
                <c:pt idx="3">
                  <c:v>2.11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945167"/>
        <c:axId val="901950159"/>
      </c:lineChart>
      <c:catAx>
        <c:axId val="9019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50159"/>
        <c:crosses val="autoZero"/>
        <c:auto val="1"/>
        <c:lblAlgn val="ctr"/>
        <c:lblOffset val="100"/>
        <c:noMultiLvlLbl val="0"/>
      </c:catAx>
      <c:valAx>
        <c:axId val="9019501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45167"/>
        <c:crosses val="autoZero"/>
        <c:crossBetween val="between"/>
      </c:valAx>
      <c:spPr>
        <a:noFill/>
        <a:ln>
          <a:solidFill>
            <a:srgbClr val="FF660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читаемости по видам библиотек</a:t>
            </a:r>
            <a:r>
              <a:rPr lang="ru-RU" baseline="0"/>
              <a:t> </a:t>
            </a:r>
            <a:endParaRPr lang="ru-RU" baseline="0"/>
          </a:p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/>
              <a:t>за 2018-2021 гг.</a:t>
            </a:r>
            <a:endParaRPr lang="ru-RU" baseline="0"/>
          </a:p>
        </c:rich>
      </c:tx>
      <c:layout>
        <c:manualLayout>
          <c:xMode val="edge"/>
          <c:yMode val="edge"/>
          <c:x val="0.260263713438378"/>
          <c:y val="0.0239291515645504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24074074074074"/>
                  <c:y val="-0.03445305770887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08333333333333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1378122308354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16.5</c:v>
                </c:pt>
                <c:pt idx="1">
                  <c:v>18.85</c:v>
                </c:pt>
                <c:pt idx="2">
                  <c:v>18.67</c:v>
                </c:pt>
                <c:pt idx="3">
                  <c:v>17.59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787037037037037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7037037037037"/>
                  <c:y val="-0.01722652885443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85185185185185"/>
                  <c:y val="-0.02756244616709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18.77</c:v>
                </c:pt>
                <c:pt idx="1">
                  <c:v>20.74</c:v>
                </c:pt>
                <c:pt idx="2">
                  <c:v>22.94</c:v>
                </c:pt>
                <c:pt idx="3">
                  <c:v>21.06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439814814814815"/>
                  <c:y val="-0.023809504432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5462962962963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694444444444444"/>
                  <c:y val="-0.03789836347975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15740740740742"/>
                  <c:y val="-0.02380952380952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0">
                  <c:v>18.16</c:v>
                </c:pt>
                <c:pt idx="1">
                  <c:v>14.05</c:v>
                </c:pt>
                <c:pt idx="2">
                  <c:v>19.12</c:v>
                </c:pt>
                <c:pt idx="3">
                  <c:v>20.18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районная /межпоселенческая библиотека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08333333333333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694444444444444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6746031746031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77777777777779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0">
                  <c:v>20.25</c:v>
                </c:pt>
                <c:pt idx="1">
                  <c:v>22.9</c:v>
                </c:pt>
                <c:pt idx="2">
                  <c:v>21.12</c:v>
                </c:pt>
                <c:pt idx="3">
                  <c:v>23.11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945167"/>
        <c:axId val="901950159"/>
      </c:lineChart>
      <c:catAx>
        <c:axId val="9019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50159"/>
        <c:crosses val="autoZero"/>
        <c:auto val="1"/>
        <c:lblAlgn val="ctr"/>
        <c:lblOffset val="100"/>
        <c:noMultiLvlLbl val="0"/>
      </c:catAx>
      <c:valAx>
        <c:axId val="9019501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45167"/>
        <c:crosses val="autoZero"/>
        <c:crossBetween val="between"/>
      </c:valAx>
      <c:spPr>
        <a:noFill/>
        <a:ln>
          <a:solidFill>
            <a:srgbClr val="00B0F0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книгообеспеченности по видам библиотек</a:t>
            </a:r>
            <a:r>
              <a:rPr lang="ru-RU" baseline="0"/>
              <a:t> за 2018-2021 гг.</a:t>
            </a:r>
            <a:endParaRPr lang="ru-RU" baseline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24074074074074"/>
                  <c:y val="-0.03445305770887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08333333333333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1378122308354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7.81038522501165</c:v>
                </c:pt>
                <c:pt idx="1">
                  <c:v>8.69107257673874</c:v>
                </c:pt>
                <c:pt idx="2">
                  <c:v>8.00350197223314</c:v>
                </c:pt>
                <c:pt idx="3">
                  <c:v>6.5488321814467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787037037037037"/>
                  <c:y val="-0.024117140396210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7037037037037"/>
                  <c:y val="-0.01722652885443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85185185185185"/>
                  <c:y val="-0.02756244616709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16.8735755037022</c:v>
                </c:pt>
                <c:pt idx="1">
                  <c:v>16.3931636827551</c:v>
                </c:pt>
                <c:pt idx="2">
                  <c:v>16.6227227348781</c:v>
                </c:pt>
                <c:pt idx="3">
                  <c:v>14.3530809950647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439814814814815"/>
                  <c:y val="-0.023809504432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5462962962963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694444444444444"/>
                  <c:y val="-0.03789836347975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15740740740742"/>
                  <c:y val="-0.02380952380952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0">
                  <c:v>11.2895244557086</c:v>
                </c:pt>
                <c:pt idx="1">
                  <c:v>12.807781423647</c:v>
                </c:pt>
                <c:pt idx="2">
                  <c:v>13.7120885630748</c:v>
                </c:pt>
                <c:pt idx="3">
                  <c:v>12.56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районная /межпоселенческая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08333333333333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694444444444444"/>
                  <c:y val="-0.03968253968253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77777777777778"/>
                  <c:y val="-0.06746031746031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77777777777779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0">
                  <c:v>12.8457135826441</c:v>
                </c:pt>
                <c:pt idx="1">
                  <c:v>12.672825339161</c:v>
                </c:pt>
                <c:pt idx="2">
                  <c:v>13.1358570869288</c:v>
                </c:pt>
                <c:pt idx="3">
                  <c:v>11.49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945167"/>
        <c:axId val="901950159"/>
      </c:lineChart>
      <c:catAx>
        <c:axId val="9019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50159"/>
        <c:crosses val="autoZero"/>
        <c:auto val="1"/>
        <c:lblAlgn val="ctr"/>
        <c:lblOffset val="100"/>
        <c:noMultiLvlLbl val="0"/>
      </c:catAx>
      <c:valAx>
        <c:axId val="9019501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01945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927012491109"/>
          <c:y val="0.0999266607919497"/>
          <c:w val="0.611228937111863"/>
          <c:h val="0.696183139562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explosion val="0"/>
          <c:dPt>
            <c:idx val="0"/>
            <c:bubble3D val="0"/>
            <c:explosion val="3"/>
            <c:spPr>
              <a:solidFill>
                <a:schemeClr val="accent2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accen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027810887199251"/>
                  <c:y val="0.1267583077539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340146038403017"/>
                  <c:y val="-0.1487842890652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  <a:sp3d>
                <a:extrusionClr>
                  <a:srgbClr val="FFFFFF"/>
                </a:extrusionClr>
                <a:contourClr>
                  <a:srgbClr val="FFFFFF"/>
                </a:contourClr>
              </a:sp3d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ru-RU"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Города и посёлки городского типа</c:v>
                </c:pt>
                <c:pt idx="1">
                  <c:v>Село, деревня, аул, станица, поселок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 sz="105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927012491109"/>
          <c:y val="0.0999266607919497"/>
          <c:w val="0.611228937111863"/>
          <c:h val="0.696183139562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/>
          <c:explosion val="0"/>
          <c:dPt>
            <c:idx val="0"/>
            <c:bubble3D val="0"/>
            <c:explosion val="3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0.0375320596811294"/>
                  <c:y val="0.002098979504818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942336249173"/>
                      <c:h val="0.13063778580024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024735307452654"/>
                  <c:y val="0.025009048959132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ru-RU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Малый город – до 50 тысяч жителей</c:v>
                </c:pt>
                <c:pt idx="1">
                  <c:v>Средний город – до 100 тысяч жителей;</c:v>
                </c:pt>
                <c:pt idx="2">
                  <c:v>Большой город – более 100 тысяч жителей;</c:v>
                </c:pt>
                <c:pt idx="3">
                  <c:v>Крупный город – более 250 тысяч жителей;</c:v>
                </c:pt>
                <c:pt idx="4">
                  <c:v>Крупнейший город – от 500 тысяч до 1 миллиона жителей;</c:v>
                </c:pt>
                <c:pt idx="5">
                  <c:v>Город-миллионер, более 1000000 жителей</c:v>
                </c:pt>
                <c:pt idx="6">
                  <c:v>Поселок городского типа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  <c:pt idx="4">
                  <c:v>7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 sz="1050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223400759533"/>
          <c:y val="0.167111627825045"/>
          <c:w val="0.622071702209966"/>
          <c:h val="0.7791970970071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/>
          <c:explosion val="1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8733982604581"/>
                  <c:y val="0.03385433925559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465171157480904"/>
                  <c:y val="-0.08016083221618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2094944414104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93476920773176"/>
                  <c:y val="-0.0189537228899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942336249173"/>
                      <c:h val="0.13063778580024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ru-RU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Центральная городская библиотека</c:v>
                </c:pt>
                <c:pt idx="1">
                  <c:v>Городская библиотека</c:v>
                </c:pt>
                <c:pt idx="2">
                  <c:v>Центральная межпоселенческая / Центральная районная библиотека</c:v>
                </c:pt>
                <c:pt idx="5">
                  <c:v>Сельская библиотека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36</c:v>
                </c:pt>
                <c:pt idx="2">
                  <c:v>23</c:v>
                </c:pt>
                <c:pt idx="5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 sz="1050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количества экземпляров</a:t>
            </a:r>
            <a:r>
              <a:rPr lang="ru-RU" baseline="0"/>
              <a:t> печатных книг в фонде библиотеки</a:t>
            </a:r>
            <a:r>
              <a:rPr lang="ru-RU"/>
              <a:t> за 2018-2021 гг. </a:t>
            </a:r>
            <a:endParaRPr lang="ru-RU"/>
          </a:p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[в среднем на 1 библиотеку] 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3273549139691"/>
          <c:y val="0.177637096398453"/>
          <c:w val="0.850522747156605"/>
          <c:h val="0.47504468191476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47453703703704"/>
                  <c:y val="0.04660937353245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27706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05158730158730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27450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8755627201333e-17"/>
                  <c:y val="0.03968253968253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27288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38888888888889"/>
                  <c:y val="0.05158730158730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27486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>
                  <c:v>27706.4411764706</c:v>
                </c:pt>
                <c:pt idx="1">
                  <c:v>27450</c:v>
                </c:pt>
                <c:pt idx="2">
                  <c:v>27288.6875</c:v>
                </c:pt>
                <c:pt idx="3">
                  <c:v>27486.1818181818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476967557035061"/>
                  <c:y val="0.03864257139570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14951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02960506574726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14556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480655845330932"/>
                  <c:y val="0.02468092979565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14693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925927017006359"/>
                  <c:y val="0.0155779556023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15273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14951.8387096774</c:v>
                </c:pt>
                <c:pt idx="1">
                  <c:v>14556.3214285714</c:v>
                </c:pt>
                <c:pt idx="2">
                  <c:v>14693.25</c:v>
                </c:pt>
                <c:pt idx="3">
                  <c:v>15273.7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</a:gra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62731481481481"/>
                  <c:y val="-0.02777777777777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54890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85185185185185"/>
                  <c:y val="-0.03174603174603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49926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00925925925927"/>
                  <c:y val="-0.03071052878745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46264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694444444444444"/>
                  <c:y val="-0.02777777777777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46989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>
                  <c:v>54890</c:v>
                </c:pt>
                <c:pt idx="1">
                  <c:v>49926.4444444444</c:v>
                </c:pt>
                <c:pt idx="2">
                  <c:v>46264.5</c:v>
                </c:pt>
                <c:pt idx="3">
                  <c:v>46989.4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межпоселенческая / Центральная районная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73362596110548"/>
                  <c:y val="0.03049529563436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43876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16997521221125"/>
                  <c:y val="0.02953959720240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42020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2630704032119"/>
                  <c:y val="0.02755988533516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41749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63193710887691"/>
                  <c:y val="0.01659935978404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41085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43876.05</c:v>
                </c:pt>
                <c:pt idx="1" c:formatCode="0.00">
                  <c:v>42020.6666666667</c:v>
                </c:pt>
                <c:pt idx="2" c:formatCode="0.00">
                  <c:v>41749.25</c:v>
                </c:pt>
                <c:pt idx="3" c:formatCode="0.00">
                  <c:v>41085.65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697288"/>
        <c:axId val="367698072"/>
      </c:lineChart>
      <c:catAx>
        <c:axId val="36769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67698072"/>
        <c:crosses val="autoZero"/>
        <c:auto val="1"/>
        <c:lblAlgn val="ctr"/>
        <c:lblOffset val="100"/>
        <c:noMultiLvlLbl val="0"/>
      </c:catAx>
      <c:valAx>
        <c:axId val="367698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67697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163057742782"/>
          <c:y val="0.750442389227974"/>
          <c:w val="0.641913499455005"/>
          <c:h val="0.249557553611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>
        <a:alpha val="99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выбытия книг из фондов библиотек</a:t>
            </a:r>
            <a:r>
              <a:rPr lang="ru-RU" baseline="0"/>
              <a:t> в среднем на одну библиотеку за 2018-2021 годы</a:t>
            </a:r>
            <a:endParaRPr lang="ru-RU"/>
          </a:p>
        </c:rich>
      </c:tx>
      <c:layout>
        <c:manualLayout>
          <c:xMode val="edge"/>
          <c:yMode val="edge"/>
          <c:x val="0.104769076305221"/>
          <c:y val="0.01226993865030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785723998355628"/>
          <c:y val="0.122290710593691"/>
          <c:w val="0.901867606942476"/>
          <c:h val="0.6633874296247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.034136546184739"/>
                  <c:y val="0.0204498977505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503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30939506055719"/>
                  <c:y val="-0.03399996779543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3887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564982765708503"/>
                  <c:y val="-0.1069795339999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2176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8411497730711"/>
                  <c:y val="-0.02290076335877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593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503.03</c:v>
                </c:pt>
                <c:pt idx="1">
                  <c:v>3887.08</c:v>
                </c:pt>
                <c:pt idx="2">
                  <c:v>2176.09</c:v>
                </c:pt>
                <c:pt idx="3">
                  <c:v>593.42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907715582450832"/>
                  <c:y val="-0.0152671755725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598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03739366916486"/>
                  <c:y val="0.05226430285171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1393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15077633368117"/>
                  <c:y val="0.06044426195191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1179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0702811244980102"/>
                  <c:y val="0.0363391560904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580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</c:formatCode>
                <c:ptCount val="4"/>
                <c:pt idx="0">
                  <c:v>597.81</c:v>
                </c:pt>
                <c:pt idx="1">
                  <c:v>1393.32</c:v>
                </c:pt>
                <c:pt idx="2">
                  <c:v>1179.14</c:v>
                </c:pt>
                <c:pt idx="3">
                  <c:v>580.37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rgbClr val="7030A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7030A0"/>
                </a:solidFill>
                <a:round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rgbClr val="7030A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7030A0"/>
                </a:solidFill>
                <a:round/>
              </a:ln>
              <a:effectLst/>
            </c:spPr>
          </c:dPt>
          <c:dPt>
            <c:idx val="3"/>
            <c:marker>
              <c:symbol val="circle"/>
              <c:size val="5"/>
              <c:spPr>
                <a:solidFill>
                  <a:schemeClr val="accent3"/>
                </a:solidFill>
                <a:ln w="9525">
                  <a:solidFill>
                    <a:schemeClr val="accent3"/>
                  </a:solidFill>
                </a:ln>
                <a:effectLst/>
              </c:spPr>
            </c:marker>
            <c:bubble3D val="0"/>
            <c:spPr>
              <a:ln w="28575" cap="rnd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</a:gra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0.072289156626506"/>
                  <c:y val="-0.0449897750511247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3442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401606425702811"/>
                  <c:y val="-0.0572597137014315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7892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0481927710842"/>
                  <c:y val="-0.04089979550102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321285140562249"/>
                  <c:y val="-0.0920245398773007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1485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</c:formatCode>
                <c:ptCount val="4"/>
                <c:pt idx="0">
                  <c:v>3442.89</c:v>
                </c:pt>
                <c:pt idx="1">
                  <c:v>7892.33</c:v>
                </c:pt>
                <c:pt idx="2">
                  <c:v>4645</c:v>
                </c:pt>
                <c:pt idx="3">
                  <c:v>1485.4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межпоселенческая / Центральная районная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02409638554217"/>
                  <c:y val="-0.03271983640081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91142522847295"/>
                  <c:y val="-0.02076212099254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6535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8433734939759"/>
                  <c:y val="0.01022494887525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442222433039244"/>
                  <c:y val="-0.0411651611033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1944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</c:formatCode>
                <c:ptCount val="4"/>
                <c:pt idx="0">
                  <c:v>1038</c:v>
                </c:pt>
                <c:pt idx="1">
                  <c:v>6535.190476</c:v>
                </c:pt>
                <c:pt idx="2">
                  <c:v>2032.15</c:v>
                </c:pt>
                <c:pt idx="3">
                  <c:v>1944.1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556512"/>
        <c:axId val="323556904"/>
      </c:lineChart>
      <c:catAx>
        <c:axId val="32355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6904"/>
        <c:crosses val="autoZero"/>
        <c:auto val="1"/>
        <c:lblAlgn val="ctr"/>
        <c:lblOffset val="100"/>
        <c:noMultiLvlLbl val="0"/>
      </c:catAx>
      <c:valAx>
        <c:axId val="32355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983935742972"/>
          <c:y val="0.825853985264568"/>
          <c:w val="0.704518072289157"/>
          <c:h val="0.163907760022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28160022220632"/>
          <c:y val="0.121122818249986"/>
          <c:w val="0.901867606942476"/>
          <c:h val="0.6633874296247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29732973650876"/>
                  <c:y val="-0.02527674786432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438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2391139360592"/>
                  <c:y val="-0.03399996779543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3870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9509168115076"/>
                  <c:y val="-0.0285907783573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1185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8411497730711"/>
                  <c:y val="-0.02290076335877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1205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437.62</c:v>
                </c:pt>
                <c:pt idx="1">
                  <c:v>3870.33</c:v>
                </c:pt>
                <c:pt idx="2">
                  <c:v>1184.78</c:v>
                </c:pt>
                <c:pt idx="3">
                  <c:v>1205.48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24977926663496"/>
                  <c:y val="-0.006557250566869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218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03739366916486"/>
                  <c:y val="0.05226430285171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2371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98485377729708"/>
                  <c:y val="0.03213730020274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1011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92410475681454"/>
                  <c:y val="0.01820376426817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674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218.48</c:v>
                </c:pt>
                <c:pt idx="1">
                  <c:v>2370.57</c:v>
                </c:pt>
                <c:pt idx="2">
                  <c:v>1011.07</c:v>
                </c:pt>
                <c:pt idx="3">
                  <c:v>674.37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rgbClr val="0000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72289156626506"/>
                  <c:y val="-0.04498977505112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401606425702811"/>
                  <c:y val="-0.0572597137014315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8292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20481927710842"/>
                  <c:y val="-0.0408997955010225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11187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321285140562249"/>
                  <c:y val="-0.0920245398773007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11777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898</c:v>
                </c:pt>
                <c:pt idx="1">
                  <c:v>8291.89</c:v>
                </c:pt>
                <c:pt idx="2">
                  <c:v>11187.2</c:v>
                </c:pt>
                <c:pt idx="3">
                  <c:v>11776.8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межпоселенческая / Центральная районная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FFFF00"/>
                </a:solidFill>
                <a:ln w="9525">
                  <a:solidFill>
                    <a:schemeClr val="tx2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2"/>
                </a:solidFill>
                <a:round/>
              </a:ln>
              <a:effectLst/>
            </c:spPr>
          </c:dPt>
          <c:dPt>
            <c:idx val="2"/>
            <c:marker>
              <c:symbol val="circle"/>
              <c:size val="5"/>
              <c:spPr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0.0602409638554217"/>
                  <c:y val="-0.03271983640081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3954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498010722530046"/>
                  <c:y val="-0.02076212099254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5976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983999461318"/>
                  <c:y val="-0.04856651764473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1676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442222433039244"/>
                  <c:y val="-0.0411651611033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2653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3953.75</c:v>
                </c:pt>
                <c:pt idx="1">
                  <c:v>5976.05</c:v>
                </c:pt>
                <c:pt idx="2">
                  <c:v>1675.71</c:v>
                </c:pt>
                <c:pt idx="3">
                  <c:v>2652.9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550240"/>
        <c:axId val="323555728"/>
      </c:lineChart>
      <c:catAx>
        <c:axId val="32355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5728"/>
        <c:crosses val="autoZero"/>
        <c:auto val="1"/>
        <c:lblAlgn val="ctr"/>
        <c:lblOffset val="100"/>
        <c:noMultiLvlLbl val="0"/>
      </c:catAx>
      <c:valAx>
        <c:axId val="32355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242650988776"/>
          <c:y val="0.844219380310703"/>
          <c:w val="0.69748797434527"/>
          <c:h val="0.139473006608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общего</a:t>
            </a:r>
            <a:r>
              <a:rPr lang="ru-RU" baseline="0"/>
              <a:t> числа пользователей за 2018-2021 гг.</a:t>
            </a:r>
            <a:endParaRPr lang="ru-RU" baseline="0"/>
          </a:p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[в среднем на 1 библиотеку]</a:t>
            </a:r>
            <a:endParaRPr lang="ru-RU"/>
          </a:p>
        </c:rich>
      </c:tx>
      <c:layout>
        <c:manualLayout>
          <c:xMode val="edge"/>
          <c:yMode val="edge"/>
          <c:x val="0.109664351851852"/>
          <c:y val="0.014028553693358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1143919510061"/>
          <c:y val="0.215"/>
          <c:w val="0.861078302712161"/>
          <c:h val="0.407227221597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24074074074074"/>
                  <c:y val="0.02380952380952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3974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02777777777777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>
                  <c:v>3974.73529411765</c:v>
                </c:pt>
                <c:pt idx="1" c:formatCode="0">
                  <c:v>3925.8</c:v>
                </c:pt>
                <c:pt idx="2" c:formatCode="0">
                  <c:v>3908.63636363636</c:v>
                </c:pt>
                <c:pt idx="3" c:formatCode="0">
                  <c:v>4559.78125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-0.03571428571428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1390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02380952380952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0357142857142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185185185185185"/>
                  <c:y val="-0.03571428571428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1390.86666666667</c:v>
                </c:pt>
                <c:pt idx="1" c:formatCode="0">
                  <c:v>1228.39285714286</c:v>
                </c:pt>
                <c:pt idx="2" c:formatCode="0">
                  <c:v>1321.85714285714</c:v>
                </c:pt>
                <c:pt idx="3" c:formatCode="0">
                  <c:v>1669.46666666667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86805555555556"/>
                  <c:y val="-0.03174603174603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5914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55555555555556"/>
                  <c:y val="-0.05311690787254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85185185185185"/>
                  <c:y val="-0.04664369467783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694444444444444"/>
                  <c:y val="-0.03227808814400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rgbClr val="7030A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>
                  <c:v>5914.11111111111</c:v>
                </c:pt>
                <c:pt idx="1" c:formatCode="0">
                  <c:v>5377.55555555556</c:v>
                </c:pt>
                <c:pt idx="2" c:formatCode="0">
                  <c:v>5878.3</c:v>
                </c:pt>
                <c:pt idx="3" c:formatCode="0">
                  <c:v>6691.4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межпоселенческая / Центральная районная библиотека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31481481481481"/>
                  <c:y val="-0.05952380952380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4452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77777777777778"/>
                  <c:y val="-0.02478491864494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85185185185185"/>
                  <c:y val="-0.02578258723246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0.00</c:formatCode>
                <c:ptCount val="4"/>
                <c:pt idx="0">
                  <c:v>4452.1</c:v>
                </c:pt>
                <c:pt idx="1" c:formatCode="0">
                  <c:v>4701.85714285714</c:v>
                </c:pt>
                <c:pt idx="2" c:formatCode="0">
                  <c:v>4675.0619047619</c:v>
                </c:pt>
                <c:pt idx="3" c:formatCode="0">
                  <c:v>5205.06666666667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551024"/>
        <c:axId val="323551416"/>
      </c:lineChart>
      <c:catAx>
        <c:axId val="32355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1416"/>
        <c:crosses val="autoZero"/>
        <c:auto val="1"/>
        <c:lblAlgn val="ctr"/>
        <c:lblOffset val="100"/>
        <c:noMultiLvlLbl val="0"/>
      </c:catAx>
      <c:valAx>
        <c:axId val="32355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355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928240740740741"/>
          <c:y val="0.702793296089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 книговыдачи печатных книг за 2018-2021 гг.                                 [ в среднем на 1 библиотеку]</a:t>
            </a:r>
            <a:endParaRPr lang="ru-RU"/>
          </a:p>
        </c:rich>
      </c:tx>
      <c:layout>
        <c:manualLayout>
          <c:xMode val="edge"/>
          <c:yMode val="edge"/>
          <c:x val="0.135763888888889"/>
          <c:y val="0.004618937644341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6329104695246"/>
          <c:y val="0.14718253968254"/>
          <c:w val="0.850522747156605"/>
          <c:h val="0.47504468191476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Городская библиотека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93518518518519"/>
                  <c:y val="0.05663330767256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65778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0231481481481481"/>
                  <c:y val="0.04365079365079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65709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153935185185186"/>
                  <c:y val="0.05158730158730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66624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31481481481481"/>
                  <c:y val="0.05555555555555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78329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0.00</c:formatCode>
                <c:ptCount val="4"/>
                <c:pt idx="0">
                  <c:v>65777.6060606061</c:v>
                </c:pt>
                <c:pt idx="1">
                  <c:v>65708.9411764706</c:v>
                </c:pt>
                <c:pt idx="2">
                  <c:v>66623.9677419355</c:v>
                </c:pt>
                <c:pt idx="3">
                  <c:v>78329.2903225807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Сельская библиотека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47222222222222"/>
                  <c:y val="-0.05158730158730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26068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24074074074075"/>
                  <c:y val="-0.03571428571428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24505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486111111111112"/>
                  <c:y val="-0.02777777777777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21379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439814814814815"/>
                  <c:y val="-0.04365079365079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29422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26067.5806451613</c:v>
                </c:pt>
                <c:pt idx="1">
                  <c:v>24505.3772819473</c:v>
                </c:pt>
                <c:pt idx="2">
                  <c:v>21379.3928571429</c:v>
                </c:pt>
                <c:pt idx="3">
                  <c:v>29421.6666666667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Центральная городская библиотека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393518518518519"/>
                  <c:y val="-0.043650793650793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509259259259259"/>
                  <c:y val="-0.03968253968253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73014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601851851851853"/>
                  <c:y val="-0.03571428571428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70555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40162037037037"/>
                  <c:y val="-0.04761904761904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95523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88210</c:v>
                </c:pt>
                <c:pt idx="1">
                  <c:v>73014.88</c:v>
                </c:pt>
                <c:pt idx="2">
                  <c:v>70555.2</c:v>
                </c:pt>
                <c:pt idx="3">
                  <c:v>95523.5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Центральная межпоселенческая / Центральная районная библиотека</c:v>
                </c:pt>
              </c:strCache>
            </c:strRef>
          </c:tx>
          <c:spPr>
            <a:ln w="28575" cap="rnd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</a:gra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277777777777778"/>
                  <c:y val="-0.02777777777777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78996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00925925925927"/>
                  <c:y val="-0.03968253968253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77215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447916666666667"/>
                  <c:y val="-0.06349206349206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65051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93518518518519"/>
                  <c:y val="-0.04761904761904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ru-RU"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84726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78995.8</c:v>
                </c:pt>
                <c:pt idx="1">
                  <c:v>77215.06</c:v>
                </c:pt>
                <c:pt idx="2" c:formatCode="0.00">
                  <c:v>65050.6</c:v>
                </c:pt>
                <c:pt idx="3" c:formatCode="0.00">
                  <c:v>84726.35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698464"/>
        <c:axId val="367698856"/>
      </c:lineChart>
      <c:catAx>
        <c:axId val="36769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67698856"/>
        <c:crosses val="autoZero"/>
        <c:auto val="1"/>
        <c:lblAlgn val="ctr"/>
        <c:lblOffset val="100"/>
        <c:noMultiLvlLbl val="0"/>
      </c:catAx>
      <c:valAx>
        <c:axId val="367698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6769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31712962963"/>
          <c:y val="0.794611239414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BB34AE-157A-4505-A6C2-8BA6D54B3D9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x-none" dirty="0"/>
              <a:t>Образец текста</a:t>
            </a:r>
            <a:endParaRPr lang="ru-RU" altLang="x-none" dirty="0"/>
          </a:p>
          <a:p>
            <a:pPr lvl="1"/>
            <a:r>
              <a:rPr lang="ru-RU" altLang="x-none" dirty="0"/>
              <a:t>Второй уровень</a:t>
            </a:r>
            <a:endParaRPr lang="ru-RU" altLang="x-none" dirty="0"/>
          </a:p>
          <a:p>
            <a:pPr lvl="2"/>
            <a:r>
              <a:rPr lang="ru-RU" altLang="x-none" dirty="0"/>
              <a:t>Третий уровень</a:t>
            </a:r>
            <a:endParaRPr lang="ru-RU" altLang="x-none" dirty="0"/>
          </a:p>
          <a:p>
            <a:pPr lvl="3"/>
            <a:r>
              <a:rPr lang="ru-RU" altLang="x-none" dirty="0"/>
              <a:t>Четвертый уровень</a:t>
            </a:r>
            <a:endParaRPr lang="ru-RU" altLang="x-none" dirty="0"/>
          </a:p>
          <a:p>
            <a:pPr lvl="4"/>
            <a:r>
              <a:rPr lang="ru-RU" altLang="x-none" dirty="0"/>
              <a:t>Пятый уровень</a:t>
            </a:r>
            <a:endParaRPr lang="ru-RU" altLang="x-none" dirty="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A535548-41AA-4240-B331-93129DEAAA2A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056" name="Group 3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57" name="Group 6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425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425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8130B1-968E-4E5C-840D-0C3B69FD51A7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0801D69-B386-4397-8972-E57A367FF7FE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пляж и море на закате"/>
          <p:cNvSpPr>
            <a:spLocks noGrp="1"/>
          </p:cNvSpPr>
          <p:nvPr>
            <p:ph type="pic" idx="21"/>
          </p:nvPr>
        </p:nvSpPr>
        <p:spPr>
          <a:xfrm>
            <a:off x="476250" y="-211667"/>
            <a:ext cx="8191500" cy="72813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/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96752" y="6342380"/>
            <a:ext cx="153353" cy="222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r>
              <a:rPr lang="ru-RU" altLang="x-none" dirty="0"/>
              <a:t>Образец заголовка</a:t>
            </a:r>
            <a:endParaRPr lang="ru-RU" altLang="x-none" dirty="0"/>
          </a:p>
        </p:txBody>
      </p:sp>
      <p:sp>
        <p:nvSpPr>
          <p:cNvPr id="1034" name="Rectangle 1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x-none" dirty="0"/>
              <a:t>Образец текста</a:t>
            </a:r>
            <a:endParaRPr lang="ru-RU" altLang="x-none" dirty="0"/>
          </a:p>
          <a:p>
            <a:pPr lvl="1"/>
            <a:r>
              <a:rPr lang="ru-RU" altLang="x-none" dirty="0"/>
              <a:t>Второй уровень</a:t>
            </a:r>
            <a:endParaRPr lang="ru-RU" altLang="x-none" dirty="0"/>
          </a:p>
          <a:p>
            <a:pPr lvl="2"/>
            <a:r>
              <a:rPr lang="ru-RU" altLang="x-none" dirty="0"/>
              <a:t>Третий уровень</a:t>
            </a:r>
            <a:endParaRPr lang="ru-RU" altLang="x-none" dirty="0"/>
          </a:p>
          <a:p>
            <a:pPr lvl="3"/>
            <a:r>
              <a:rPr lang="ru-RU" altLang="x-none" dirty="0"/>
              <a:t>Четвертый уровень</a:t>
            </a:r>
            <a:endParaRPr lang="ru-RU" altLang="x-none" dirty="0"/>
          </a:p>
          <a:p>
            <a:pPr lvl="4"/>
            <a:r>
              <a:rPr lang="ru-RU" altLang="x-none" dirty="0"/>
              <a:t>Пятый уровень</a:t>
            </a:r>
            <a:endParaRPr lang="ru-RU" altLang="x-none" dirty="0"/>
          </a:p>
        </p:txBody>
      </p:sp>
      <p:sp>
        <p:nvSpPr>
          <p:cNvPr id="424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6A6BF4-CFCF-412E-8D3A-6AB3BDDDC2BC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4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4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1D68DA-3C3D-4359-A3EB-2BF833F26B0C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456565" y="1967230"/>
            <a:ext cx="7776210" cy="1727835"/>
          </a:xfrm>
        </p:spPr>
        <p:txBody>
          <a:bodyPr vert="horz" wrap="square" lIns="92075" tIns="46038" rIns="92075" bIns="46038" anchor="b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ru-RU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СОСТАВА И ИСПОЛЬЗОВАНИЯ ФОНДОВ МОДЕЛЬНЫХ БИБЛИОТЕК: СОВРЕМЕННОЕ СОСТОЯНИЕ, ПРОБЛЕМЫ И ПЕРСПЕКТИВЫ РАЗВИТИЯ </a:t>
            </a:r>
            <a:endParaRPr lang="ru-RU" altLang="x-non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/>
          </p:nvPr>
        </p:nvSpPr>
        <p:spPr>
          <a:xfrm>
            <a:off x="1763713" y="3789363"/>
            <a:ext cx="6691312" cy="2952750"/>
          </a:xfrm>
        </p:spPr>
        <p:txBody>
          <a:bodyPr vert="horz" wrap="square" lIns="92075" tIns="46038" rIns="92075" bIns="46038" anchor="t" anchorCtr="0"/>
          <a:lstStyle>
            <a:lvl1pPr marL="0" lvl="0" indent="0" algn="ctr"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folHlink"/>
              </a:buClr>
              <a:buSzPct val="5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55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accent1"/>
              </a:buClr>
              <a:buSzPct val="50000"/>
              <a:buFont typeface="Wingdings" panose="05000000000000000000" pitchFamily="2" charset="2"/>
              <a:buNone/>
              <a:defRPr/>
            </a:lvl5pPr>
          </a:lstStyle>
          <a:p>
            <a:pPr lvl="0" algn="l" eaLnBrk="1" hangingPunct="1"/>
            <a:r>
              <a:rPr lang="ru-RU" altLang="x-none" sz="2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Эйдемиллер Ирина,</a:t>
            </a:r>
            <a:endParaRPr lang="ru-RU" altLang="x-none" sz="28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lvl="0" algn="l" eaLnBrk="1" hangingPunct="1">
              <a:spcBef>
                <a:spcPct val="0"/>
              </a:spcBef>
            </a:pPr>
            <a:r>
              <a:rPr lang="ru-RU" altLang="x-none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Зав. сектором изучения библиотечных фондов НМО, Российская национальная библиотека</a:t>
            </a:r>
            <a:endParaRPr lang="ru-RU" altLang="x-none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участников по типам населенных пунктов</a:t>
            </a:r>
            <a:endParaRPr lang="ru-RU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72185" y="1988820"/>
          <a:ext cx="325501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505"/>
                <a:gridCol w="1627505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населённого пункта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библиотек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город – до 50 тысяч жителей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altLang="en-US" sz="1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населённого пункта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библиотек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город – до 50 тысяч жителей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город – до 100 тысяч жителей;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Большой город – более 100 тысяч жителей;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Крупный город – более 250 тысяч жителей;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Крупнейший город – от 500 тысяч до 1 миллиона жителей;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Город-миллионер, более 1000000 жителей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Поселок городского типа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Село, деревня, аул, станица, поселок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altLang="en-US" sz="12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mpd="sng">
                      <a:solidFill>
                        <a:schemeClr val="tx1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Диаграмма 4"/>
          <p:cNvGraphicFramePr>
            <a:graphicFrameLocks noGrp="1"/>
          </p:cNvGraphicFramePr>
          <p:nvPr>
            <p:ph sz="half" idx="2"/>
          </p:nvPr>
        </p:nvGraphicFramePr>
        <p:xfrm>
          <a:off x="4559990" y="2121535"/>
          <a:ext cx="4544695" cy="442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участников по видам городов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1"/>
          <p:cNvGraphicFramePr>
            <a:graphicFrameLocks noGrp="1"/>
          </p:cNvGraphicFramePr>
          <p:nvPr>
            <p:ph idx="1"/>
          </p:nvPr>
        </p:nvGraphicFramePr>
        <p:xfrm>
          <a:off x="1115378" y="1844358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участников по видам библиотек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3"/>
          <p:cNvGraphicFramePr>
            <a:graphicFrameLocks noGrp="1"/>
          </p:cNvGraphicFramePr>
          <p:nvPr>
            <p:ph idx="1"/>
          </p:nvPr>
        </p:nvGraphicFramePr>
        <p:xfrm>
          <a:off x="1188085" y="2277110"/>
          <a:ext cx="7099300" cy="384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82688" y="404664"/>
          <a:ext cx="7349751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4" name="Диаграмма 2"/>
          <p:cNvGraphicFramePr>
            <a:graphicFrameLocks noGrp="1"/>
          </p:cNvGraphicFramePr>
          <p:nvPr>
            <p:ph idx="1"/>
          </p:nvPr>
        </p:nvGraphicFramePr>
        <p:xfrm>
          <a:off x="1104900" y="692150"/>
          <a:ext cx="7399655" cy="5741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2400"/>
              <a:t>Динамика поступлений печатных  книг в фонды библиотек (2018-2021 гг.) </a:t>
            </a:r>
            <a:br>
              <a:rPr lang="ru-RU" altLang="en-US" sz="2400"/>
            </a:br>
            <a:r>
              <a:rPr lang="en-US" altLang="en-US" sz="2400"/>
              <a:t>[</a:t>
            </a:r>
            <a:r>
              <a:rPr lang="ru-RU" altLang="en-US" sz="2400"/>
              <a:t>в среднем на 1 библиотеку</a:t>
            </a:r>
            <a:r>
              <a:rPr lang="en-US" altLang="en-US" sz="2400"/>
              <a:t>]</a:t>
            </a:r>
            <a:endParaRPr lang="en-US" altLang="en-US" sz="2400"/>
          </a:p>
        </p:txBody>
      </p:sp>
      <p:graphicFrame>
        <p:nvGraphicFramePr>
          <p:cNvPr id="9" name="Диаграмма 6"/>
          <p:cNvGraphicFramePr>
            <a:graphicFrameLocks noGrp="1"/>
          </p:cNvGraphicFramePr>
          <p:nvPr>
            <p:ph idx="1"/>
          </p:nvPr>
        </p:nvGraphicFramePr>
        <p:xfrm>
          <a:off x="1183005" y="2018030"/>
          <a:ext cx="7772400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99795" y="908685"/>
          <a:ext cx="7832090" cy="552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5" name="Диаграмма 5"/>
          <p:cNvGraphicFramePr>
            <a:graphicFrameLocks noGrp="1"/>
          </p:cNvGraphicFramePr>
          <p:nvPr>
            <p:ph idx="1"/>
          </p:nvPr>
        </p:nvGraphicFramePr>
        <p:xfrm>
          <a:off x="972185" y="1005205"/>
          <a:ext cx="7687310" cy="552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7" name="Диаграмма 7"/>
          <p:cNvGraphicFramePr>
            <a:graphicFrameLocks noGrp="1"/>
          </p:cNvGraphicFramePr>
          <p:nvPr>
            <p:ph idx="1"/>
          </p:nvPr>
        </p:nvGraphicFramePr>
        <p:xfrm>
          <a:off x="902970" y="1028065"/>
          <a:ext cx="8052435" cy="553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8" name="Диаграмма 8"/>
          <p:cNvGraphicFramePr>
            <a:graphicFrameLocks noGrp="1"/>
          </p:cNvGraphicFramePr>
          <p:nvPr>
            <p:ph idx="1"/>
          </p:nvPr>
        </p:nvGraphicFramePr>
        <p:xfrm>
          <a:off x="1024890" y="1052195"/>
          <a:ext cx="779145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библиотек в рамках национального проекта «Культура»</a:t>
            </a:r>
            <a:endParaRPr lang="ru-RU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1044575" y="2042160"/>
            <a:ext cx="728916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Планируется, что к 2025 г. по всей стране будет создано более 1000 оснащённых модельных библиотек (при плане 660) с ежегодно обновляемыми на 5–10% фондами.</a:t>
            </a:r>
            <a:endParaRPr lang="en-US" altLang="en-US">
              <a:solidFill>
                <a:srgbClr val="11111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1043940" y="3213100"/>
            <a:ext cx="742188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50215"/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В 2019 г. было модернизировано 134 библиотеки в 44 российских регионах; на это выделено 1,1 млрд руб., большая часть из которых (860 млн руб.) — средства федерального бюджета. На комплектование было направлено 16% этих средств (более 135 млн руб.). </a:t>
            </a:r>
            <a:endParaRPr lang="en-US">
              <a:solidFill>
                <a:srgbClr val="111111"/>
              </a:solidFill>
              <a:cs typeface="Times New Roman" panose="02020603050405020304" pitchFamily="18" charset="0"/>
            </a:endParaRPr>
          </a:p>
          <a:p>
            <a:pPr indent="450215"/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В 2020 г. проведена модернизация ещё 172 муниципальных библиотек из 66 регионов, </a:t>
            </a:r>
            <a:endParaRPr lang="en-US">
              <a:solidFill>
                <a:srgbClr val="111111"/>
              </a:solidFill>
              <a:cs typeface="Times New Roman" panose="02020603050405020304" pitchFamily="18" charset="0"/>
            </a:endParaRPr>
          </a:p>
          <a:p>
            <a:pPr indent="450215"/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в 2021 г. — 305 из 67 регионов,</a:t>
            </a:r>
            <a:r>
              <a:rPr lang="ru-RU" altLang="en-US">
                <a:solidFill>
                  <a:srgbClr val="111111"/>
                </a:solidFill>
                <a:cs typeface="Times New Roman" panose="02020603050405020304" pitchFamily="18" charset="0"/>
              </a:rPr>
              <a:t> </a:t>
            </a:r>
            <a:endParaRPr lang="ru-RU" altLang="en-US">
              <a:solidFill>
                <a:srgbClr val="111111"/>
              </a:solidFill>
              <a:cs typeface="Times New Roman" panose="02020603050405020304" pitchFamily="18" charset="0"/>
            </a:endParaRPr>
          </a:p>
          <a:p>
            <a:pPr indent="450215"/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в 2022 г. — ещё 239 модельных библиотек. </a:t>
            </a:r>
            <a:endParaRPr lang="en-US">
              <a:solidFill>
                <a:srgbClr val="111111"/>
              </a:solidFill>
              <a:cs typeface="Times New Roman" panose="02020603050405020304" pitchFamily="18" charset="0"/>
            </a:endParaRPr>
          </a:p>
          <a:p>
            <a:pPr indent="450215"/>
            <a:r>
              <a:rPr lang="en-US">
                <a:solidFill>
                  <a:srgbClr val="111111"/>
                </a:solidFill>
                <a:cs typeface="Times New Roman" panose="02020603050405020304" pitchFamily="18" charset="0"/>
              </a:rPr>
              <a:t>Таким образом, в рамках национального проекта «Культура» создано 850 модельных библиотек нового поколения, в том числе 353 детских.</a:t>
            </a:r>
            <a:endParaRPr lang="ru-RU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graphicFrame>
        <p:nvGraphicFramePr>
          <p:cNvPr id="9" name="Диаграмма 9"/>
          <p:cNvGraphicFramePr>
            <a:graphicFrameLocks noGrp="1"/>
          </p:cNvGraphicFramePr>
          <p:nvPr>
            <p:ph idx="1"/>
          </p:nvPr>
        </p:nvGraphicFramePr>
        <p:xfrm>
          <a:off x="1033780" y="1052195"/>
          <a:ext cx="7710805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фонда в нормальное состояние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преддверии участия в Проекте в библиотеках был проведен детальный анализ книжного фонда, по итогам которого были поставлены задачи по списанию и приведению фонда в соответствие с потребностями пользователей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поступления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отмечают участники анкетирования, пополнение книжного фонда новыми изданиями стало основным достижением первого этапа Проекта.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затронуло все разделы знаний.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20888"/>
            <a:ext cx="7772400" cy="41148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Лидирующие позиции заняла художественная литература современных отечественных и зарубежных авторов, книги, отмеченные литературными премиями, подростковая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017713"/>
            <a:ext cx="7983488" cy="41148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фонды пополнились новой, высокохудожественно оформленной, разнообразной, познавательной литературой от 0+.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приобрели увлекательные, яркие книги любимых несколькими поколениями классиков детской литературы.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литература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Появились новые форматы книг: интерактивные книги с дополненной реальностью, книги-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виммельбухи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панорамные книги и др.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обновились отделы популярной психологии, педагогики, дошкольного воспитания и медицины, искусства и литературоведения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Тематику отраслевых отделов пополнили энциклопедии, словари, справочники.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75023" y="2060848"/>
          <a:ext cx="8568952" cy="422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667"/>
                <a:gridCol w="1024846"/>
                <a:gridCol w="1021419"/>
                <a:gridCol w="1280202"/>
                <a:gridCol w="1086995"/>
                <a:gridCol w="959271"/>
                <a:gridCol w="1024846"/>
                <a:gridCol w="1019706"/>
              </a:tblGrid>
              <a:tr h="14031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Источники информации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Сайты издательств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книготорго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фирм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Сайты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Сайты интернет-магазинов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(топы предпочтений, продаж и т.п.)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Книжные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соцсети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LiveLib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Litmir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Папмамбук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нальные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навигаторы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65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Число библиотек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01" marR="679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комплектования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7582" y="2271865"/>
          <a:ext cx="7776865" cy="4340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593"/>
                <a:gridCol w="2004304"/>
                <a:gridCol w="2121568"/>
                <a:gridCol w="2122400"/>
              </a:tblGrid>
              <a:tr h="2170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комплектования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книготорговые фирмы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Книготорговые фирмы с функцией библиотечного коллектора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библиотек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комплектования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755576" y="2813352"/>
          <a:ext cx="7280349" cy="2556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912"/>
                <a:gridCol w="1049399"/>
                <a:gridCol w="799319"/>
                <a:gridCol w="853853"/>
                <a:gridCol w="922412"/>
                <a:gridCol w="1410105"/>
                <a:gridCol w="1423349"/>
              </a:tblGrid>
              <a:tr h="164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Способы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Обязательный экземпляр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Покупка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Подписка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Оцифровка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Получение книг от читателей взамен утраченных или возмещение стоимости документа (замена)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Благотворительное комплектование (целенаправленная работа с дарами и пожертвованиями, участие в акциях)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8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Число библиотек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госзакупок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50938" y="2060848"/>
          <a:ext cx="6877446" cy="4536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355"/>
                <a:gridCol w="916993"/>
                <a:gridCol w="914049"/>
                <a:gridCol w="914049"/>
              </a:tblGrid>
              <a:tr h="631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Способы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Место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Число библиотек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% библиотек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электронный аукцион    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закупка у единственного поставщика до 600 тыс. руб. (п.4, ч.1, ст.93)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закупка у единственного поставщика до 600 тыс. руб. (п.5, ч.1, ст.93)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закупка у единственного поставщика (издателя, правообладателя) по исключительным лицензиям на использование (п.14, ч.1, ст.93) 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закупка у единственного поставщика - произведений у авторов (п.13, ч.1, ст.93)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запрос котировок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закупка у единственного поставщика - культурных ценностей (редких и ценных изданий, рукописей, архивных документов (включая их копии), имеющих историческое, художественное или иное культурное значение) (п.10, ч.1, ст.93)         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состава и использования фондов модельных библиотек</a:t>
            </a:r>
            <a:endParaRPr lang="ru-RU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>
          <a:xfrm>
            <a:off x="748665" y="1965325"/>
            <a:ext cx="8206740" cy="4167505"/>
          </a:xfrm>
        </p:spPr>
        <p:txBody>
          <a:bodyPr/>
          <a:lstStyle/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является одним из методов проектного управления и заключается в непрерывном наблюдении за фондами модельных библиотек по ключевым параметрам.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мониторинга — муниципальные библиотеки — победители конкурсов по созданию модельных библиотек нового поколения в рамках национального проекта «Культура» в 2019–2024 гг.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— фонды модельных муниципальных библиотек нового поколения.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мониторинга — анализ состава и использования фондов модельных библиотек по ключевым параметрам, внедрение современных технологий комплектования в условиях цифровизации, выявление проблем, оказание методической, образовательной и других видов поддержки специалистов, работающих с фондами, разработка рекомендаций, предложений для библиотек и органов публичной власти всех уровней.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2022 -2030 гг.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Альтернативные источники комплектования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47664" y="2132856"/>
          <a:ext cx="6557793" cy="344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485"/>
                <a:gridCol w="1232771"/>
                <a:gridCol w="1080120"/>
                <a:gridCol w="936104"/>
                <a:gridCol w="1080120"/>
                <a:gridCol w="1157193"/>
              </a:tblGrid>
              <a:tr h="2289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Альтернативные формы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сервиса «Комплектуем библиотеку вместе» на сайте библиотеки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Краудфандинг</a:t>
                      </a:r>
                      <a:endParaRPr lang="ru-RU" sz="1200" dirty="0" err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совместных проектах с издательствами и фирмами (например,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ЛитМост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Эксмо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объединяет»)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региональных книжных фестивалях и ярмарках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Целенаправленная работа с дарами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кого была осуществлена закупка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47664" y="2564904"/>
          <a:ext cx="6344285" cy="3246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472"/>
                <a:gridCol w="1443324"/>
                <a:gridCol w="1443324"/>
                <a:gridCol w="1247124"/>
              </a:tblGrid>
              <a:tr h="563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библиотек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библиотек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книготорговая фирма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книжный магазин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агрегатор</a:t>
                      </a:r>
                      <a:endParaRPr lang="ru-RU" sz="1800" b="0" dirty="0" err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32044" y="-50026"/>
            <a:ext cx="97760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Рейтинг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ЭБС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ЛитРес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75 библиотек;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 библиотек;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БиблиоРоссика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8 библиотек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“Гребенников” – 7 библиотек;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Information Services,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IPRbooks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Руконт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3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библиотеки;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иверситетская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Библиошкола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Polpred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Обзор СМИ – по 1-й библиотеке.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обязательств по гарантированному финансированию  комплектования в течение 3-х лет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модельных библиотек отмечает выполнение гарантийного объёма пополнения библиотечного фонда.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болезненный вопрос комплектования в 2022 году – это рост цен на печатные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в связи с санкциями 2022 г.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осталось на уровне 2021 г., количество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закупаемых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 уменьшилось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средства на комплектование фонда библиотек выделяются в полном объеме.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тенденции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Существенное обновление фондов, качественное улучшение выбора книг для читателей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новыми форматами книг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Гибкая организация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в открытом доступе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социальными 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сетями,  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 продвижению фонда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 </a:t>
            </a:r>
            <a:r>
              <a:rPr lang="ru-RU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тенденции</a:t>
            </a:r>
            <a:endParaRPr lang="ru-RU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476431" cy="4114800"/>
          </a:xfrm>
        </p:spPr>
        <p:txBody>
          <a:bodyPr/>
          <a:lstStyle/>
          <a:p>
            <a:pPr algn="l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Модельная библиотека 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рассматривает себя, как часть Единого фонда 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ЦБС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Модельные библиотеки по-прежнему плохо умеют формулировать миссию, определять ключевые группы пользователей и приоритетные направления комплектования.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рофиль комплектования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узкий спектр издательств, используемых в качестве источников 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комплектования</a:t>
            </a:r>
            <a:endParaRPr lang="ru-RU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электронные ресурсы  используются слабо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сокращения </a:t>
            </a:r>
            <a:r>
              <a:rPr lang="ru-RU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текущее комплектование.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lstStyle/>
          <a:p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Эйдемиллер Ирина Всеволодовна</a:t>
            </a:r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сектором изучения библиотечных фондов НМО РНБ</a:t>
            </a:r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 8(812)718-86-13</a:t>
            </a:r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eidemiller_irina@mail.ru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Мониторинг состава и использования фондов модельных библиотек</a:t>
            </a: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98830" y="2018030"/>
            <a:ext cx="8156575" cy="4114800"/>
          </a:xfrm>
        </p:spPr>
        <p:txBody>
          <a:bodyPr/>
          <a:lstStyle/>
          <a:p>
            <a:pPr algn="l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исполнитель проекта - Сектор изучения библиотечных фондов НМО РНБ, на базе которого создан проектно - методический офис «Эффективное формирование фондов библиотек муниципальных образований и государственных общедоступных библиотек субъектов Российской Федерации, кроме гг.Москвы и Санкт-Петербурга».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проектно-методического офиса входят представители Федеральных библиотек, </a:t>
            </a:r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Центральных библиотек субъектов Российской Федерации, </a:t>
            </a:r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организаций, , специалисты ГИВЦ МК РФ.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77240" y="2018030"/>
            <a:ext cx="8178165" cy="4114800"/>
          </a:xfrm>
        </p:spPr>
        <p:txBody>
          <a:bodyPr/>
          <a:lstStyle/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«Формирование фондов муниципальных модельных библиотек нового поколения»;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Ежегодный аналитический доклад «Формирование и использование фондов модельных библиотек нового поколения», в котором: раскрываются основные тенденции, актуальные вопросы и проблемы формирования и использование фондов; выявляются лучшие практики работы библиотек с фондами; формулируются предложения (рекомендации) органам власти и специалистам библиотек.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Результаты мониторинга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554355" y="2018030"/>
            <a:ext cx="8401050" cy="4114800"/>
          </a:xfrm>
        </p:spPr>
        <p:txBody>
          <a:bodyPr/>
          <a:lstStyle/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тематических круглых столов в рамках всероссийских и региональных НПК «Фонды библиотек в цифровую эпоху: традиционные и электронные ресурсы, комплектование, использование», «Библиотечные фонды: проблемы и решения».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«Золотая полка» на лучший фонд модельной библиотеки нового поколения;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системы повышения квалификации «Школа комплектатора: формирование фондов модельных библиотек»;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методическая поддержка на основе взаимодействия с региональными проектными офисами. 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775" y="594995"/>
            <a:ext cx="7823200" cy="1081405"/>
          </a:xfrm>
        </p:spPr>
        <p:txBody>
          <a:bodyPr/>
          <a:lstStyle/>
          <a:p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Задачи мониторинга</a:t>
            </a:r>
            <a:b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ru-RU" altLang="en-US" sz="360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82015" y="1788795"/>
            <a:ext cx="7860030" cy="5044440"/>
          </a:xfrm>
        </p:spPr>
        <p:txBody>
          <a:bodyPr/>
          <a:lstStyle/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динамики основных (объём фонда, книговыдачи, количества читателей) и относительных показателей (обращаемость, читаемость, книгообеспеченность) библиотечного фонда для выявления устойчивых тенденций;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освоения средств на комплектование и оптимального способа закупки; сопоставление обновляемости библиотечных фондов с рекомендуемыми нормативами, структуры и качества новых поступлений;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видового и отраслевого состава документного фонда, оценка эффективности использования отраслевого фонда;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уровня владения современными технологиями комплектования;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обращений пользователей к цифровым ресурсам; 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удовлетворённости пользователей качеством фондов.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мониторинга</a:t>
            </a:r>
            <a:b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(2021-2030)</a:t>
            </a:r>
            <a:endParaRPr lang="ru-RU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10260" y="1790065"/>
            <a:ext cx="8145145" cy="4902835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Хронологические рамки мониторинга : 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год, предшествующий Проекту; 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 год участия в проекте; 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3 года, в течение которых осуществляется дополнительное комплектование за счёт муниципального бюджета и/или бюджета субъекта РФ.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последующие годы.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год к рассматриваемым библиотекам добавляются новые библиотеки-победители.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 (пилотном) этапе мониторинга участвовали модельные библиотеки, созданные в 2019 году, по которым собирались сведения за 2018,2019,2020,2021 гг.</a:t>
            </a:r>
            <a:endParaRPr lang="ru-RU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участников </a:t>
            </a:r>
            <a:b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1 этапа исследования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87705" y="2117090"/>
            <a:ext cx="1679575" cy="4015740"/>
          </a:xfrm>
        </p:spPr>
        <p:txBody>
          <a:bodyPr/>
          <a:lstStyle/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2019 г. - 134 модельные библиотеки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99 МБ для взрослых из 41 субъекта РФ.</a:t>
            </a:r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2"/>
          <p:cNvGraphicFramePr>
            <a:graphicFrameLocks noGrp="1"/>
          </p:cNvGraphicFramePr>
          <p:nvPr>
            <p:ph sz="half" idx="2"/>
          </p:nvPr>
        </p:nvGraphicFramePr>
        <p:xfrm>
          <a:off x="2413000" y="2051050"/>
          <a:ext cx="6476365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10288</Words>
  <Application>WPS Presentation</Application>
  <PresentationFormat>Экран (4:3)</PresentationFormat>
  <Paragraphs>471</Paragraphs>
  <Slides>36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6" baseType="lpstr">
      <vt:lpstr>Arial</vt:lpstr>
      <vt:lpstr>SimSun</vt:lpstr>
      <vt:lpstr>Wingdings</vt:lpstr>
      <vt:lpstr>Times New Roman</vt:lpstr>
      <vt:lpstr>Tahoma</vt:lpstr>
      <vt:lpstr>Calibri</vt:lpstr>
      <vt:lpstr>Microsoft YaHei</vt:lpstr>
      <vt:lpstr>Arial Unicode MS</vt:lpstr>
      <vt:lpstr>Arial Black</vt:lpstr>
      <vt:lpstr>Палитра</vt:lpstr>
      <vt:lpstr>МОНИТОРИНГ СОСТАВА И ИСПОЛЬЗОВАНИЯ ФОНДОВ МОДЕЛЬНЫХ БИБЛИОТЕК: СОВРЕМЕННОЕ СОСТОЯНИЕ, ПРОБЛЕМЫ И ПЕРСПЕКТИВЫ РАЗВИТИЯ </vt:lpstr>
      <vt:lpstr>Модернизация библиотек в рамках национального проекта «Культура»</vt:lpstr>
      <vt:lpstr>Мониторинг состава и использования фондов модельных библиотек</vt:lpstr>
      <vt:lpstr>Мониторинг состава и использования фондов модельных библиотек</vt:lpstr>
      <vt:lpstr>Результаты мониторинга</vt:lpstr>
      <vt:lpstr>Результаты мониторинга</vt:lpstr>
      <vt:lpstr>Задачи мониторинга </vt:lpstr>
      <vt:lpstr>Сроки мониторинга (2021-2030)</vt:lpstr>
      <vt:lpstr> Характеристика участников   1 этапа исследования</vt:lpstr>
      <vt:lpstr>Распределение участников по типам населенных пунктов</vt:lpstr>
      <vt:lpstr>Распределение участников по видам городов</vt:lpstr>
      <vt:lpstr>Распределение участников по видам библиотек</vt:lpstr>
      <vt:lpstr>PowerPoint 演示文稿</vt:lpstr>
      <vt:lpstr>PowerPoint 演示文稿</vt:lpstr>
      <vt:lpstr>Динамика поступлений печатных  книг в фонды библиотек (2018-2021 гг.)  [в среднем на 1 библиотеку]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Приведение фонда в нормальное состояние</vt:lpstr>
      <vt:lpstr>Новые поступления</vt:lpstr>
      <vt:lpstr>Художественная литература</vt:lpstr>
      <vt:lpstr>Детская литература</vt:lpstr>
      <vt:lpstr>Детская литература</vt:lpstr>
      <vt:lpstr>Источники информации </vt:lpstr>
      <vt:lpstr> Источники комплектования</vt:lpstr>
      <vt:lpstr>Способы комплектования</vt:lpstr>
      <vt:lpstr>Способы госзакупок</vt:lpstr>
      <vt:lpstr>Альтернативные источники комплектования</vt:lpstr>
      <vt:lpstr>У кого была осуществлена закупка</vt:lpstr>
      <vt:lpstr>ЭБС</vt:lpstr>
      <vt:lpstr>Выполнение обязательств по гарантированному финансированию  комплектования в течение 3-х лет</vt:lpstr>
      <vt:lpstr>Положительные тенденции</vt:lpstr>
      <vt:lpstr> Отрицательные тенденции</vt:lpstr>
      <vt:lpstr>Контакты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и тактика формирования библиотечных ресурсов</dc:title>
  <dc:creator>Irina</dc:creator>
  <cp:lastModifiedBy>Ирина Эйдемиллер</cp:lastModifiedBy>
  <cp:revision>187</cp:revision>
  <dcterms:created xsi:type="dcterms:W3CDTF">2008-04-07T12:43:00Z</dcterms:created>
  <dcterms:modified xsi:type="dcterms:W3CDTF">2022-11-23T14:19:04Z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7C4A144C991F4CB7B9B52DA2DBC5369F</vt:lpwstr>
  </property>
  <property fmtid="{D5CDD505-2E9C-101B-9397-08002B2CF9AE}" pid="3" name="KSOProductBuildVer">
    <vt:lpwstr>1049-11.2.0.11380</vt:lpwstr>
  </property>
</Properties>
</file>