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91" r:id="rId3"/>
    <p:sldId id="257" r:id="rId4"/>
    <p:sldId id="258" r:id="rId5"/>
    <p:sldId id="259" r:id="rId6"/>
    <p:sldId id="285" r:id="rId7"/>
    <p:sldId id="260" r:id="rId8"/>
    <p:sldId id="263" r:id="rId9"/>
    <p:sldId id="264" r:id="rId10"/>
    <p:sldId id="266" r:id="rId11"/>
    <p:sldId id="267" r:id="rId12"/>
    <p:sldId id="286" r:id="rId13"/>
    <p:sldId id="280" r:id="rId14"/>
    <p:sldId id="275" r:id="rId15"/>
    <p:sldId id="265" r:id="rId16"/>
    <p:sldId id="276" r:id="rId17"/>
    <p:sldId id="279" r:id="rId18"/>
    <p:sldId id="288" r:id="rId19"/>
    <p:sldId id="284" r:id="rId20"/>
    <p:sldId id="289" r:id="rId21"/>
    <p:sldId id="283" r:id="rId22"/>
    <p:sldId id="290" r:id="rId23"/>
    <p:sldId id="26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9841" autoAdjust="0"/>
  </p:normalViewPr>
  <p:slideViewPr>
    <p:cSldViewPr>
      <p:cViewPr>
        <p:scale>
          <a:sx n="78" d="100"/>
          <a:sy n="78" d="100"/>
        </p:scale>
        <p:origin x="-924" y="-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0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F9CC7-09E1-4FA7-A34D-55001A000F95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E716B-CE4B-4FF1-A74C-4BF4DD65AF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184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E716B-CE4B-4FF1-A74C-4BF4DD65AF3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E716B-CE4B-4FF1-A74C-4BF4DD65AF3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1340768"/>
            <a:ext cx="7886728" cy="2584458"/>
          </a:xfrm>
        </p:spPr>
        <p:txBody>
          <a:bodyPr>
            <a:normAutofit/>
          </a:bodyPr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Личная библиотека </a:t>
            </a:r>
            <a:b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Г.С.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Усыскина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в составе</a:t>
            </a:r>
            <a:b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фондов Дома Плеханова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advTm="515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2000" i="1" dirty="0" smtClean="0"/>
              <a:t>Личная библиотека Г.С. </a:t>
            </a:r>
            <a:r>
              <a:rPr lang="ru-RU" sz="2000" i="1" dirty="0" err="1" smtClean="0"/>
              <a:t>Усыскина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1546"/>
            <a:ext cx="2786050" cy="5054619"/>
          </a:xfrm>
        </p:spPr>
        <p:txBody>
          <a:bodyPr>
            <a:normAutofit fontScale="92500"/>
          </a:bodyPr>
          <a:lstStyle/>
          <a:p>
            <a:r>
              <a:rPr lang="ru-RU" sz="1600" dirty="0" smtClean="0"/>
              <a:t>В полном составе библиотека Г.С. </a:t>
            </a:r>
            <a:r>
              <a:rPr lang="ru-RU" sz="1600" dirty="0" err="1" smtClean="0"/>
              <a:t>Усыскина</a:t>
            </a:r>
            <a:r>
              <a:rPr lang="ru-RU" sz="1600" dirty="0" smtClean="0"/>
              <a:t> не сохранилась. Для  Дома Плеханова были отобраны профильные для учреждения издания – около 200 экземпляров, влившиеся в мемориальную библиотеку Дома </a:t>
            </a:r>
            <a:r>
              <a:rPr lang="ru-RU" sz="1600" dirty="0" smtClean="0"/>
              <a:t>Плеханова. На </a:t>
            </a:r>
            <a:r>
              <a:rPr lang="ru-RU" sz="1600" dirty="0" smtClean="0"/>
              <a:t>большинстве экземпляров имеется владельческий экслибрис работы Л.И. Бердичевского с изображением скульптуры И.Д. </a:t>
            </a:r>
            <a:r>
              <a:rPr lang="ru-RU" sz="1600" dirty="0" err="1" smtClean="0"/>
              <a:t>Шадра</a:t>
            </a:r>
            <a:r>
              <a:rPr lang="ru-RU" sz="1600" dirty="0" smtClean="0"/>
              <a:t> «Булыжник – оружие пролетариата»   (1927 г.), хранящейся в Третьяковской галерее.  </a:t>
            </a:r>
            <a:endParaRPr lang="ru-RU" sz="1600" dirty="0"/>
          </a:p>
        </p:txBody>
      </p:sp>
      <p:pic>
        <p:nvPicPr>
          <p:cNvPr id="5" name="Содержимое 4" descr="img014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86116" y="857232"/>
            <a:ext cx="2554662" cy="3056533"/>
          </a:xfrm>
        </p:spPr>
      </p:pic>
      <p:sp>
        <p:nvSpPr>
          <p:cNvPr id="1026" name="AutoShape 2" descr="https://upload.wikimedia.org/wikipedia/commons/thumb/d/db/Stone_is_a_weapon_of_the_Proletariat_%281927%2C_GTG%29_03_by_shakko.JPG/1024px-Stone_is_a_weapon_of_the_Proletariat_%281927%2C_GTG%29_03_by_shakk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upload.wikimedia.org/wikipedia/commons/thumb/d/db/Stone_is_a_weapon_of_the_Proletariat_%281927%2C_GTG%29_03_by_shakko.JPG/1024px-Stone_is_a_weapon_of_the_Proletariat_%281927%2C_GTG%29_03_by_shakk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1024px-Stone_is_a_weapon_of_the_Proletariat_(1927,_GTG)_03_by_shakk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3929066"/>
            <a:ext cx="3452837" cy="2589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7143768" y="6572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 rot="10800000" flipV="1">
            <a:off x="3760803" y="6072378"/>
            <a:ext cx="2042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714348" y="142852"/>
            <a:ext cx="6643734" cy="571504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Имеются многочисленные читательские и текстовые пометы, вложения с заметками, тематическими вырезками из газет и журналов. </a:t>
            </a:r>
          </a:p>
          <a:p>
            <a:endParaRPr lang="ru-RU" dirty="0" smtClean="0"/>
          </a:p>
        </p:txBody>
      </p:sp>
      <p:pic>
        <p:nvPicPr>
          <p:cNvPr id="8" name="Рисунок 7" descr="img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78" y="785794"/>
            <a:ext cx="5828440" cy="4286280"/>
          </a:xfrm>
          <a:prstGeom prst="rect">
            <a:avLst/>
          </a:prstGeom>
        </p:spPr>
      </p:pic>
      <p:pic>
        <p:nvPicPr>
          <p:cNvPr id="13" name="Рисунок 12" descr="img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785794"/>
            <a:ext cx="2928958" cy="4305704"/>
          </a:xfrm>
          <a:prstGeom prst="rect">
            <a:avLst/>
          </a:prstGeom>
        </p:spPr>
      </p:pic>
      <p:pic>
        <p:nvPicPr>
          <p:cNvPr id="14" name="Рисунок 13" descr="img0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5214950"/>
            <a:ext cx="2051304" cy="124358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143240" y="5286388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Рожков Николай Александрович. Происхождение самодержавия в России. - Москва : </a:t>
            </a:r>
            <a:r>
              <a:rPr lang="ru-RU" dirty="0" err="1" smtClean="0"/>
              <a:t>т-во</a:t>
            </a:r>
            <a:r>
              <a:rPr lang="ru-RU" dirty="0" smtClean="0"/>
              <a:t> тип. А.И. Мамонтова, 1906. - [4], 213 с.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357166"/>
            <a:ext cx="7377471" cy="55007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224" y="5929330"/>
            <a:ext cx="657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Старцев , Виталий Иванович. Ненаписанный роман Фердинанда </a:t>
            </a:r>
            <a:r>
              <a:rPr lang="ru-RU" dirty="0" err="1" smtClean="0"/>
              <a:t>Оссендовского</a:t>
            </a:r>
            <a:r>
              <a:rPr lang="ru-RU" dirty="0" smtClean="0"/>
              <a:t>. – СПб.: Скарабей,  2001. – 304 с.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5" descr="img990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1857364"/>
            <a:ext cx="3214678" cy="4568587"/>
          </a:xfrm>
        </p:spPr>
      </p:pic>
      <p:pic>
        <p:nvPicPr>
          <p:cNvPr id="8" name="Содержимое 4" descr="img98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256" y="142852"/>
            <a:ext cx="5900744" cy="4429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71934" y="4929198"/>
            <a:ext cx="4714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Андреев Леонид Николаевич. Рассказ о семи повешенных / [Соч.] Леонида Андреева. - [Санкт-Петербург] : тип. </a:t>
            </a:r>
            <a:r>
              <a:rPr lang="ru-RU" dirty="0" err="1" smtClean="0"/>
              <a:t>Юник</a:t>
            </a:r>
            <a:r>
              <a:rPr lang="ru-RU" dirty="0" smtClean="0"/>
              <a:t> Степановой, 1909. - 96 с.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7158" y="214290"/>
            <a:ext cx="84296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Многие экземпляры помещены во владельческие обложки.</a:t>
            </a:r>
            <a:endParaRPr lang="ru-RU" sz="1400" dirty="0"/>
          </a:p>
        </p:txBody>
      </p:sp>
      <p:pic>
        <p:nvPicPr>
          <p:cNvPr id="9" name="Рисунок 8" descr="img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785794"/>
            <a:ext cx="3535410" cy="4370927"/>
          </a:xfrm>
          <a:prstGeom prst="rect">
            <a:avLst/>
          </a:prstGeom>
        </p:spPr>
      </p:pic>
      <p:pic>
        <p:nvPicPr>
          <p:cNvPr id="10" name="Рисунок 9" descr="img0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502" y="1000108"/>
            <a:ext cx="5383498" cy="3643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2977" y="5214950"/>
            <a:ext cx="7500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Либкнехт Вильгельм. Никаких компромиссов, никаких избирательных соглашений! / Пер. с нем. Дм. </a:t>
            </a:r>
            <a:r>
              <a:rPr lang="ru-RU" dirty="0" err="1" smtClean="0"/>
              <a:t>Лещенко</a:t>
            </a:r>
            <a:r>
              <a:rPr lang="ru-RU" dirty="0" smtClean="0"/>
              <a:t>; С </a:t>
            </a:r>
            <a:r>
              <a:rPr lang="ru-RU" dirty="0" err="1" smtClean="0"/>
              <a:t>предисл</a:t>
            </a:r>
            <a:r>
              <a:rPr lang="ru-RU" dirty="0" smtClean="0"/>
              <a:t>. Н. Ленина. - </a:t>
            </a:r>
            <a:r>
              <a:rPr lang="ru-RU" dirty="0" err="1" smtClean="0"/>
              <a:t>Пг</a:t>
            </a:r>
            <a:r>
              <a:rPr lang="ru-RU" dirty="0" smtClean="0"/>
              <a:t>. : </a:t>
            </a:r>
            <a:r>
              <a:rPr lang="ru-RU" dirty="0" err="1" smtClean="0"/>
              <a:t>Петрогр</a:t>
            </a:r>
            <a:r>
              <a:rPr lang="ru-RU" dirty="0" smtClean="0"/>
              <a:t>. сов. р. и к. д., 1918. - 79 с.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500042"/>
            <a:ext cx="2857520" cy="5786478"/>
          </a:xfrm>
        </p:spPr>
        <p:txBody>
          <a:bodyPr>
            <a:normAutofit/>
          </a:bodyPr>
          <a:lstStyle/>
          <a:p>
            <a:endParaRPr lang="ru-RU" sz="6200" dirty="0" smtClean="0"/>
          </a:p>
          <a:p>
            <a:endParaRPr lang="ru-RU" dirty="0"/>
          </a:p>
        </p:txBody>
      </p:sp>
      <p:pic>
        <p:nvPicPr>
          <p:cNvPr id="7" name="Рисунок 6" descr="img0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610" y="500042"/>
            <a:ext cx="3672886" cy="5214974"/>
          </a:xfrm>
          <a:prstGeom prst="rect">
            <a:avLst/>
          </a:prstGeom>
        </p:spPr>
      </p:pic>
      <p:pic>
        <p:nvPicPr>
          <p:cNvPr id="9" name="Рисунок 8" descr="img0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992" y="478811"/>
            <a:ext cx="3927503" cy="5307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28"/>
            <a:ext cx="6149557" cy="4429156"/>
          </a:xfrm>
          <a:prstGeom prst="rect">
            <a:avLst/>
          </a:prstGeom>
        </p:spPr>
      </p:pic>
      <p:pic>
        <p:nvPicPr>
          <p:cNvPr id="10" name="Рисунок 9" descr="img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343" y="4500570"/>
            <a:ext cx="3907781" cy="22452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44" y="4714884"/>
            <a:ext cx="46434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Ленин В.И. За 12 лет : Два направления в рус. марксизме и рус. социал-демократии : Собр. </a:t>
            </a:r>
            <a:r>
              <a:rPr lang="ru-RU" dirty="0" err="1" smtClean="0"/>
              <a:t>ст</a:t>
            </a:r>
            <a:r>
              <a:rPr lang="ru-RU" dirty="0" smtClean="0"/>
              <a:t> / Вл. Ильин [</a:t>
            </a:r>
            <a:r>
              <a:rPr lang="ru-RU" dirty="0" err="1" smtClean="0"/>
              <a:t>псевд</a:t>
            </a:r>
            <a:r>
              <a:rPr lang="ru-RU" dirty="0" smtClean="0"/>
              <a:t>.]. - [2-е изд.]. - </a:t>
            </a:r>
            <a:r>
              <a:rPr lang="ru-RU" dirty="0" err="1" smtClean="0"/>
              <a:t>Пг</a:t>
            </a:r>
            <a:r>
              <a:rPr lang="ru-RU" dirty="0" smtClean="0"/>
              <a:t>. : </a:t>
            </a:r>
            <a:r>
              <a:rPr lang="ru-RU" dirty="0" err="1" smtClean="0"/>
              <a:t>Петрогр</a:t>
            </a:r>
            <a:r>
              <a:rPr lang="ru-RU" dirty="0" smtClean="0"/>
              <a:t>. совет рабочих и </a:t>
            </a:r>
            <a:r>
              <a:rPr lang="ru-RU" dirty="0" err="1" smtClean="0"/>
              <a:t>красноарм</a:t>
            </a:r>
            <a:r>
              <a:rPr lang="ru-RU" dirty="0" smtClean="0"/>
              <a:t>. депутатов, 1918 (обл. 1919). - XVII, 497 с.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000125"/>
            <a:ext cx="3643313" cy="512603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8" name="Рисунок 7" descr="img9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0" y="428604"/>
            <a:ext cx="5121267" cy="2428892"/>
          </a:xfrm>
          <a:prstGeom prst="rect">
            <a:avLst/>
          </a:prstGeom>
        </p:spPr>
      </p:pic>
      <p:pic>
        <p:nvPicPr>
          <p:cNvPr id="7" name="Рисунок 6" descr="img9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1" y="285728"/>
            <a:ext cx="3500462" cy="5799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6248" y="3071810"/>
            <a:ext cx="46434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Вакар Владимир Викторович. Накануне 1905 г. в Киеве : (</a:t>
            </a:r>
            <a:r>
              <a:rPr lang="ru-RU" dirty="0" err="1" smtClean="0"/>
              <a:t>Июл</a:t>
            </a:r>
            <a:r>
              <a:rPr lang="ru-RU" dirty="0" smtClean="0"/>
              <a:t>. стачка 1903 г.) / В.Вакар (В.Правдин) ; </a:t>
            </a:r>
            <a:r>
              <a:rPr lang="ru-RU" dirty="0" err="1" smtClean="0"/>
              <a:t>Истпарт</a:t>
            </a:r>
            <a:r>
              <a:rPr lang="ru-RU" dirty="0" smtClean="0"/>
              <a:t>. Отд. Киев. </a:t>
            </a:r>
            <a:r>
              <a:rPr lang="ru-RU" dirty="0" err="1" smtClean="0"/>
              <a:t>окрпаркома</a:t>
            </a:r>
            <a:r>
              <a:rPr lang="ru-RU" dirty="0" smtClean="0"/>
              <a:t> КП(б)У по изучению истории </a:t>
            </a:r>
            <a:r>
              <a:rPr lang="ru-RU" dirty="0" err="1" smtClean="0"/>
              <a:t>Октябр</a:t>
            </a:r>
            <a:r>
              <a:rPr lang="ru-RU" dirty="0" smtClean="0"/>
              <a:t>. революции и КП(б)У. - [Киев] : </a:t>
            </a:r>
            <a:r>
              <a:rPr lang="ru-RU" dirty="0" err="1" smtClean="0"/>
              <a:t>Книгоспилка</a:t>
            </a:r>
            <a:r>
              <a:rPr lang="ru-RU" dirty="0" smtClean="0"/>
              <a:t>, 1925. - 156 с.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img9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428604"/>
            <a:ext cx="3542899" cy="5072098"/>
          </a:xfrm>
          <a:prstGeom prst="rect">
            <a:avLst/>
          </a:prstGeom>
        </p:spPr>
      </p:pic>
      <p:pic>
        <p:nvPicPr>
          <p:cNvPr id="3" name="Рисунок 2" descr="img9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3" y="500041"/>
            <a:ext cx="4329413" cy="40005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20" y="5572140"/>
            <a:ext cx="4572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Таганцев Николай Степанович. Пережитое : Учреждение </a:t>
            </a:r>
            <a:r>
              <a:rPr lang="ru-RU" dirty="0" err="1" smtClean="0"/>
              <a:t>Гос</a:t>
            </a:r>
            <a:r>
              <a:rPr lang="ru-RU" dirty="0" smtClean="0"/>
              <a:t>. думы в 1905-1906 гг. Т. 1. - </a:t>
            </a:r>
            <a:r>
              <a:rPr lang="ru-RU" dirty="0" err="1" smtClean="0"/>
              <a:t>Пг</a:t>
            </a:r>
            <a:r>
              <a:rPr lang="ru-RU" dirty="0" smtClean="0"/>
              <a:t>. : 18-я </a:t>
            </a:r>
            <a:r>
              <a:rPr lang="ru-RU" dirty="0" err="1" smtClean="0"/>
              <a:t>Гос</a:t>
            </a:r>
            <a:r>
              <a:rPr lang="ru-RU" dirty="0" smtClean="0"/>
              <a:t>. тип., 1919. – 224 с.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068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57159" y="428604"/>
            <a:ext cx="6215106" cy="4870046"/>
          </a:xfrm>
        </p:spPr>
      </p:pic>
      <p:pic>
        <p:nvPicPr>
          <p:cNvPr id="6" name="Рисунок 5" descr="Рисунок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40" y="500042"/>
            <a:ext cx="2188335" cy="13573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4480" y="5429265"/>
            <a:ext cx="4357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Иорданский Николай Иванович. Земский либерализм. - 2-е доп. изд. – 1906. (Библиотечка : </a:t>
            </a:r>
            <a:r>
              <a:rPr lang="ru-RU" dirty="0" err="1" smtClean="0"/>
              <a:t>Ежемес</a:t>
            </a:r>
            <a:r>
              <a:rPr lang="ru-RU" dirty="0" smtClean="0"/>
              <a:t>. издание; №1).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908720"/>
            <a:ext cx="8640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Book Antiqua" panose="02040602050305030304" pitchFamily="18" charset="0"/>
              </a:rPr>
              <a:t>Каждая картина, взятая в галерею, и каждая порядочная книга, попавшая в библиотеку, как бы они малы ни были, служат великому делу – скоплению в стране богатств.</a:t>
            </a:r>
          </a:p>
          <a:p>
            <a:pPr algn="ctr"/>
            <a:endParaRPr lang="ru-RU" sz="3200" b="1" dirty="0">
              <a:latin typeface="Book Antiqua" panose="02040602050305030304" pitchFamily="18" charset="0"/>
            </a:endParaRPr>
          </a:p>
          <a:p>
            <a:r>
              <a:rPr lang="ru-RU" sz="3200" b="1" dirty="0">
                <a:latin typeface="Book Antiqua" panose="02040602050305030304" pitchFamily="18" charset="0"/>
              </a:rPr>
              <a:t>А.П. </a:t>
            </a:r>
            <a:r>
              <a:rPr lang="ru-RU" sz="3200" b="1" dirty="0" smtClean="0">
                <a:latin typeface="Book Antiqua" panose="02040602050305030304" pitchFamily="18" charset="0"/>
              </a:rPr>
              <a:t>Чехов</a:t>
            </a:r>
            <a:r>
              <a:rPr lang="ru-RU" sz="3200" b="1" dirty="0">
                <a:latin typeface="Book Antiqua" panose="02040602050305030304" pitchFamily="18" charset="0"/>
              </a:rPr>
              <a:t>. Письмо </a:t>
            </a:r>
            <a:r>
              <a:rPr lang="ru-RU" sz="3200" b="1" dirty="0" smtClean="0">
                <a:latin typeface="Book Antiqua" panose="02040602050305030304" pitchFamily="18" charset="0"/>
              </a:rPr>
              <a:t>С.П. Кувшинниковой </a:t>
            </a:r>
            <a:endParaRPr lang="ru-RU" sz="32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422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7328" y="285728"/>
            <a:ext cx="5749970" cy="4500594"/>
          </a:xfrm>
          <a:prstGeom prst="rect">
            <a:avLst/>
          </a:prstGeom>
        </p:spPr>
      </p:pic>
      <p:pic>
        <p:nvPicPr>
          <p:cNvPr id="3" name="Рисунок 2" descr="img0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4143380"/>
            <a:ext cx="2867632" cy="23574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143512"/>
            <a:ext cx="5429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Левин </a:t>
            </a:r>
            <a:r>
              <a:rPr lang="ru-RU" dirty="0" err="1" smtClean="0"/>
              <a:t>Кирик</a:t>
            </a:r>
            <a:r>
              <a:rPr lang="ru-RU" dirty="0" smtClean="0"/>
              <a:t> Никитич. Первый борец за свободу русского народа : Жизнь и деятельность </a:t>
            </a:r>
            <a:r>
              <a:rPr lang="ru-RU" dirty="0" err="1" smtClean="0"/>
              <a:t>А.Н.Радищева</a:t>
            </a:r>
            <a:r>
              <a:rPr lang="ru-RU" dirty="0"/>
              <a:t>.</a:t>
            </a:r>
            <a:r>
              <a:rPr lang="ru-RU" dirty="0" smtClean="0"/>
              <a:t> - М. : Изд-во ВЦИК сов. р., с., к. и к. д., 1918. - 36 с.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428625"/>
            <a:ext cx="3929063" cy="5643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900" dirty="0" smtClean="0"/>
              <a:t> </a:t>
            </a:r>
          </a:p>
          <a:p>
            <a:endParaRPr lang="ru-RU" dirty="0"/>
          </a:p>
        </p:txBody>
      </p:sp>
      <p:pic>
        <p:nvPicPr>
          <p:cNvPr id="10" name="Содержимое 9" descr="15040936209e2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357686" y="2500306"/>
            <a:ext cx="4300031" cy="2895535"/>
          </a:xfrm>
        </p:spPr>
      </p:pic>
      <p:pic>
        <p:nvPicPr>
          <p:cNvPr id="8" name="Рисунок 7" descr="img0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428604"/>
            <a:ext cx="3883647" cy="19288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00694" y="5500702"/>
            <a:ext cx="3143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Париж, улица </a:t>
            </a:r>
            <a:r>
              <a:rPr lang="ru-RU" sz="1400" dirty="0" err="1" smtClean="0"/>
              <a:t>Валь-де-Грасс</a:t>
            </a:r>
            <a:r>
              <a:rPr lang="ru-RU" sz="1400" dirty="0" smtClean="0"/>
              <a:t>, дом 9. Здесь размещалась  Тургеневская общественная библиотека с 1914 по 1937 гг. </a:t>
            </a:r>
            <a:endParaRPr lang="ru-RU" sz="1400" dirty="0"/>
          </a:p>
        </p:txBody>
      </p:sp>
      <p:pic>
        <p:nvPicPr>
          <p:cNvPr id="7" name="Рисунок 6" descr="img0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42852"/>
            <a:ext cx="3286148" cy="48635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44" y="5072075"/>
            <a:ext cx="38576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Революция 1905 года и самодержавие / Подготовил к печати В. П. Семенников; </a:t>
            </a:r>
            <a:r>
              <a:rPr lang="ru-RU" sz="1400" dirty="0" err="1" smtClean="0"/>
              <a:t>Предисл</a:t>
            </a:r>
            <a:r>
              <a:rPr lang="ru-RU" sz="1400" dirty="0" smtClean="0"/>
              <a:t>. А. М. Панкратовой ; Примеч. составили М. И. </a:t>
            </a:r>
            <a:r>
              <a:rPr lang="ru-RU" sz="1400" dirty="0" err="1" smtClean="0"/>
              <a:t>Ахун</a:t>
            </a:r>
            <a:r>
              <a:rPr lang="ru-RU" sz="1400" dirty="0" smtClean="0"/>
              <a:t>, В. А. Петров; </a:t>
            </a:r>
            <a:r>
              <a:rPr lang="ru-RU" sz="1400" dirty="0" err="1" smtClean="0"/>
              <a:t>Центрархив</a:t>
            </a:r>
            <a:r>
              <a:rPr lang="ru-RU" sz="1400" dirty="0" smtClean="0"/>
              <a:t>. - Москва ; Ленинград : </a:t>
            </a:r>
            <a:r>
              <a:rPr lang="ru-RU" sz="1400" dirty="0" err="1" smtClean="0"/>
              <a:t>Гос</a:t>
            </a:r>
            <a:r>
              <a:rPr lang="ru-RU" sz="1400" dirty="0" smtClean="0"/>
              <a:t>. изд-во, 1928. - 284, [2] с., [2] с.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latin typeface="+mn-lt"/>
              </a:rPr>
              <a:t>Заключение</a:t>
            </a:r>
            <a:endParaRPr lang="ru-RU" i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Очевидно, что интерес </a:t>
            </a:r>
            <a:r>
              <a:rPr lang="ru-RU" dirty="0" smtClean="0"/>
              <a:t>исследователей </a:t>
            </a:r>
            <a:r>
              <a:rPr lang="ru-RU" dirty="0"/>
              <a:t>к </a:t>
            </a:r>
            <a:r>
              <a:rPr lang="ru-RU" dirty="0" smtClean="0"/>
              <a:t>личной </a:t>
            </a:r>
            <a:r>
              <a:rPr lang="ru-RU" dirty="0"/>
              <a:t>библиотеке сегодня заметно вырос. Обращение к этой теме связано, прежде всего, с повышением </a:t>
            </a:r>
            <a:r>
              <a:rPr lang="ru-RU" dirty="0" smtClean="0"/>
              <a:t>внимания к </a:t>
            </a:r>
            <a:r>
              <a:rPr lang="ru-RU" dirty="0"/>
              <a:t>личности в целом, а так же с осознанием того, что нет более точного индикатора, чем личная библиотека, который бы верно отражал скрытую интеллектуальную и духовную жизнь человека, семьи, а в конечном счете — и всего общества; недаром многие ученые отмечают способность личной библиотеки отражать реалии времени. Мысль же о том, что не только человек собирает книги, но и книги «собирают» человека получила полное признание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Библиотека Г.С. </a:t>
            </a:r>
            <a:r>
              <a:rPr lang="ru-RU" dirty="0" err="1"/>
              <a:t>Усыскина</a:t>
            </a:r>
            <a:r>
              <a:rPr lang="ru-RU" dirty="0"/>
              <a:t> является яркой иллюстрацией не </a:t>
            </a:r>
            <a:r>
              <a:rPr lang="ru-RU" dirty="0" smtClean="0"/>
              <a:t>только смены социального строя, </a:t>
            </a:r>
            <a:r>
              <a:rPr lang="ru-RU" dirty="0"/>
              <a:t>- и вместе с ним эпох и </a:t>
            </a:r>
            <a:r>
              <a:rPr lang="ru-RU" dirty="0" smtClean="0"/>
              <a:t>мировоззрений </a:t>
            </a:r>
            <a:r>
              <a:rPr lang="ru-RU" dirty="0"/>
              <a:t>-  на протяжении более чем столетия. Его собрание красноречиво свидетельствует </a:t>
            </a:r>
            <a:r>
              <a:rPr lang="ru-RU" dirty="0" smtClean="0"/>
              <a:t>о кропотливом и </a:t>
            </a:r>
            <a:r>
              <a:rPr lang="ru-RU" dirty="0"/>
              <a:t>неустанном поиске истины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Вспоминая Г.С. </a:t>
            </a:r>
            <a:r>
              <a:rPr lang="ru-RU" dirty="0" err="1" smtClean="0"/>
              <a:t>Усыскина</a:t>
            </a:r>
            <a:r>
              <a:rPr lang="ru-RU" dirty="0" smtClean="0"/>
              <a:t>, уместно процитировать историка И.М. Пушкареву: </a:t>
            </a:r>
            <a:r>
              <a:rPr lang="ru-RU" b="1" dirty="0" smtClean="0"/>
              <a:t>«Престиж российской науки будут поддерживать те ученые, которые будут – как и в «доброе, старое время» – идти не «от концепции», а «от источника».  </a:t>
            </a:r>
            <a:r>
              <a:rPr lang="ru-RU" dirty="0" smtClean="0"/>
              <a:t>Именно к таким добросовестным ученым относится и Г.С. </a:t>
            </a:r>
            <a:r>
              <a:rPr lang="ru-RU" dirty="0" err="1" smtClean="0"/>
              <a:t>Усыскин</a:t>
            </a:r>
            <a:r>
              <a:rPr lang="ru-RU" dirty="0" smtClean="0"/>
              <a:t>.</a:t>
            </a:r>
            <a:endParaRPr lang="ru-RU" b="1" dirty="0" smtClean="0"/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714356"/>
            <a:ext cx="4038600" cy="5857916"/>
          </a:xfrm>
        </p:spPr>
        <p:txBody>
          <a:bodyPr>
            <a:normAutofit fontScale="85000" lnSpcReduction="20000"/>
          </a:bodyPr>
          <a:lstStyle/>
          <a:p>
            <a:r>
              <a:rPr lang="ru-RU" i="1" dirty="0" smtClean="0"/>
              <a:t>«…Хотелось бы напомнить, как двигается отряд лыжников-туристов… Даже самый опытный и сильный участник не может все время идти направляющим. Он делает определенное число шагов и сходит с лыжни в сторону. Его сменяет следующий и так далее… Мозаика фактов, их осмысление - бесконечный процесс. В затылок дышат будущие исследователи…»</a:t>
            </a:r>
          </a:p>
          <a:p>
            <a:r>
              <a:rPr lang="ru-RU" i="1" dirty="0" smtClean="0"/>
              <a:t>Г.С. </a:t>
            </a:r>
            <a:r>
              <a:rPr lang="ru-RU" i="1" dirty="0" err="1" smtClean="0"/>
              <a:t>Усыскин</a:t>
            </a:r>
            <a:endParaRPr lang="ru-RU" i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72066" y="857232"/>
            <a:ext cx="3384371" cy="4557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31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latin typeface="+mn-lt"/>
              </a:rPr>
              <a:t>Введение</a:t>
            </a:r>
            <a:endParaRPr lang="ru-RU" i="1" dirty="0">
              <a:latin typeface="+mn-lt"/>
            </a:endParaRPr>
          </a:p>
        </p:txBody>
      </p:sp>
      <p:pic>
        <p:nvPicPr>
          <p:cNvPr id="29" name="Содержимое 28" descr="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596" y="3553240"/>
            <a:ext cx="2088534" cy="273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одержимое 12"/>
          <p:cNvSpPr>
            <a:spLocks noGrp="1"/>
          </p:cNvSpPr>
          <p:nvPr>
            <p:ph sz="half" idx="4294967295"/>
          </p:nvPr>
        </p:nvSpPr>
        <p:spPr>
          <a:xfrm>
            <a:off x="6500813" y="785813"/>
            <a:ext cx="2643187" cy="3286125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ru-RU" sz="2000" dirty="0" smtClean="0"/>
              <a:t>Дом Плеханова создавался как хранилище личных библиотек и архивов революционеров,  общественных и политических деятелей.  </a:t>
            </a:r>
          </a:p>
        </p:txBody>
      </p:sp>
      <p:pic>
        <p:nvPicPr>
          <p:cNvPr id="30" name="Рисунок 29" descr="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916" y="3555490"/>
            <a:ext cx="2787861" cy="2777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 descr="6.1jp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20" y="714356"/>
            <a:ext cx="2372925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 descr="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7916" y="753670"/>
            <a:ext cx="2396154" cy="2558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 flipV="1">
            <a:off x="2205967" y="3890663"/>
            <a:ext cx="86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596" y="3143248"/>
            <a:ext cx="2143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Г.В. Плеханов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500430" y="3214686"/>
            <a:ext cx="2000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Р.М. Плеханова</a:t>
            </a:r>
            <a:endParaRPr lang="ru-RU" sz="1600" dirty="0"/>
          </a:p>
        </p:txBody>
      </p:sp>
      <p:sp>
        <p:nvSpPr>
          <p:cNvPr id="19" name="TextBox 18"/>
          <p:cNvSpPr txBox="1"/>
          <p:nvPr/>
        </p:nvSpPr>
        <p:spPr>
          <a:xfrm rot="10800000" flipV="1">
            <a:off x="285720" y="6314826"/>
            <a:ext cx="1613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В.И. Засулич</a:t>
            </a:r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000496" y="6286520"/>
            <a:ext cx="1643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Л.Г. </a:t>
            </a:r>
            <a:r>
              <a:rPr lang="ru-RU" sz="1600" dirty="0" err="1" smtClean="0"/>
              <a:t>Дейч</a:t>
            </a:r>
            <a:endParaRPr lang="ru-RU" sz="1600" dirty="0"/>
          </a:p>
        </p:txBody>
      </p:sp>
    </p:spTree>
  </p:cSld>
  <p:clrMapOvr>
    <a:masterClrMapping/>
  </p:clrMapOvr>
  <p:transition advTm="2309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86512" y="214291"/>
            <a:ext cx="2571768" cy="2643205"/>
          </a:xfrm>
        </p:spPr>
        <p:txBody>
          <a:bodyPr>
            <a:normAutofit lnSpcReduction="10000"/>
          </a:bodyPr>
          <a:lstStyle/>
          <a:p>
            <a:r>
              <a:rPr lang="ru-RU" sz="1600" dirty="0" smtClean="0"/>
              <a:t>Затем в Дом Плеханова стали поступать архивы и библиотеки учёных - исследователей освободительного движения в России и библиотекарей - сотрудников Дома Плеханова.</a:t>
            </a:r>
          </a:p>
          <a:p>
            <a:pPr>
              <a:buNone/>
            </a:pP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5286388"/>
            <a:ext cx="564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Читальный зал Дома Плеханова в 1930-е гг. </a:t>
            </a:r>
          </a:p>
          <a:p>
            <a:r>
              <a:rPr lang="ru-RU" sz="1400" dirty="0" smtClean="0"/>
              <a:t>Слева – Е.С. </a:t>
            </a:r>
            <a:r>
              <a:rPr lang="ru-RU" sz="1400" dirty="0" err="1" smtClean="0"/>
              <a:t>Коц</a:t>
            </a:r>
            <a:r>
              <a:rPr lang="ru-RU" sz="1400" dirty="0" smtClean="0"/>
              <a:t>, справа – Р.М. Плеханова </a:t>
            </a:r>
            <a:endParaRPr lang="ru-RU" sz="1400" dirty="0"/>
          </a:p>
        </p:txBody>
      </p:sp>
      <p:pic>
        <p:nvPicPr>
          <p:cNvPr id="6" name="Рисунок 5" descr="Курбатова Ирина Николаевна 9х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052" y="3357562"/>
            <a:ext cx="2119766" cy="2714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15140" y="6072206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И.Н. Курбатова</a:t>
            </a:r>
            <a:endParaRPr lang="ru-RU" sz="1400" dirty="0"/>
          </a:p>
        </p:txBody>
      </p:sp>
      <p:pic>
        <p:nvPicPr>
          <p:cNvPr id="9" name="Рисунок 8" descr="Слева Коц Е_С справа Плеханова Р_М 18х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4" y="428604"/>
            <a:ext cx="6468036" cy="4786346"/>
          </a:xfrm>
          <a:prstGeom prst="rect">
            <a:avLst/>
          </a:prstGeom>
        </p:spPr>
      </p:pic>
    </p:spTree>
  </p:cSld>
  <p:clrMapOvr>
    <a:masterClrMapping/>
  </p:clrMapOvr>
  <p:transition advTm="1512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214313"/>
            <a:ext cx="4214813" cy="2428869"/>
          </a:xfrm>
        </p:spPr>
        <p:txBody>
          <a:bodyPr>
            <a:normAutofit lnSpcReduction="10000"/>
          </a:bodyPr>
          <a:lstStyle/>
          <a:p>
            <a:r>
              <a:rPr lang="ru-RU" sz="1600" dirty="0" smtClean="0"/>
              <a:t>Предметом нашего изучения  является книжное собрание доктора исторических наук Григория Самойловича </a:t>
            </a:r>
            <a:r>
              <a:rPr lang="ru-RU" sz="1600" dirty="0" err="1" smtClean="0"/>
              <a:t>Усыскина</a:t>
            </a:r>
            <a:r>
              <a:rPr lang="ru-RU" sz="1600" dirty="0" smtClean="0"/>
              <a:t>, переданное в дар Дому Плеханова его вдовой Софией Александровной в 2013 году наряду с архивом историка.</a:t>
            </a:r>
          </a:p>
          <a:p>
            <a:r>
              <a:rPr lang="ru-RU" sz="1600" dirty="0" err="1" smtClean="0"/>
              <a:t>Г.С.Усыскин</a:t>
            </a:r>
            <a:r>
              <a:rPr lang="ru-RU" sz="1600" dirty="0" smtClean="0"/>
              <a:t>  - не случайное для нас имя. Он был читателем  Дома Плеханова, постоянным участником </a:t>
            </a:r>
            <a:r>
              <a:rPr lang="ru-RU" sz="1600" dirty="0" err="1" smtClean="0"/>
              <a:t>Плехановских</a:t>
            </a:r>
            <a:r>
              <a:rPr lang="ru-RU" sz="1600" dirty="0" smtClean="0"/>
              <a:t> чтений</a:t>
            </a:r>
            <a:r>
              <a:rPr lang="ru-RU" sz="1400" dirty="0" smtClean="0"/>
              <a:t>.</a:t>
            </a:r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2239" y="142852"/>
            <a:ext cx="3871761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732592"/>
            <a:ext cx="5107198" cy="319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42844" y="5857892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Г.С. </a:t>
            </a:r>
            <a:r>
              <a:rPr lang="ru-RU" dirty="0" err="1" smtClean="0"/>
              <a:t>Усыскин</a:t>
            </a:r>
            <a:r>
              <a:rPr lang="ru-RU" dirty="0" smtClean="0"/>
              <a:t> на </a:t>
            </a:r>
            <a:r>
              <a:rPr lang="en-US" dirty="0" smtClean="0"/>
              <a:t>VIII</a:t>
            </a:r>
            <a:r>
              <a:rPr lang="ru-RU" dirty="0" smtClean="0"/>
              <a:t> </a:t>
            </a:r>
            <a:r>
              <a:rPr lang="ru-RU" dirty="0" err="1" smtClean="0"/>
              <a:t>Плехановских</a:t>
            </a:r>
            <a:r>
              <a:rPr lang="ru-RU" dirty="0" smtClean="0"/>
              <a:t> чтениях 30 мая – 1 июня 2008 г.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286380" y="5500702"/>
            <a:ext cx="3857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Дарственная надпись Г.С. </a:t>
            </a:r>
            <a:r>
              <a:rPr lang="ru-RU" dirty="0" err="1" smtClean="0"/>
              <a:t>Усыскина</a:t>
            </a:r>
            <a:r>
              <a:rPr lang="ru-RU" dirty="0" smtClean="0"/>
              <a:t> Дому Плеханова</a:t>
            </a:r>
            <a:endParaRPr lang="ru-RU" dirty="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14282" y="142852"/>
            <a:ext cx="87868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Многие годы Г.С. </a:t>
            </a:r>
            <a:r>
              <a:rPr lang="ru-RU" dirty="0" err="1" smtClean="0"/>
              <a:t>Усыскин</a:t>
            </a:r>
            <a:r>
              <a:rPr lang="ru-RU" dirty="0" smtClean="0"/>
              <a:t> руководил отделом туризма и краеведения Дворца пионеров и затем Дворца творчества юных. Это он точно определил место расположения санатория в </a:t>
            </a:r>
            <a:r>
              <a:rPr lang="ru-RU" dirty="0" err="1" smtClean="0"/>
              <a:t>Питка-Ярви</a:t>
            </a:r>
            <a:r>
              <a:rPr lang="ru-RU" dirty="0" smtClean="0"/>
              <a:t> под </a:t>
            </a:r>
            <a:r>
              <a:rPr lang="ru-RU" dirty="0" err="1" smtClean="0"/>
              <a:t>Зеленогорском</a:t>
            </a:r>
            <a:r>
              <a:rPr lang="ru-RU" dirty="0" smtClean="0"/>
              <a:t>, в котором скончался Г.В. Плеханов. Под его руководством активисты движения «Юные за возрождение Петербурга» расчистили это памятное место и установили на нем гранитный обелиск.</a:t>
            </a:r>
          </a:p>
        </p:txBody>
      </p:sp>
      <p:pic>
        <p:nvPicPr>
          <p:cNvPr id="3" name="Рисунок 2" descr="img1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714488"/>
            <a:ext cx="6497232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57158" y="5857892"/>
            <a:ext cx="6231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II </a:t>
            </a:r>
            <a:r>
              <a:rPr lang="ru-RU" dirty="0" smtClean="0"/>
              <a:t>Плехановские чтения 30-31 мая 1991 г. </a:t>
            </a:r>
            <a:r>
              <a:rPr lang="ru-RU" dirty="0" err="1" smtClean="0"/>
              <a:t>Питка-Ярви</a:t>
            </a:r>
            <a:r>
              <a:rPr lang="ru-RU" dirty="0" smtClean="0"/>
              <a:t>. Установление памятной таблички.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i="1" dirty="0" smtClean="0"/>
              <a:t>Г.С. </a:t>
            </a:r>
            <a:r>
              <a:rPr lang="ru-RU" sz="2800" i="1" dirty="0" err="1" smtClean="0"/>
              <a:t>Усыскин</a:t>
            </a:r>
            <a:r>
              <a:rPr lang="ru-RU" sz="2800" i="1" dirty="0" smtClean="0"/>
              <a:t> (1930-2012): историк, педагог, краевед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Григорий Самойлович </a:t>
            </a:r>
            <a:r>
              <a:rPr lang="ru-RU" dirty="0" err="1" smtClean="0"/>
              <a:t>Усыскин</a:t>
            </a:r>
            <a:r>
              <a:rPr lang="ru-RU" dirty="0" smtClean="0"/>
              <a:t> родился в Сестрорецке. После смерти родителей в эвакуации стал сыном полка. Закончил Первую Ленинградскую школу военно-музыкантских воспитанников. </a:t>
            </a:r>
          </a:p>
          <a:p>
            <a:r>
              <a:rPr lang="ru-RU" dirty="0" smtClean="0"/>
              <a:t>Срочную военную службу Г.С. </a:t>
            </a:r>
            <a:r>
              <a:rPr lang="ru-RU" dirty="0" err="1" smtClean="0"/>
              <a:t>Усыскин</a:t>
            </a:r>
            <a:r>
              <a:rPr lang="ru-RU" dirty="0" smtClean="0"/>
              <a:t> проходил в оркестре Высшего военно-морского пограничного училища, одновременно учился в школе рабочей молодежи. Затем окончил факультет журналистики Московского заочного полиграфического института. работал редактором в Ленинградском отделении издательства «Советский писатель».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4355976" y="1772816"/>
            <a:ext cx="4392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 1959 по 1993 год работал заведующим отдела туризма и краеведения Ленинградского городского дворца пионеров. Впоследствии преподавал в Областном институте усовершенствования учителей, Гуманитарном университете профсоюзов, Санкт-Петербургском университете управления и экономики. 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4777"/>
            <a:ext cx="3312368" cy="456063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92696"/>
            <a:ext cx="3287185" cy="45259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933056"/>
            <a:ext cx="3901440" cy="2782824"/>
          </a:xfrm>
          <a:prstGeom prst="rect">
            <a:avLst/>
          </a:prstGeom>
        </p:spPr>
      </p:pic>
    </p:spTree>
  </p:cSld>
  <p:clrMapOvr>
    <a:masterClrMapping/>
  </p:clrMapOvr>
  <p:transition advTm="103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571480"/>
            <a:ext cx="4210080" cy="6286520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r>
              <a:rPr lang="ru-RU" sz="4800" dirty="0" err="1" smtClean="0"/>
              <a:t>Усыскин</a:t>
            </a:r>
            <a:r>
              <a:rPr lang="ru-RU" sz="4800" dirty="0" smtClean="0"/>
              <a:t> Г.С. Клуб туристов. [М.] : </a:t>
            </a:r>
            <a:r>
              <a:rPr lang="ru-RU" sz="4800" dirty="0" err="1" smtClean="0"/>
              <a:t>Профиздат</a:t>
            </a:r>
            <a:r>
              <a:rPr lang="ru-RU" sz="4800" dirty="0" smtClean="0"/>
              <a:t>, 1960. 62 с.</a:t>
            </a:r>
          </a:p>
          <a:p>
            <a:r>
              <a:rPr lang="ru-RU" sz="4800" dirty="0" smtClean="0"/>
              <a:t>Туристы, в поход! : Маршруты по Ленингр. обл. : [Сб.] / сост. Г.С. </a:t>
            </a:r>
            <a:r>
              <a:rPr lang="ru-RU" sz="4800" dirty="0" err="1" smtClean="0"/>
              <a:t>Усыскин</a:t>
            </a:r>
            <a:r>
              <a:rPr lang="ru-RU" sz="4800" dirty="0" smtClean="0"/>
              <a:t>. Л. : [</a:t>
            </a:r>
            <a:r>
              <a:rPr lang="ru-RU" sz="4800" dirty="0" err="1" smtClean="0"/>
              <a:t>Лениздат</a:t>
            </a:r>
            <a:r>
              <a:rPr lang="ru-RU" sz="4800" dirty="0" smtClean="0"/>
              <a:t>], 1963. 278 с. : ил.</a:t>
            </a:r>
          </a:p>
          <a:p>
            <a:r>
              <a:rPr lang="ru-RU" sz="4800" dirty="0" err="1" smtClean="0"/>
              <a:t>Усыскин</a:t>
            </a:r>
            <a:r>
              <a:rPr lang="ru-RU" sz="4800" dirty="0" smtClean="0"/>
              <a:t> Г.С. Здесь жил Ильич / Ленингр. обл. совет по туризму и экскурсиям. Ленингр. клуб туристов. Л.: </a:t>
            </a:r>
            <a:r>
              <a:rPr lang="ru-RU" sz="4800" dirty="0" err="1" smtClean="0"/>
              <a:t>Лениздат</a:t>
            </a:r>
            <a:r>
              <a:rPr lang="ru-RU" sz="4800" dirty="0" smtClean="0"/>
              <a:t>, 1972.  131 с., 1 л. </a:t>
            </a:r>
            <a:r>
              <a:rPr lang="ru-RU" sz="4800" dirty="0" err="1" smtClean="0"/>
              <a:t>портр</a:t>
            </a:r>
            <a:r>
              <a:rPr lang="ru-RU" sz="4800" dirty="0" smtClean="0"/>
              <a:t>. : ил., карт.</a:t>
            </a:r>
          </a:p>
          <a:p>
            <a:r>
              <a:rPr lang="ru-RU" sz="4800" dirty="0" err="1" smtClean="0"/>
              <a:t>Усыскин</a:t>
            </a:r>
            <a:r>
              <a:rPr lang="ru-RU" sz="4800" dirty="0" smtClean="0"/>
              <a:t> Г.С. Общегородские конференции петербургской организации РСДРП в революции 1905-1907 годов : </a:t>
            </a:r>
            <a:r>
              <a:rPr lang="ru-RU" sz="4800" dirty="0" err="1" smtClean="0"/>
              <a:t>Автореф</a:t>
            </a:r>
            <a:r>
              <a:rPr lang="ru-RU" sz="4800" dirty="0" smtClean="0"/>
              <a:t>. </a:t>
            </a:r>
            <a:r>
              <a:rPr lang="ru-RU" sz="4800" dirty="0" err="1" smtClean="0"/>
              <a:t>дис</a:t>
            </a:r>
            <a:r>
              <a:rPr lang="ru-RU" sz="4800" dirty="0" smtClean="0"/>
              <a:t>. на </a:t>
            </a:r>
            <a:r>
              <a:rPr lang="ru-RU" sz="4800" dirty="0" err="1" smtClean="0"/>
              <a:t>соиск</a:t>
            </a:r>
            <a:r>
              <a:rPr lang="ru-RU" sz="4800" dirty="0" smtClean="0"/>
              <a:t>. учен. степени канд. ист. наук / Ленингр. </a:t>
            </a:r>
            <a:r>
              <a:rPr lang="ru-RU" sz="4800" dirty="0" err="1" smtClean="0"/>
              <a:t>гос</a:t>
            </a:r>
            <a:r>
              <a:rPr lang="ru-RU" sz="4800" dirty="0" smtClean="0"/>
              <a:t>. </a:t>
            </a:r>
            <a:r>
              <a:rPr lang="ru-RU" sz="4800" dirty="0" err="1" smtClean="0"/>
              <a:t>пед</a:t>
            </a:r>
            <a:r>
              <a:rPr lang="ru-RU" sz="4800" dirty="0" smtClean="0"/>
              <a:t>. </a:t>
            </a:r>
            <a:r>
              <a:rPr lang="ru-RU" sz="4800" dirty="0" err="1" smtClean="0"/>
              <a:t>ин-т</a:t>
            </a:r>
            <a:r>
              <a:rPr lang="ru-RU" sz="4800" dirty="0" smtClean="0"/>
              <a:t> им. А.И. Герцена. Л., 1973. 28 с. Список работ авт.: с. 28.</a:t>
            </a:r>
          </a:p>
          <a:p>
            <a:r>
              <a:rPr lang="ru-RU" sz="4800" dirty="0" err="1" smtClean="0"/>
              <a:t>Усыскин</a:t>
            </a:r>
            <a:r>
              <a:rPr lang="ru-RU" sz="4800" dirty="0" smtClean="0"/>
              <a:t> Г.В. Материалы по истории  организационной деятельности В.И. Ленина на Петербургских конференциях РСДРП в 1906-1907 гг. // Вопросы источниковедения истории первой  русской революции. М., 1977. С. 57-90.</a:t>
            </a:r>
          </a:p>
          <a:p>
            <a:r>
              <a:rPr lang="ru-RU" sz="4800" dirty="0" err="1" smtClean="0"/>
              <a:t>Пышновская</a:t>
            </a:r>
            <a:r>
              <a:rPr lang="ru-RU" sz="4800" dirty="0" smtClean="0"/>
              <a:t> О.М., </a:t>
            </a:r>
            <a:r>
              <a:rPr lang="ru-RU" sz="4800" dirty="0" err="1" smtClean="0"/>
              <a:t>Усыскин</a:t>
            </a:r>
            <a:r>
              <a:rPr lang="ru-RU" sz="4800" dirty="0" smtClean="0"/>
              <a:t> Г.С. </a:t>
            </a:r>
            <a:r>
              <a:rPr lang="ru-RU" sz="4800" dirty="0" err="1" smtClean="0"/>
              <a:t>Зеленогорск</a:t>
            </a:r>
            <a:r>
              <a:rPr lang="ru-RU" sz="4800" dirty="0" smtClean="0"/>
              <a:t>. Л. : </a:t>
            </a:r>
            <a:r>
              <a:rPr lang="ru-RU" sz="4800" dirty="0" err="1" smtClean="0"/>
              <a:t>Лениздат</a:t>
            </a:r>
            <a:r>
              <a:rPr lang="ru-RU" sz="4800" dirty="0" smtClean="0"/>
              <a:t>, 1978. 192 с. : ил. Список лит.: с. 190-191.</a:t>
            </a:r>
          </a:p>
          <a:p>
            <a:r>
              <a:rPr lang="ru-RU" sz="4800" dirty="0" err="1" smtClean="0"/>
              <a:t>Рубанов</a:t>
            </a:r>
            <a:r>
              <a:rPr lang="ru-RU" sz="4800" dirty="0" smtClean="0"/>
              <a:t> С.А., </a:t>
            </a:r>
            <a:r>
              <a:rPr lang="ru-RU" sz="4800" dirty="0" err="1" smtClean="0"/>
              <a:t>Усыскин</a:t>
            </a:r>
            <a:r>
              <a:rPr lang="ru-RU" sz="4800" dirty="0" smtClean="0"/>
              <a:t> Г.С. Под псевдонимом Дяденька : Докум. повесть о Лидии </a:t>
            </a:r>
            <a:r>
              <a:rPr lang="ru-RU" sz="4800" dirty="0" err="1" smtClean="0"/>
              <a:t>Книпович</a:t>
            </a:r>
            <a:r>
              <a:rPr lang="ru-RU" sz="4800" dirty="0" smtClean="0"/>
              <a:t>. М. : Политиздат, 1981. 351 с.</a:t>
            </a:r>
          </a:p>
          <a:p>
            <a:r>
              <a:rPr lang="ru-RU" sz="4800" dirty="0" err="1" smtClean="0"/>
              <a:t>Усыскин</a:t>
            </a:r>
            <a:r>
              <a:rPr lang="ru-RU" sz="4800" dirty="0" smtClean="0"/>
              <a:t> Г.С. Поиск доверен юным : </a:t>
            </a:r>
            <a:r>
              <a:rPr lang="ru-RU" sz="4800" dirty="0" err="1" smtClean="0"/>
              <a:t>Науч</a:t>
            </a:r>
            <a:r>
              <a:rPr lang="ru-RU" sz="4800" dirty="0" smtClean="0"/>
              <a:t>. </a:t>
            </a:r>
            <a:r>
              <a:rPr lang="ru-RU" sz="4800" dirty="0" err="1" smtClean="0"/>
              <a:t>худож</a:t>
            </a:r>
            <a:r>
              <a:rPr lang="ru-RU" sz="4800" dirty="0" smtClean="0"/>
              <a:t>. кн. [о В.И. Ленине : Для сред. и ст. </a:t>
            </a:r>
            <a:r>
              <a:rPr lang="ru-RU" sz="4800" dirty="0" err="1" smtClean="0"/>
              <a:t>шк</a:t>
            </a:r>
            <a:r>
              <a:rPr lang="ru-RU" sz="4800" dirty="0" smtClean="0"/>
              <a:t>. возраста]. Л. : Дет. лит. Ленингр. </a:t>
            </a:r>
            <a:r>
              <a:rPr lang="ru-RU" sz="4800" dirty="0" err="1" smtClean="0"/>
              <a:t>отд-ние</a:t>
            </a:r>
            <a:r>
              <a:rPr lang="ru-RU" sz="4800" dirty="0" smtClean="0"/>
              <a:t>, 1983. 160 с. : ил., </a:t>
            </a:r>
            <a:r>
              <a:rPr lang="ru-RU" sz="4800" dirty="0" err="1" smtClean="0"/>
              <a:t>портр</a:t>
            </a:r>
            <a:r>
              <a:rPr lang="ru-RU" sz="4800" dirty="0" smtClean="0"/>
              <a:t>.</a:t>
            </a:r>
          </a:p>
          <a:p>
            <a:r>
              <a:rPr lang="ru-RU" sz="4800" dirty="0" smtClean="0"/>
              <a:t>Ленин. Годы великого пролога 1905-1907 : [Сб. / Сост. и авт. </a:t>
            </a:r>
            <a:r>
              <a:rPr lang="ru-RU" sz="4800" dirty="0" err="1" smtClean="0"/>
              <a:t>предисл</a:t>
            </a:r>
            <a:r>
              <a:rPr lang="ru-RU" sz="4800" dirty="0" smtClean="0"/>
              <a:t>. Г.С. </a:t>
            </a:r>
            <a:r>
              <a:rPr lang="ru-RU" sz="4800" dirty="0" err="1" smtClean="0"/>
              <a:t>Усыскин</a:t>
            </a:r>
            <a:r>
              <a:rPr lang="ru-RU" sz="4800" dirty="0" smtClean="0"/>
              <a:t>].  М. : Политиздат, 1984. 430 с., 9 л. ил. : ил. </a:t>
            </a:r>
            <a:r>
              <a:rPr lang="ru-RU" sz="4800" dirty="0" err="1" smtClean="0"/>
              <a:t>Библиогр</a:t>
            </a:r>
            <a:r>
              <a:rPr lang="ru-RU" sz="4800" dirty="0" smtClean="0"/>
              <a:t>.: с. 409-418.</a:t>
            </a:r>
          </a:p>
          <a:p>
            <a:r>
              <a:rPr lang="ru-RU" sz="4800" dirty="0" err="1" smtClean="0"/>
              <a:t>Усыскин</a:t>
            </a:r>
            <a:r>
              <a:rPr lang="ru-RU" sz="4800" dirty="0" smtClean="0"/>
              <a:t> Г.С. Выборгский узник : Докум. повесть о Л.Б. Красине. Л. : </a:t>
            </a:r>
            <a:r>
              <a:rPr lang="ru-RU" sz="4800" dirty="0" err="1" smtClean="0"/>
              <a:t>Лениздат</a:t>
            </a:r>
            <a:r>
              <a:rPr lang="ru-RU" sz="4800" dirty="0" smtClean="0"/>
              <a:t>, 1984. 272 с., 1 л. </a:t>
            </a:r>
            <a:r>
              <a:rPr lang="ru-RU" sz="4800" dirty="0" err="1" smtClean="0"/>
              <a:t>портр</a:t>
            </a:r>
            <a:r>
              <a:rPr lang="ru-RU" sz="4800" dirty="0" smtClean="0"/>
              <a:t>. (Жизнь славных революционеров-большевиков).</a:t>
            </a:r>
          </a:p>
          <a:p>
            <a:r>
              <a:rPr lang="ru-RU" sz="4800" dirty="0" err="1" smtClean="0"/>
              <a:t>Усыскин</a:t>
            </a:r>
            <a:r>
              <a:rPr lang="ru-RU" sz="4800" dirty="0" smtClean="0"/>
              <a:t> Г.С. В былое - для грядущих лет : Рассказы о путешествиях и поисках юных ленинцев : [Для сред. </a:t>
            </a:r>
            <a:r>
              <a:rPr lang="ru-RU" sz="4800" dirty="0" err="1" smtClean="0"/>
              <a:t>шк</a:t>
            </a:r>
            <a:r>
              <a:rPr lang="ru-RU" sz="4800" dirty="0" smtClean="0"/>
              <a:t>. возраста] . Л. : Дет. лит. Ленингр. </a:t>
            </a:r>
            <a:r>
              <a:rPr lang="ru-RU" sz="4800" dirty="0" err="1" smtClean="0"/>
              <a:t>отд-ние</a:t>
            </a:r>
            <a:r>
              <a:rPr lang="ru-RU" sz="4800" dirty="0" smtClean="0"/>
              <a:t>, 1987. 140, [3] с. : ил.</a:t>
            </a:r>
          </a:p>
          <a:p>
            <a:r>
              <a:rPr lang="ru-RU" sz="4800" dirty="0" err="1" smtClean="0"/>
              <a:t>Усыскин</a:t>
            </a:r>
            <a:r>
              <a:rPr lang="ru-RU" sz="4800" dirty="0" smtClean="0"/>
              <a:t> Г.С. Из революционной истории Карельского перешейка, 1820-1920 : Люди. События. Памятные  места. Л. : </a:t>
            </a:r>
            <a:r>
              <a:rPr lang="ru-RU" sz="4800" dirty="0" err="1" smtClean="0"/>
              <a:t>Лениздат</a:t>
            </a:r>
            <a:r>
              <a:rPr lang="ru-RU" sz="4800" dirty="0" smtClean="0"/>
              <a:t>, 1987. 333, [1] с. : ил. </a:t>
            </a:r>
          </a:p>
          <a:p>
            <a:endParaRPr lang="ru-RU" sz="4400" dirty="0" smtClean="0"/>
          </a:p>
          <a:p>
            <a:endParaRPr lang="ru-RU" sz="4400" dirty="0" smtClean="0"/>
          </a:p>
          <a:p>
            <a:endParaRPr lang="ru-RU" sz="4400" dirty="0" smtClean="0"/>
          </a:p>
          <a:p>
            <a:endParaRPr lang="ru-RU" sz="4400" dirty="0" smtClean="0"/>
          </a:p>
          <a:p>
            <a:endParaRPr lang="ru-RU" sz="4400" dirty="0" smtClean="0"/>
          </a:p>
          <a:p>
            <a:endParaRPr lang="ru-RU" sz="4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4876" y="714356"/>
            <a:ext cx="4071966" cy="6000792"/>
          </a:xfrm>
        </p:spPr>
        <p:txBody>
          <a:bodyPr>
            <a:noAutofit/>
          </a:bodyPr>
          <a:lstStyle/>
          <a:p>
            <a:r>
              <a:rPr lang="ru-RU" sz="1200" dirty="0" smtClean="0"/>
              <a:t>Ольховский Е.Р., </a:t>
            </a:r>
            <a:r>
              <a:rPr lang="ru-RU" sz="1200" dirty="0" err="1" smtClean="0"/>
              <a:t>Усыскин</a:t>
            </a:r>
            <a:r>
              <a:rPr lang="ru-RU" sz="1200" dirty="0" smtClean="0"/>
              <a:t> Г.С. В.И. Ленин в Пскове и Петербурге в 1900 году // Вопросы истории. 1987. № 4 . С. 177-184.</a:t>
            </a:r>
          </a:p>
          <a:p>
            <a:r>
              <a:rPr lang="ru-RU" sz="1200" dirty="0" err="1" smtClean="0"/>
              <a:t>Усыскин</a:t>
            </a:r>
            <a:r>
              <a:rPr lang="ru-RU" sz="1200" dirty="0" smtClean="0"/>
              <a:t> Г.С.  В.И. Ленин на Третьей конференции РСДРП // Вопросы истории. 1988. № 4. С. 13-22.</a:t>
            </a:r>
          </a:p>
          <a:p>
            <a:r>
              <a:rPr lang="ru-RU" sz="1200" dirty="0" smtClean="0"/>
              <a:t>В.И.Ленин в Петербургском Совете рабочих депутатов. //      Вопросы истории. 1989. №  4.</a:t>
            </a:r>
          </a:p>
          <a:p>
            <a:r>
              <a:rPr lang="ru-RU" sz="1200" dirty="0" smtClean="0"/>
              <a:t>Нелегальное издание - «Известие ЦК РСДРП» 1907 г.  // Известия ЦК КПСС. 1989. № 7.</a:t>
            </a:r>
          </a:p>
          <a:p>
            <a:r>
              <a:rPr lang="ru-RU" sz="1200" dirty="0" err="1" smtClean="0"/>
              <a:t>Усыскин</a:t>
            </a:r>
            <a:r>
              <a:rPr lang="ru-RU" sz="1200" dirty="0" smtClean="0"/>
              <a:t> Г.С. Источниковедческие проблемы изучения деятельности В. И. Ленина в первой Российской революции 1905 - 1907 </a:t>
            </a:r>
            <a:r>
              <a:rPr lang="ru-RU" sz="1200" dirty="0" err="1" smtClean="0"/>
              <a:t>гг</a:t>
            </a:r>
            <a:r>
              <a:rPr lang="ru-RU" sz="1200" dirty="0" smtClean="0"/>
              <a:t> : </a:t>
            </a:r>
            <a:r>
              <a:rPr lang="ru-RU" sz="1200" dirty="0" err="1" smtClean="0"/>
              <a:t>Автореф</a:t>
            </a:r>
            <a:r>
              <a:rPr lang="ru-RU" sz="1200" dirty="0" smtClean="0"/>
              <a:t>. </a:t>
            </a:r>
            <a:r>
              <a:rPr lang="ru-RU" sz="1200" dirty="0" err="1" smtClean="0"/>
              <a:t>дис</a:t>
            </a:r>
            <a:r>
              <a:rPr lang="ru-RU" sz="1200" dirty="0" smtClean="0"/>
              <a:t>. на </a:t>
            </a:r>
            <a:r>
              <a:rPr lang="ru-RU" sz="1200" dirty="0" err="1" smtClean="0"/>
              <a:t>соиск</a:t>
            </a:r>
            <a:r>
              <a:rPr lang="ru-RU" sz="1200" dirty="0" smtClean="0"/>
              <a:t>. учен. степ. </a:t>
            </a:r>
            <a:r>
              <a:rPr lang="ru-RU" sz="1200" dirty="0" err="1" smtClean="0"/>
              <a:t>д.ист.н</a:t>
            </a:r>
            <a:r>
              <a:rPr lang="ru-RU" sz="1200" dirty="0" smtClean="0"/>
              <a:t> / Ленингр. </a:t>
            </a:r>
            <a:r>
              <a:rPr lang="ru-RU" sz="1200" dirty="0" err="1" smtClean="0"/>
              <a:t>Высш</a:t>
            </a:r>
            <a:r>
              <a:rPr lang="ru-RU" sz="1200" dirty="0" smtClean="0"/>
              <a:t>. парт. </a:t>
            </a:r>
            <a:r>
              <a:rPr lang="ru-RU" sz="1200" dirty="0" err="1" smtClean="0"/>
              <a:t>шк</a:t>
            </a:r>
            <a:r>
              <a:rPr lang="ru-RU" sz="1200" dirty="0" smtClean="0"/>
              <a:t>. Л., 1991. 48 с. - </a:t>
            </a:r>
            <a:r>
              <a:rPr lang="ru-RU" sz="1200" dirty="0" err="1" smtClean="0"/>
              <a:t>Библиогр</a:t>
            </a:r>
            <a:r>
              <a:rPr lang="ru-RU" sz="1200" dirty="0" smtClean="0"/>
              <a:t>.: с. 47-48.</a:t>
            </a:r>
          </a:p>
          <a:p>
            <a:r>
              <a:rPr lang="ru-RU" sz="1200" dirty="0" err="1" smtClean="0"/>
              <a:t>Усыскин</a:t>
            </a:r>
            <a:r>
              <a:rPr lang="ru-RU" sz="1200" dirty="0" smtClean="0"/>
              <a:t> Г.С. Плеханов и Гапон: к истории взаимоотношений  //  </a:t>
            </a:r>
            <a:r>
              <a:rPr lang="en-US" sz="1200" dirty="0" smtClean="0"/>
              <a:t>III </a:t>
            </a:r>
            <a:r>
              <a:rPr lang="ru-RU" sz="1200" dirty="0" err="1" smtClean="0"/>
              <a:t>Плехановские</a:t>
            </a:r>
            <a:r>
              <a:rPr lang="ru-RU" sz="1200" dirty="0" smtClean="0"/>
              <a:t> чтения. СПб., 1993. С. 85-90.</a:t>
            </a:r>
          </a:p>
          <a:p>
            <a:r>
              <a:rPr lang="ru-RU" sz="1200" dirty="0" err="1" smtClean="0"/>
              <a:t>Усыскин</a:t>
            </a:r>
            <a:r>
              <a:rPr lang="ru-RU" sz="1200" dirty="0" smtClean="0"/>
              <a:t> Г.С. Исповедь «Еретика от марксизма». А.А. Богданов о Г.В. Плеханове: к выходу книги «Десятилетие отлучения от марксизма»// </a:t>
            </a:r>
            <a:r>
              <a:rPr lang="en-US" sz="1200" dirty="0" smtClean="0"/>
              <a:t>IV</a:t>
            </a:r>
            <a:r>
              <a:rPr lang="ru-RU" sz="1200" dirty="0" smtClean="0"/>
              <a:t> </a:t>
            </a:r>
            <a:r>
              <a:rPr lang="ru-RU" sz="1200" dirty="0" err="1" smtClean="0"/>
              <a:t>Плехановские</a:t>
            </a:r>
            <a:r>
              <a:rPr lang="ru-RU" sz="1200" dirty="0" smtClean="0"/>
              <a:t> чтения: Тез. </a:t>
            </a:r>
            <a:r>
              <a:rPr lang="ru-RU" sz="1200" dirty="0" err="1" smtClean="0"/>
              <a:t>докл</a:t>
            </a:r>
            <a:r>
              <a:rPr lang="ru-RU" sz="1200" dirty="0" smtClean="0"/>
              <a:t>.. СПб., 1996. С. 76-80.</a:t>
            </a:r>
          </a:p>
          <a:p>
            <a:r>
              <a:rPr lang="ru-RU" sz="1200" dirty="0" err="1" smtClean="0"/>
              <a:t>Усыскин</a:t>
            </a:r>
            <a:r>
              <a:rPr lang="ru-RU" sz="1200" dirty="0" smtClean="0"/>
              <a:t> Г.С. Последний приют в санатории </a:t>
            </a:r>
            <a:r>
              <a:rPr lang="ru-RU" sz="1200" dirty="0" err="1" smtClean="0"/>
              <a:t>Питкеярви</a:t>
            </a:r>
            <a:r>
              <a:rPr lang="ru-RU" sz="1200" dirty="0" smtClean="0"/>
              <a:t>. Г.В. Плеханов в Финляндии // Россия и Финляндия в </a:t>
            </a:r>
            <a:r>
              <a:rPr lang="en-US" sz="1200" dirty="0" smtClean="0"/>
              <a:t>XX</a:t>
            </a:r>
            <a:r>
              <a:rPr lang="ru-RU" sz="1200" dirty="0" smtClean="0"/>
              <a:t> веке: к 80-летию независимости Финляндской Республики: Сб. СПб., 1997. С. 304-310.</a:t>
            </a:r>
          </a:p>
          <a:p>
            <a:r>
              <a:rPr lang="ru-RU" sz="1200" dirty="0" err="1" smtClean="0"/>
              <a:t>Усыскин</a:t>
            </a:r>
            <a:r>
              <a:rPr lang="ru-RU" sz="1200" dirty="0" smtClean="0"/>
              <a:t> Г. С. Очерки истории российского туризма. М. ; СПб. : Герда, 2000. 219 с. </a:t>
            </a:r>
            <a:r>
              <a:rPr lang="ru-RU" sz="1200" dirty="0" err="1" smtClean="0"/>
              <a:t>Библиогр</a:t>
            </a:r>
            <a:r>
              <a:rPr lang="ru-RU" sz="1200" dirty="0" smtClean="0"/>
              <a:t>.: с. 214-218 (81 назв.).</a:t>
            </a:r>
          </a:p>
          <a:p>
            <a:endParaRPr lang="ru-RU" sz="12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28604"/>
          </a:xfrm>
        </p:spPr>
        <p:txBody>
          <a:bodyPr>
            <a:normAutofit/>
          </a:bodyPr>
          <a:lstStyle/>
          <a:p>
            <a:r>
              <a:rPr lang="ru-RU" sz="2000" i="1" dirty="0" smtClean="0"/>
              <a:t>Библиография работ Г.С. </a:t>
            </a:r>
            <a:r>
              <a:rPr lang="ru-RU" sz="2000" i="1" dirty="0" err="1" smtClean="0"/>
              <a:t>Усыскина</a:t>
            </a:r>
            <a:endParaRPr lang="ru-RU" sz="2000" i="1" dirty="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6188</TotalTime>
  <Words>1887</Words>
  <Application>Microsoft Office PowerPoint</Application>
  <PresentationFormat>Экран (4:3)</PresentationFormat>
  <Paragraphs>86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Личная библиотека  Г.С. Усыскина в составе фондов Дома Плеханова</vt:lpstr>
      <vt:lpstr>Презентация PowerPoint</vt:lpstr>
      <vt:lpstr>Введение</vt:lpstr>
      <vt:lpstr>Презентация PowerPoint</vt:lpstr>
      <vt:lpstr>Презентация PowerPoint</vt:lpstr>
      <vt:lpstr>Презентация PowerPoint</vt:lpstr>
      <vt:lpstr>Г.С. Усыскин (1930-2012): историк, педагог, краевед</vt:lpstr>
      <vt:lpstr>Презентация PowerPoint</vt:lpstr>
      <vt:lpstr>Библиография работ Г.С. Усыскина</vt:lpstr>
      <vt:lpstr>Личная библиотека Г.С. Усыскина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Личная библиотека  Г.С. Усыскина в фондах Дома Плеханова</dc:title>
  <dc:creator>Зина</dc:creator>
  <cp:lastModifiedBy>user</cp:lastModifiedBy>
  <cp:revision>555</cp:revision>
  <dcterms:modified xsi:type="dcterms:W3CDTF">2021-06-23T15:51:53Z</dcterms:modified>
</cp:coreProperties>
</file>