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38" r:id="rId3"/>
    <p:sldId id="329" r:id="rId4"/>
    <p:sldId id="330" r:id="rId5"/>
    <p:sldId id="331" r:id="rId6"/>
    <p:sldId id="337" r:id="rId7"/>
    <p:sldId id="332" r:id="rId8"/>
    <p:sldId id="333" r:id="rId9"/>
    <p:sldId id="334" r:id="rId10"/>
    <p:sldId id="33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6" autoAdjust="0"/>
    <p:restoredTop sz="94660"/>
  </p:normalViewPr>
  <p:slideViewPr>
    <p:cSldViewPr>
      <p:cViewPr varScale="1">
        <p:scale>
          <a:sx n="64" d="100"/>
          <a:sy n="64" d="100"/>
        </p:scale>
        <p:origin x="-13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DE69E-D394-4690-B3FE-D8FBC6B24F68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7594FC-1A5E-465C-9360-42391C896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9DAE24-4710-41B9-A973-784CE8DB4765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9566A-4617-461C-AF52-F0AAC14ED74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1042988" y="2324100"/>
            <a:ext cx="6777037" cy="350837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1093C-5CF6-455A-B877-DDA4E556057B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A7DF75-9395-423B-AD79-251014F2EC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042988" y="2324100"/>
            <a:ext cx="6777037" cy="3508375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E3DF0-4549-4DF3-92B4-8CD74F1A38D9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848997-3EC0-453B-BCC7-C37FEA8C0E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280C7-44B8-4EEB-A047-0B7D039AA4B2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A3F98-BBC5-42B9-A6BA-2FC69D89E0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D5A3C6-18EE-45CC-95F2-FE1E0A97E72D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0683C-642B-4B57-9A93-95764C8E5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B26F1-B7D1-40CC-9F31-13B6F0CCD968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78C22-3409-4F43-BFB3-1D17F26134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AAC61-4A45-4D44-934F-D62D26D3DB21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478424-788B-4BC5-9ED1-D408E01EDC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239750-8ECE-4B53-A045-9088A2E4D4BA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2BE10C-4422-4912-ABE2-05040312EB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3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0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1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2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77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78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79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4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5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6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6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7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8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9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50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1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2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3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54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55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58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59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1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2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3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4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5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6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67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68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69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0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45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56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57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60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93932-8ED2-40E9-9365-9CB9CA4CCD83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49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25816-B84F-4F2D-8699-93B37CF1D6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0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3"/>
          <p:cNvGrpSpPr>
            <a:grpSpLocks/>
          </p:cNvGrpSpPr>
          <p:nvPr/>
        </p:nvGrpSpPr>
        <p:grpSpPr bwMode="auto">
          <a:xfrm>
            <a:off x="-382588" y="0"/>
            <a:ext cx="9932988" cy="6858000"/>
            <a:chOff x="-382404" y="0"/>
            <a:chExt cx="9932332" cy="6858000"/>
          </a:xfrm>
        </p:grpSpPr>
        <p:grpSp>
          <p:nvGrpSpPr>
            <p:cNvPr id="6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29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41" name="Rectangle 86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2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3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0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38" name="Rectangle 83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9" name="Rectangle 84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40" name="Rectangle 85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31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35" name="Rectangle 80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6" name="Rectangle 81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37" name="Rectangle 82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32" name="Rectangle 77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3" name="Rectangle 78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34" name="Rectangle 79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7" name="Freeform 45"/>
            <p:cNvSpPr/>
            <p:nvPr/>
          </p:nvSpPr>
          <p:spPr>
            <a:xfrm>
              <a:off x="-12540" y="5035550"/>
              <a:ext cx="9144984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8" name="Freeform 46"/>
            <p:cNvSpPr/>
            <p:nvPr/>
          </p:nvSpPr>
          <p:spPr>
            <a:xfrm>
              <a:off x="-12540" y="3467100"/>
              <a:ext cx="9144984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" name="Freeform 47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Freeform 48"/>
            <p:cNvSpPr/>
            <p:nvPr/>
          </p:nvSpPr>
          <p:spPr>
            <a:xfrm>
              <a:off x="-12540" y="5284788"/>
              <a:ext cx="9144984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Freeform 49"/>
            <p:cNvSpPr/>
            <p:nvPr/>
          </p:nvSpPr>
          <p:spPr>
            <a:xfrm>
              <a:off x="2136793" y="5132388"/>
              <a:ext cx="6982952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Hexagon 50"/>
            <p:cNvSpPr/>
            <p:nvPr/>
          </p:nvSpPr>
          <p:spPr>
            <a:xfrm rot="1800000">
              <a:off x="2995574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Hexagon 51"/>
            <p:cNvSpPr/>
            <p:nvPr/>
          </p:nvSpPr>
          <p:spPr>
            <a:xfrm rot="1800000">
              <a:off x="3719426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Hexagon 59"/>
            <p:cNvSpPr/>
            <p:nvPr/>
          </p:nvSpPr>
          <p:spPr>
            <a:xfrm rot="1800000">
              <a:off x="3728950" y="159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Hexagon 60"/>
            <p:cNvSpPr/>
            <p:nvPr/>
          </p:nvSpPr>
          <p:spPr>
            <a:xfrm rot="1800000">
              <a:off x="2976525" y="32543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Hexagon 61"/>
            <p:cNvSpPr/>
            <p:nvPr/>
          </p:nvSpPr>
          <p:spPr>
            <a:xfrm rot="1800000">
              <a:off x="4462327" y="53832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Freeform 62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Hexagon 63"/>
            <p:cNvSpPr/>
            <p:nvPr/>
          </p:nvSpPr>
          <p:spPr>
            <a:xfrm rot="1800000">
              <a:off x="23970" y="54022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Hexagon 64"/>
            <p:cNvSpPr/>
            <p:nvPr/>
          </p:nvSpPr>
          <p:spPr>
            <a:xfrm rot="1800000">
              <a:off x="52543" y="284956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Hexagon 65"/>
            <p:cNvSpPr/>
            <p:nvPr/>
          </p:nvSpPr>
          <p:spPr>
            <a:xfrm rot="1800000">
              <a:off x="776395" y="4125913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1" name="Hexagon 66"/>
            <p:cNvSpPr/>
            <p:nvPr/>
          </p:nvSpPr>
          <p:spPr>
            <a:xfrm rot="1800000">
              <a:off x="1509772" y="54117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2" name="Hexagon 67"/>
            <p:cNvSpPr/>
            <p:nvPr/>
          </p:nvSpPr>
          <p:spPr>
            <a:xfrm rot="1800000">
              <a:off x="1528821" y="28590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3" name="Hexagon 68"/>
            <p:cNvSpPr/>
            <p:nvPr/>
          </p:nvSpPr>
          <p:spPr>
            <a:xfrm rot="1800000">
              <a:off x="795444" y="1563688"/>
              <a:ext cx="1601681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4" name="Hexagon 69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5" name="Hexagon 70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6" name="Hexagon 71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7" name="Freeform 72"/>
            <p:cNvSpPr/>
            <p:nvPr/>
          </p:nvSpPr>
          <p:spPr>
            <a:xfrm rot="1800000">
              <a:off x="8306998" y="4056063"/>
              <a:ext cx="124293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Freeform 73"/>
            <p:cNvSpPr/>
            <p:nvPr/>
          </p:nvSpPr>
          <p:spPr>
            <a:xfrm rot="1800000">
              <a:off x="8306998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44" name="Rectangle 93"/>
          <p:cNvSpPr/>
          <p:nvPr/>
        </p:nvSpPr>
        <p:spPr>
          <a:xfrm>
            <a:off x="4560888" y="-22225"/>
            <a:ext cx="3679825" cy="6272213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5" name="Rectangle 10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101"/>
          <p:cNvSpPr/>
          <p:nvPr/>
        </p:nvSpPr>
        <p:spPr>
          <a:xfrm>
            <a:off x="904875" y="601663"/>
            <a:ext cx="3562350" cy="564832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7" name="Rectangle 104"/>
          <p:cNvSpPr/>
          <p:nvPr/>
        </p:nvSpPr>
        <p:spPr>
          <a:xfrm>
            <a:off x="4651375" y="6088063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D6387-236D-48E2-8BCB-4FA1F52D0A11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4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850" y="5724525"/>
            <a:ext cx="3492500" cy="365125"/>
          </a:xfrm>
        </p:spPr>
        <p:txBody>
          <a:bodyPr>
            <a:normAutofit/>
          </a:bodyPr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297A69-B47A-4D92-A21E-89627AA5BE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BE03BD-D761-482F-BA61-6345BECA5F1A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DEFF6-A3E3-4485-978C-82664255C1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0888" y="-22225"/>
            <a:ext cx="3679825" cy="700088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788" y="-22225"/>
            <a:ext cx="3505200" cy="6238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D04CC6-7D79-4118-84EE-7882B3BCF508}" type="datetimeFigureOut">
              <a:rPr lang="ru-RU"/>
              <a:pPr>
                <a:defRPr/>
              </a:pPr>
              <a:t>16.09.2014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850" y="5851525"/>
            <a:ext cx="350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accent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9C569D-EBEF-46B1-A5B8-8D46286452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85" r:id="rId7"/>
    <p:sldLayoutId id="2147483686" r:id="rId8"/>
    <p:sldLayoutId id="2147483678" r:id="rId9"/>
    <p:sldLayoutId id="2147483677" r:id="rId10"/>
    <p:sldLayoutId id="2147483676" r:id="rId11"/>
    <p:sldLayoutId id="2147483675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68313" y="5661025"/>
            <a:ext cx="8207375" cy="863600"/>
          </a:xfrm>
        </p:spPr>
        <p:txBody>
          <a:bodyPr/>
          <a:lstStyle/>
          <a:p>
            <a:pPr marL="0" indent="0" algn="ctr" eaLnBrk="1" hangingPunct="1">
              <a:buFont typeface="Wingdings 2" pitchFamily="18" charset="2"/>
              <a:buNone/>
            </a:pPr>
            <a:r>
              <a:rPr lang="ru-RU" sz="3200" i="1" smtClean="0">
                <a:solidFill>
                  <a:srgbClr val="262626"/>
                </a:solidFill>
                <a:latin typeface="Arial" charset="0"/>
              </a:rPr>
              <a:t>2014</a:t>
            </a:r>
            <a:r>
              <a:rPr lang="ru-RU" sz="3200" i="1" smtClean="0">
                <a:solidFill>
                  <a:srgbClr val="262626"/>
                </a:solidFill>
                <a:latin typeface="Georgia" pitchFamily="18" charset="0"/>
              </a:rPr>
              <a:t> год</a:t>
            </a:r>
          </a:p>
        </p:txBody>
      </p:sp>
      <p:sp>
        <p:nvSpPr>
          <p:cNvPr id="14338" name="Rectangle 8"/>
          <p:cNvSpPr>
            <a:spLocks noChangeArrowheads="1"/>
          </p:cNvSpPr>
          <p:nvPr/>
        </p:nvSpPr>
        <p:spPr bwMode="auto">
          <a:xfrm>
            <a:off x="4716463" y="1739900"/>
            <a:ext cx="4005262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endParaRPr lang="ru-RU">
              <a:solidFill>
                <a:srgbClr val="262626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endParaRPr lang="ru-RU">
              <a:solidFill>
                <a:srgbClr val="262626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ru-RU" sz="2800" b="1" i="1">
                <a:solidFill>
                  <a:srgbClr val="262626"/>
                </a:solidFill>
                <a:latin typeface="Arial" charset="0"/>
              </a:rPr>
              <a:t>КОМПЛЕКТОВАНИЕ ЭЛЕКТРОННЫМИ ДОКУМЕНТАМИ</a:t>
            </a: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endParaRPr lang="ru-RU" sz="2800" b="1" i="1">
              <a:solidFill>
                <a:srgbClr val="262626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r>
              <a:rPr lang="ru-RU" sz="2800" b="1" i="1">
                <a:solidFill>
                  <a:srgbClr val="262626"/>
                </a:solidFill>
                <a:latin typeface="Arial" charset="0"/>
              </a:rPr>
              <a:t>Поиск оптимальной модели</a:t>
            </a:r>
          </a:p>
          <a:p>
            <a:pPr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endParaRPr lang="ru-RU">
              <a:solidFill>
                <a:srgbClr val="262626"/>
              </a:solidFill>
              <a:latin typeface="Arial" charset="0"/>
            </a:endParaRPr>
          </a:p>
          <a:p>
            <a:pPr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</a:pPr>
            <a:endParaRPr lang="ru-RU">
              <a:solidFill>
                <a:srgbClr val="262626"/>
              </a:solidFill>
              <a:latin typeface="Arial" charset="0"/>
            </a:endParaRPr>
          </a:p>
        </p:txBody>
      </p:sp>
      <p:pic>
        <p:nvPicPr>
          <p:cNvPr id="14339" name="Picture 9" descr="calendar1"/>
          <p:cNvPicPr>
            <a:picLocks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8313" y="620713"/>
            <a:ext cx="4140200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11026"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1970087"/>
          </a:xfrm>
        </p:spPr>
        <p:txBody>
          <a:bodyPr/>
          <a:lstStyle/>
          <a:p>
            <a:r>
              <a:rPr lang="ru-RU" sz="2800" b="1" i="1" smtClean="0">
                <a:solidFill>
                  <a:srgbClr val="187E30"/>
                </a:solidFill>
                <a:latin typeface="Times New Roman" pitchFamily="18" charset="0"/>
                <a:cs typeface="Times New Roman" pitchFamily="18" charset="0"/>
              </a:rPr>
              <a:t>Правильные приоритеты комплектования позволят удовлетворить потребности наших пользователей!</a:t>
            </a:r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>
          <a:xfrm>
            <a:off x="1042988" y="3644900"/>
            <a:ext cx="6777037" cy="1368425"/>
          </a:xfrm>
        </p:spPr>
        <p:txBody>
          <a:bodyPr/>
          <a:lstStyle/>
          <a:p>
            <a:r>
              <a:rPr lang="ru-RU" b="1" smtClean="0"/>
              <a:t>Спасибо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530225"/>
          </a:xfrm>
        </p:spPr>
        <p:txBody>
          <a:bodyPr/>
          <a:lstStyle/>
          <a:p>
            <a:pPr>
              <a:defRPr/>
            </a:pPr>
            <a:r>
              <a:rPr lang="ru-RU" sz="2800" b="1" i="1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Цель комплектования сегодня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>
          <a:xfrm>
            <a:off x="1042988" y="1628775"/>
            <a:ext cx="6777037" cy="4679950"/>
          </a:xfrm>
        </p:spPr>
        <p:txBody>
          <a:bodyPr/>
          <a:lstStyle/>
          <a:p>
            <a:pPr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20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   </a:t>
            </a:r>
            <a:r>
              <a:rPr lang="ru-RU" sz="2000" b="1" i="1" smtClean="0">
                <a:latin typeface="Arial" charset="0"/>
              </a:rPr>
              <a:t>«Цель комплектования не в переходе с одного формата на другой, а в создании гармоничной модели целесообразного сочетания организации доступа к ресурсам в электронном формате и развитии традиционных направлений. Новым элементом в технологии комплектования сейчас является сервисная составляющая, границы между комплектованием и другими сферами библиотечной деятельности размываются, меняется традиционное разделение труда в библиотеке»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2000" b="1" i="1" smtClean="0">
                <a:latin typeface="Arial" charset="0"/>
              </a:rPr>
              <a:t>    </a:t>
            </a:r>
          </a:p>
          <a:p>
            <a:pPr algn="ctr">
              <a:lnSpc>
                <a:spcPct val="90000"/>
              </a:lnSpc>
              <a:buFont typeface="Wingdings 2" pitchFamily="18" charset="2"/>
              <a:buNone/>
              <a:defRPr/>
            </a:pPr>
            <a:r>
              <a:rPr lang="ru-RU" sz="2000" b="1" i="1" smtClean="0">
                <a:latin typeface="Arial" charset="0"/>
              </a:rPr>
              <a:t>    Подкорытова Н.И., зав. отделом комплектования ГПНТБ СО РАН, г. Новосибирск </a:t>
            </a:r>
          </a:p>
          <a:p>
            <a:pPr>
              <a:lnSpc>
                <a:spcPct val="90000"/>
              </a:lnSpc>
              <a:defRPr/>
            </a:pPr>
            <a:endParaRPr lang="ru-RU" sz="2000" b="1" i="1" smtClean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530225"/>
          </a:xfrm>
        </p:spPr>
        <p:txBody>
          <a:bodyPr/>
          <a:lstStyle/>
          <a:p>
            <a:r>
              <a:rPr lang="ru-RU" sz="2800" b="1" smtClean="0"/>
              <a:t>Поступления за 2012-14 гг.(</a:t>
            </a:r>
            <a:r>
              <a:rPr lang="en-US" sz="2800" b="1" smtClean="0"/>
              <a:t>CD</a:t>
            </a:r>
            <a:r>
              <a:rPr lang="ru-RU" sz="2800" b="1" smtClean="0"/>
              <a:t>,</a:t>
            </a:r>
            <a:r>
              <a:rPr lang="en-US" sz="2800" b="1" smtClean="0"/>
              <a:t>DVD</a:t>
            </a:r>
            <a:r>
              <a:rPr lang="ru-RU" sz="2800" b="1" smtClean="0"/>
              <a:t>)</a:t>
            </a:r>
          </a:p>
        </p:txBody>
      </p:sp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1042988" y="1844675"/>
            <a:ext cx="6777037" cy="3987800"/>
          </a:xfrm>
        </p:spPr>
        <p:txBody>
          <a:bodyPr/>
          <a:lstStyle/>
          <a:p>
            <a:endParaRPr lang="ru-RU" smtClean="0"/>
          </a:p>
        </p:txBody>
      </p:sp>
      <p:graphicFrame>
        <p:nvGraphicFramePr>
          <p:cNvPr id="15408" name="Group 48"/>
          <p:cNvGraphicFramePr>
            <a:graphicFrameLocks noGrp="1"/>
          </p:cNvGraphicFramePr>
          <p:nvPr/>
        </p:nvGraphicFramePr>
        <p:xfrm>
          <a:off x="1042988" y="2060575"/>
          <a:ext cx="6985000" cy="3744913"/>
        </p:xfrm>
        <a:graphic>
          <a:graphicData uri="http://schemas.openxmlformats.org/drawingml/2006/table">
            <a:tbl>
              <a:tblPr/>
              <a:tblGrid>
                <a:gridCol w="1746250"/>
                <a:gridCol w="1746250"/>
                <a:gridCol w="1746250"/>
                <a:gridCol w="1746250"/>
              </a:tblGrid>
              <a:tr h="534988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2012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2013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2014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местн.экз.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дары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100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покупка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к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раев.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д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окомпл.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4988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Всего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276</a:t>
                      </a: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157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17410" name="Picture 3"/>
          <p:cNvPicPr>
            <a:picLocks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755650" y="908050"/>
            <a:ext cx="7561263" cy="5329238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 smtClean="0"/>
              <a:t>Поступление денежных средств </a:t>
            </a:r>
            <a:br>
              <a:rPr lang="ru-RU" sz="2000" b="1" smtClean="0"/>
            </a:br>
            <a:r>
              <a:rPr lang="ru-RU" sz="2000" b="1" smtClean="0"/>
              <a:t>на приобретение библиотечных документов в 2011—2013 гг.</a:t>
            </a:r>
          </a:p>
        </p:txBody>
      </p:sp>
      <p:graphicFrame>
        <p:nvGraphicFramePr>
          <p:cNvPr id="18462" name="Group 30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985000" cy="3597275"/>
        </p:xfrm>
        <a:graphic>
          <a:graphicData uri="http://schemas.openxmlformats.org/drawingml/2006/table">
            <a:tbl>
              <a:tblPr/>
              <a:tblGrid>
                <a:gridCol w="1746250"/>
                <a:gridCol w="1566862"/>
                <a:gridCol w="1871663"/>
                <a:gridCol w="1800225"/>
              </a:tblGrid>
              <a:tr h="392113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endParaRPr kumimoji="0" lang="ru-RU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Century Gothic" pitchFamily="34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2013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8525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Подписка на</a:t>
                      </a:r>
                    </a:p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трад.рес.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5 127 500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5 179 713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4 906 099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96938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Подписка на</a:t>
                      </a:r>
                    </a:p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эл.рес.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925 238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900 274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1 355 776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44550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Процент к общ.</a:t>
                      </a:r>
                    </a:p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бюджету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17,38%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27,63%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 idx="4294967295"/>
          </p:nvPr>
        </p:nvSpPr>
        <p:spPr>
          <a:xfrm>
            <a:off x="1042988" y="1027113"/>
            <a:ext cx="7024687" cy="601662"/>
          </a:xfrm>
        </p:spPr>
        <p:txBody>
          <a:bodyPr/>
          <a:lstStyle/>
          <a:p>
            <a:pPr algn="ctr"/>
            <a:endParaRPr lang="ru-RU" sz="2400" b="1" i="1" smtClean="0">
              <a:latin typeface="Georgia" pitchFamily="18" charset="0"/>
            </a:endParaRPr>
          </a:p>
        </p:txBody>
      </p:sp>
      <p:sp>
        <p:nvSpPr>
          <p:cNvPr id="1945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ru-RU" sz="2000" b="1" i="1" smtClean="0">
                <a:latin typeface="Arial" charset="0"/>
              </a:rPr>
              <a:t>Для пользователя важна уверенность в стабильности доступа к электронной информации</a:t>
            </a:r>
          </a:p>
          <a:p>
            <a:r>
              <a:rPr lang="ru-RU" sz="2000" b="1" i="1" smtClean="0">
                <a:latin typeface="Arial" charset="0"/>
              </a:rPr>
              <a:t>Постоянно появляются новые ресурсы и новые потребности пользователей</a:t>
            </a:r>
          </a:p>
          <a:p>
            <a:r>
              <a:rPr lang="ru-RU" sz="2000" b="1" i="1" smtClean="0">
                <a:latin typeface="Arial" charset="0"/>
              </a:rPr>
              <a:t>Обеспечить доступ ко всем необходимым ресурсам невозможно</a:t>
            </a:r>
          </a:p>
          <a:p>
            <a:pPr>
              <a:buFont typeface="Wingdings 2" pitchFamily="18" charset="2"/>
              <a:buNone/>
            </a:pPr>
            <a:endParaRPr lang="ru-RU" sz="2000" b="1" i="1" smtClean="0">
              <a:latin typeface="Arial" charset="0"/>
            </a:endParaRPr>
          </a:p>
          <a:p>
            <a:r>
              <a:rPr lang="ru-RU" sz="2000" b="1" i="1" smtClean="0">
                <a:latin typeface="Arial" charset="0"/>
              </a:rPr>
              <a:t>Важен разумный подход!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241300"/>
          </a:xfrm>
        </p:spPr>
        <p:txBody>
          <a:bodyPr/>
          <a:lstStyle/>
          <a:p>
            <a:r>
              <a:rPr lang="ru-RU" sz="2400" b="1" smtClean="0">
                <a:solidFill>
                  <a:srgbClr val="4A6300"/>
                </a:solidFill>
                <a:latin typeface="Georgia" pitchFamily="18" charset="0"/>
              </a:rPr>
              <a:t>БД по подписке - 2014</a:t>
            </a:r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>
          <a:xfrm>
            <a:off x="1042988" y="1412875"/>
            <a:ext cx="6777037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 i="1" smtClean="0">
                <a:latin typeface="Georgia" pitchFamily="18" charset="0"/>
              </a:rPr>
              <a:t>Электронная библиотека диссертаций</a:t>
            </a:r>
          </a:p>
          <a:p>
            <a:pPr>
              <a:lnSpc>
                <a:spcPct val="90000"/>
              </a:lnSpc>
            </a:pPr>
            <a:r>
              <a:rPr lang="ru-RU" sz="2000" b="1" i="1" smtClean="0">
                <a:latin typeface="Arial" charset="0"/>
              </a:rPr>
              <a:t>ЭБС </a:t>
            </a:r>
            <a:r>
              <a:rPr lang="en-US" sz="2000" b="1" i="1" smtClean="0">
                <a:latin typeface="Arial" charset="0"/>
              </a:rPr>
              <a:t>ZNANIUM.COM</a:t>
            </a:r>
            <a:endParaRPr lang="ru-RU" sz="2000" b="1" i="1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000" b="1" i="1" smtClean="0">
                <a:latin typeface="Georgia" pitchFamily="18" charset="0"/>
              </a:rPr>
              <a:t>EastView (</a:t>
            </a:r>
            <a:r>
              <a:rPr lang="ru-RU" sz="2000" b="1" i="1" smtClean="0">
                <a:latin typeface="Georgia" pitchFamily="18" charset="0"/>
              </a:rPr>
              <a:t>российские научные журналы)</a:t>
            </a:r>
          </a:p>
          <a:p>
            <a:pPr>
              <a:lnSpc>
                <a:spcPct val="90000"/>
              </a:lnSpc>
            </a:pPr>
            <a:r>
              <a:rPr lang="en-US" sz="2000" b="1" i="1" smtClean="0">
                <a:latin typeface="Georgia" pitchFamily="18" charset="0"/>
              </a:rPr>
              <a:t>eLIBRARY</a:t>
            </a:r>
            <a:r>
              <a:rPr lang="ru-RU" sz="2000" b="1" i="1" smtClean="0">
                <a:latin typeface="Georgia" pitchFamily="18" charset="0"/>
              </a:rPr>
              <a:t> – научная электронная библиотека</a:t>
            </a:r>
          </a:p>
          <a:p>
            <a:pPr>
              <a:lnSpc>
                <a:spcPct val="90000"/>
              </a:lnSpc>
            </a:pPr>
            <a:r>
              <a:rPr lang="ru-RU" sz="2000" b="1" i="1" smtClean="0">
                <a:latin typeface="Georgia" pitchFamily="18" charset="0"/>
              </a:rPr>
              <a:t>Электронная библиотека Издательского дома «Гребенников»</a:t>
            </a:r>
          </a:p>
          <a:p>
            <a:pPr>
              <a:lnSpc>
                <a:spcPct val="90000"/>
              </a:lnSpc>
            </a:pPr>
            <a:r>
              <a:rPr lang="ru-RU" sz="2000" b="1" i="1" smtClean="0">
                <a:latin typeface="Georgia" pitchFamily="18" charset="0"/>
              </a:rPr>
              <a:t>РУБРИКОН</a:t>
            </a:r>
          </a:p>
          <a:p>
            <a:pPr>
              <a:lnSpc>
                <a:spcPct val="90000"/>
              </a:lnSpc>
            </a:pPr>
            <a:r>
              <a:rPr lang="ru-RU" sz="2000" b="1" i="1" smtClean="0">
                <a:latin typeface="Georgia" pitchFamily="18" charset="0"/>
              </a:rPr>
              <a:t>База данных ВИНИТИ</a:t>
            </a:r>
          </a:p>
          <a:p>
            <a:pPr>
              <a:lnSpc>
                <a:spcPct val="90000"/>
              </a:lnSpc>
            </a:pPr>
            <a:r>
              <a:rPr lang="ru-RU" sz="2000" b="1" i="1" smtClean="0">
                <a:latin typeface="Georgia" pitchFamily="18" charset="0"/>
              </a:rPr>
              <a:t>Базы данных ФИПС</a:t>
            </a:r>
            <a:endParaRPr lang="en-US" sz="2000" b="1" i="1" smtClean="0">
              <a:latin typeface="Georgia" pitchFamily="18" charset="0"/>
            </a:endParaRPr>
          </a:p>
          <a:p>
            <a:pPr>
              <a:lnSpc>
                <a:spcPct val="90000"/>
              </a:lnSpc>
            </a:pPr>
            <a:r>
              <a:rPr lang="ru-RU" sz="2000" b="1" i="1" smtClean="0">
                <a:latin typeface="Georgia" pitchFamily="18" charset="0"/>
              </a:rPr>
              <a:t>ЭБ Техэксперт</a:t>
            </a:r>
          </a:p>
          <a:p>
            <a:pPr>
              <a:lnSpc>
                <a:spcPct val="90000"/>
              </a:lnSpc>
            </a:pPr>
            <a:r>
              <a:rPr lang="ru-RU" sz="2000" b="1" i="1" smtClean="0">
                <a:latin typeface="Georgia" pitchFamily="18" charset="0"/>
              </a:rPr>
              <a:t>СПС Консультант, Гарант, Законодательство России</a:t>
            </a:r>
            <a:r>
              <a:rPr lang="ru-RU" sz="2000" b="1" i="1" smtClean="0">
                <a:latin typeface="Arial" charset="0"/>
              </a:rPr>
              <a:t>, электронная система Культура</a:t>
            </a:r>
          </a:p>
          <a:p>
            <a:pPr>
              <a:lnSpc>
                <a:spcPct val="90000"/>
              </a:lnSpc>
            </a:pPr>
            <a:endParaRPr lang="ru-RU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39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73100"/>
          </a:xfrm>
        </p:spPr>
        <p:txBody>
          <a:bodyPr/>
          <a:lstStyle/>
          <a:p>
            <a:r>
              <a:rPr lang="ru-RU" sz="2400" b="1" smtClean="0"/>
              <a:t>Издания на съёмных носителях (</a:t>
            </a:r>
            <a:r>
              <a:rPr lang="en-US" sz="2400" b="1" smtClean="0"/>
              <a:t>CD</a:t>
            </a:r>
            <a:r>
              <a:rPr lang="ru-RU" sz="2400" b="1" smtClean="0"/>
              <a:t>/</a:t>
            </a:r>
            <a:r>
              <a:rPr lang="en-US" sz="2400" b="1" smtClean="0"/>
              <a:t>DVD</a:t>
            </a:r>
            <a:r>
              <a:rPr lang="ru-RU" sz="2400" b="1" smtClean="0"/>
              <a:t>)-2013 г. (муниципальные б-ки)</a:t>
            </a:r>
          </a:p>
        </p:txBody>
      </p:sp>
      <p:graphicFrame>
        <p:nvGraphicFramePr>
          <p:cNvPr id="21533" name="Group 29"/>
          <p:cNvGraphicFramePr>
            <a:graphicFrameLocks noGrp="1"/>
          </p:cNvGraphicFramePr>
          <p:nvPr>
            <p:ph idx="1"/>
          </p:nvPr>
        </p:nvGraphicFramePr>
        <p:xfrm>
          <a:off x="1042988" y="2324100"/>
          <a:ext cx="6777037" cy="2706688"/>
        </p:xfrm>
        <a:graphic>
          <a:graphicData uri="http://schemas.openxmlformats.org/drawingml/2006/table">
            <a:tbl>
              <a:tblPr/>
              <a:tblGrid>
                <a:gridCol w="2259012"/>
                <a:gridCol w="2259013"/>
                <a:gridCol w="2259012"/>
              </a:tblGrid>
              <a:tr h="501650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к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ол-во изд.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бс.ц.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% опрош.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0063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1-49 шт.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36,36%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50-99 шт.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13,64%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100 шт.и более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18,8%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и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того опрошен.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68</a:t>
                      </a:r>
                      <a:r>
                        <a:rPr kumimoji="0" lang="ru-RU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31"/>
          <p:cNvSpPr>
            <a:spLocks noGrp="1"/>
          </p:cNvSpPr>
          <p:nvPr>
            <p:ph type="title"/>
          </p:nvPr>
        </p:nvSpPr>
        <p:spPr>
          <a:xfrm>
            <a:off x="1042988" y="1027113"/>
            <a:ext cx="7024687" cy="601662"/>
          </a:xfrm>
        </p:spPr>
        <p:txBody>
          <a:bodyPr/>
          <a:lstStyle/>
          <a:p>
            <a:r>
              <a:rPr lang="ru-RU" sz="2400" b="1" smtClean="0"/>
              <a:t>Степень востребованности документов на съёмных носителях (</a:t>
            </a:r>
            <a:r>
              <a:rPr lang="en-US" sz="2400" b="1" smtClean="0"/>
              <a:t>CD</a:t>
            </a:r>
            <a:r>
              <a:rPr lang="ru-RU" sz="2400" b="1" smtClean="0"/>
              <a:t>/</a:t>
            </a:r>
            <a:r>
              <a:rPr lang="en-US" sz="2400" b="1" smtClean="0"/>
              <a:t>DVD</a:t>
            </a:r>
            <a:r>
              <a:rPr lang="ru-RU" sz="2400" b="1" smtClean="0"/>
              <a:t>)</a:t>
            </a:r>
          </a:p>
        </p:txBody>
      </p:sp>
      <p:graphicFrame>
        <p:nvGraphicFramePr>
          <p:cNvPr id="28707" name="Group 35"/>
          <p:cNvGraphicFramePr>
            <a:graphicFrameLocks noGrp="1"/>
          </p:cNvGraphicFramePr>
          <p:nvPr>
            <p:ph idx="1"/>
          </p:nvPr>
        </p:nvGraphicFramePr>
        <p:xfrm>
          <a:off x="1042988" y="2133600"/>
          <a:ext cx="6777037" cy="3698875"/>
        </p:xfrm>
        <a:graphic>
          <a:graphicData uri="http://schemas.openxmlformats.org/drawingml/2006/table">
            <a:tbl>
              <a:tblPr/>
              <a:tblGrid>
                <a:gridCol w="3673475"/>
                <a:gridCol w="1439862"/>
                <a:gridCol w="1663700"/>
              </a:tblGrid>
              <a:tr h="739775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тепень востребован.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а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бс.ц.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% опрош.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низкая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77,27%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средняя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22,73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высокая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0,0%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9775"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  <a:cs typeface="Arial" charset="0"/>
                        </a:rPr>
                        <a:t>и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того опрош.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6985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76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Century Gothic" pitchFamily="34" charset="0"/>
                          <a:cs typeface="Arial" charset="0"/>
                        </a:rPr>
                        <a:t>100,00%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3873</TotalTime>
  <Words>283</Words>
  <Application>Microsoft Office PowerPoint</Application>
  <PresentationFormat>Экран (4:3)</PresentationFormat>
  <Paragraphs>107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Georgia</vt:lpstr>
      <vt:lpstr>Arial</vt:lpstr>
      <vt:lpstr>Century Gothic</vt:lpstr>
      <vt:lpstr>Wingdings 2</vt:lpstr>
      <vt:lpstr>Calibri</vt:lpstr>
      <vt:lpstr>Times New Roman</vt:lpstr>
      <vt:lpstr>Остин</vt:lpstr>
      <vt:lpstr>Остин</vt:lpstr>
      <vt:lpstr>Остин</vt:lpstr>
      <vt:lpstr>Слайд 1</vt:lpstr>
      <vt:lpstr>Цель комплектования сегодня</vt:lpstr>
      <vt:lpstr>Поступления за 2012-14 гг.(CD,DVD)</vt:lpstr>
      <vt:lpstr>Слайд 4</vt:lpstr>
      <vt:lpstr>Поступление денежных средств  на приобретение библиотечных документов в 2011—2013 гг.</vt:lpstr>
      <vt:lpstr>Слайд 6</vt:lpstr>
      <vt:lpstr>БД по подписке - 2014</vt:lpstr>
      <vt:lpstr>Издания на съёмных носителях (CD/DVD)-2013 г. (муниципальные б-ки)</vt:lpstr>
      <vt:lpstr>Степень востребованности документов на съёмных носителях (CD/DVD)</vt:lpstr>
      <vt:lpstr>Правильные приоритеты комплектования позволят удовлетворить потребности наших пользователей!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Сектор правовой и  социально-значимой информации  отдела электронных ресурсов СОУНБ им. Белинского</dc:title>
  <dc:creator>zinf3a</dc:creator>
  <cp:lastModifiedBy>zinf1a</cp:lastModifiedBy>
  <cp:revision>123</cp:revision>
  <dcterms:created xsi:type="dcterms:W3CDTF">2013-09-12T07:48:21Z</dcterms:created>
  <dcterms:modified xsi:type="dcterms:W3CDTF">2014-09-16T02:50:35Z</dcterms:modified>
</cp:coreProperties>
</file>