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4"/>
  </p:notesMasterIdLst>
  <p:sldIdLst>
    <p:sldId id="263" r:id="rId2"/>
    <p:sldId id="260" r:id="rId3"/>
    <p:sldId id="259" r:id="rId4"/>
    <p:sldId id="286" r:id="rId5"/>
    <p:sldId id="257" r:id="rId6"/>
    <p:sldId id="267" r:id="rId7"/>
    <p:sldId id="266" r:id="rId8"/>
    <p:sldId id="269" r:id="rId9"/>
    <p:sldId id="270" r:id="rId10"/>
    <p:sldId id="272" r:id="rId11"/>
    <p:sldId id="274" r:id="rId12"/>
    <p:sldId id="275" r:id="rId13"/>
    <p:sldId id="276" r:id="rId14"/>
    <p:sldId id="284" r:id="rId15"/>
    <p:sldId id="288" r:id="rId16"/>
    <p:sldId id="282" r:id="rId17"/>
    <p:sldId id="281" r:id="rId18"/>
    <p:sldId id="280" r:id="rId19"/>
    <p:sldId id="279" r:id="rId20"/>
    <p:sldId id="278" r:id="rId21"/>
    <p:sldId id="285"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8F88A-FA29-4B9F-A7C0-05083BFF6511}" type="datetimeFigureOut">
              <a:rPr lang="ru-RU" smtClean="0"/>
              <a:t>15.09.2014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2B5A9-B839-4161-AE99-AE49905255C9}" type="slidenum">
              <a:rPr lang="ru-RU" smtClean="0"/>
              <a:t>‹#›</a:t>
            </a:fld>
            <a:endParaRPr lang="ru-RU"/>
          </a:p>
        </p:txBody>
      </p:sp>
    </p:spTree>
    <p:extLst>
      <p:ext uri="{BB962C8B-B14F-4D97-AF65-F5344CB8AC3E}">
        <p14:creationId xmlns:p14="http://schemas.microsoft.com/office/powerpoint/2010/main" val="343632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90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465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8695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1098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725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98428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7532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996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8262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751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5216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1928801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p:txBody>
          <a:bodyPr>
            <a:noAutofit/>
          </a:bodyPr>
          <a:lstStyle/>
          <a:p>
            <a:pPr eaLnBrk="1" hangingPunct="1"/>
            <a:r>
              <a:rPr lang="ru-RU" sz="2800" b="1" dirty="0" smtClean="0">
                <a:solidFill>
                  <a:schemeClr val="accent1">
                    <a:lumMod val="50000"/>
                  </a:schemeClr>
                </a:solidFill>
              </a:rPr>
              <a:t>Работа библиотеки им. В. Г. Белинского с документами, включенными в </a:t>
            </a:r>
            <a:br>
              <a:rPr lang="ru-RU" sz="2800" b="1" dirty="0" smtClean="0">
                <a:solidFill>
                  <a:schemeClr val="accent1">
                    <a:lumMod val="50000"/>
                  </a:schemeClr>
                </a:solidFill>
              </a:rPr>
            </a:br>
            <a:r>
              <a:rPr lang="ru-RU" sz="2800" b="1" dirty="0" smtClean="0">
                <a:solidFill>
                  <a:schemeClr val="accent1">
                    <a:lumMod val="50000"/>
                  </a:schemeClr>
                </a:solidFill>
              </a:rPr>
              <a:t>Федеральный список экстремистских материалов</a:t>
            </a:r>
          </a:p>
        </p:txBody>
      </p:sp>
      <p:sp>
        <p:nvSpPr>
          <p:cNvPr id="2052" name="Rectangle 3"/>
          <p:cNvSpPr>
            <a:spLocks noGrp="1" noChangeArrowheads="1"/>
          </p:cNvSpPr>
          <p:nvPr>
            <p:ph type="subTitle" idx="1"/>
          </p:nvPr>
        </p:nvSpPr>
        <p:spPr/>
        <p:txBody>
          <a:bodyPr>
            <a:normAutofit fontScale="70000" lnSpcReduction="20000"/>
          </a:bodyPr>
          <a:lstStyle/>
          <a:p>
            <a:pPr eaLnBrk="1" hangingPunct="1"/>
            <a:endParaRPr lang="ru-RU" dirty="0" smtClean="0"/>
          </a:p>
          <a:p>
            <a:pPr eaLnBrk="1" hangingPunct="1"/>
            <a:endParaRPr lang="ru-RU" sz="2000" dirty="0"/>
          </a:p>
          <a:p>
            <a:pPr eaLnBrk="1" hangingPunct="1"/>
            <a:r>
              <a:rPr lang="ru-RU" sz="2000" b="1" dirty="0" smtClean="0">
                <a:solidFill>
                  <a:schemeClr val="tx1"/>
                </a:solidFill>
              </a:rPr>
              <a:t>Светличная </a:t>
            </a:r>
          </a:p>
          <a:p>
            <a:pPr eaLnBrk="1" hangingPunct="1"/>
            <a:r>
              <a:rPr lang="ru-RU" sz="2000" b="1" dirty="0" smtClean="0">
                <a:solidFill>
                  <a:schemeClr val="tx1"/>
                </a:solidFill>
              </a:rPr>
              <a:t>Светлана Анатольевна,</a:t>
            </a:r>
            <a:endParaRPr lang="ru-RU" sz="2000" b="1" dirty="0" smtClean="0">
              <a:solidFill>
                <a:schemeClr val="accent1">
                  <a:lumMod val="75000"/>
                </a:schemeClr>
              </a:solidFill>
            </a:endParaRPr>
          </a:p>
          <a:p>
            <a:pPr eaLnBrk="1" hangingPunct="1"/>
            <a:r>
              <a:rPr lang="ru-RU" sz="2000" b="1" dirty="0">
                <a:solidFill>
                  <a:schemeClr val="tx1"/>
                </a:solidFill>
              </a:rPr>
              <a:t>з</a:t>
            </a:r>
            <a:r>
              <a:rPr lang="ru-RU" sz="2000" b="1" dirty="0" smtClean="0">
                <a:solidFill>
                  <a:schemeClr val="tx1"/>
                </a:solidFill>
              </a:rPr>
              <a:t>аведующая сектором </a:t>
            </a:r>
          </a:p>
          <a:p>
            <a:pPr eaLnBrk="1" hangingPunct="1"/>
            <a:r>
              <a:rPr lang="ru-RU" sz="2000" b="1" dirty="0" smtClean="0">
                <a:solidFill>
                  <a:schemeClr val="tx1"/>
                </a:solidFill>
              </a:rPr>
              <a:t>отдела комплектования и учета фондов</a:t>
            </a:r>
          </a:p>
          <a:p>
            <a:pPr eaLnBrk="1" hangingPunct="1"/>
            <a:r>
              <a:rPr lang="ru-RU" sz="2000" b="1" dirty="0" smtClean="0">
                <a:solidFill>
                  <a:schemeClr val="tx1"/>
                </a:solidFill>
              </a:rPr>
              <a:t>СОУНБ им. В. Г. Белинского</a:t>
            </a:r>
          </a:p>
        </p:txBody>
      </p:sp>
    </p:spTree>
    <p:extLst>
      <p:ext uri="{BB962C8B-B14F-4D97-AF65-F5344CB8AC3E}">
        <p14:creationId xmlns:p14="http://schemas.microsoft.com/office/powerpoint/2010/main" val="1474889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p:txBody>
          <a:bodyPr/>
          <a:lstStyle/>
          <a:p>
            <a:pPr eaLnBrk="1" hangingPunct="1"/>
            <a:endParaRPr lang="ru-RU" smtClean="0"/>
          </a:p>
        </p:txBody>
      </p:sp>
      <p:sp>
        <p:nvSpPr>
          <p:cNvPr id="2052" name="Rectangle 3"/>
          <p:cNvSpPr>
            <a:spLocks noGrp="1" noChangeArrowheads="1"/>
          </p:cNvSpPr>
          <p:nvPr>
            <p:ph type="subTitle" idx="1"/>
          </p:nvPr>
        </p:nvSpPr>
        <p:spPr>
          <a:xfrm>
            <a:off x="611560" y="2132856"/>
            <a:ext cx="8136904" cy="4104456"/>
          </a:xfrm>
        </p:spPr>
        <p:txBody>
          <a:bodyPr>
            <a:normAutofit/>
          </a:bodyPr>
          <a:lstStyle/>
          <a:p>
            <a:r>
              <a:rPr lang="ru-RU" sz="2800" dirty="0" smtClean="0">
                <a:solidFill>
                  <a:schemeClr val="accent1">
                    <a:lumMod val="50000"/>
                  </a:schemeClr>
                </a:solidFill>
              </a:rPr>
              <a:t>Статья 20</a:t>
            </a:r>
          </a:p>
          <a:p>
            <a:pPr algn="just"/>
            <a:r>
              <a:rPr lang="ru-RU" dirty="0" smtClean="0">
                <a:solidFill>
                  <a:schemeClr val="tx1"/>
                </a:solidFill>
              </a:rPr>
              <a:t> </a:t>
            </a:r>
            <a:r>
              <a:rPr lang="ru-RU" sz="2800" dirty="0" smtClean="0">
                <a:solidFill>
                  <a:schemeClr val="tx1"/>
                </a:solidFill>
              </a:rPr>
              <a:t>«… </a:t>
            </a:r>
            <a:r>
              <a:rPr lang="ru-RU" sz="2800" dirty="0">
                <a:solidFill>
                  <a:schemeClr val="tx1"/>
                </a:solidFill>
              </a:rPr>
              <a:t>библиотека в пределах обслуживаемой территории обязана формировать, хранить и предоставлять пользователям библиотеки наиболее полное универсальное собрание документов».</a:t>
            </a:r>
          </a:p>
          <a:p>
            <a:pPr algn="just" eaLnBrk="1" hangingPunct="1"/>
            <a:endParaRPr lang="ru-RU" dirty="0" smtClean="0">
              <a:solidFill>
                <a:schemeClr val="tx1"/>
              </a:solidFill>
            </a:endParaRPr>
          </a:p>
        </p:txBody>
      </p:sp>
    </p:spTree>
    <p:extLst>
      <p:ext uri="{BB962C8B-B14F-4D97-AF65-F5344CB8AC3E}">
        <p14:creationId xmlns:p14="http://schemas.microsoft.com/office/powerpoint/2010/main" val="1267326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4" y="392511"/>
            <a:ext cx="8698150" cy="61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648073"/>
          </a:xfrm>
        </p:spPr>
        <p:txBody>
          <a:bodyPr>
            <a:normAutofit/>
          </a:bodyPr>
          <a:lstStyle/>
          <a:p>
            <a:pPr algn="just"/>
            <a:r>
              <a:rPr lang="ru-RU" sz="2800" dirty="0" smtClean="0">
                <a:solidFill>
                  <a:schemeClr val="accent1">
                    <a:lumMod val="50000"/>
                  </a:schemeClr>
                </a:solidFill>
              </a:rPr>
              <a:t>Статья 13</a:t>
            </a:r>
          </a:p>
        </p:txBody>
      </p:sp>
      <p:sp>
        <p:nvSpPr>
          <p:cNvPr id="2052" name="Rectangle 3"/>
          <p:cNvSpPr>
            <a:spLocks noGrp="1" noChangeArrowheads="1"/>
          </p:cNvSpPr>
          <p:nvPr>
            <p:ph type="subTitle" idx="1"/>
          </p:nvPr>
        </p:nvSpPr>
        <p:spPr>
          <a:xfrm>
            <a:off x="467544" y="2780928"/>
            <a:ext cx="8352928" cy="3672408"/>
          </a:xfrm>
        </p:spPr>
        <p:txBody>
          <a:bodyPr>
            <a:normAutofit fontScale="85000" lnSpcReduction="20000"/>
          </a:bodyPr>
          <a:lstStyle/>
          <a:p>
            <a:pPr algn="just"/>
            <a:r>
              <a:rPr lang="ru-RU" dirty="0" smtClean="0">
                <a:solidFill>
                  <a:schemeClr val="tx1"/>
                </a:solidFill>
              </a:rPr>
              <a:t>3.1  «устанавливать </a:t>
            </a:r>
            <a:r>
              <a:rPr lang="ru-RU" dirty="0">
                <a:solidFill>
                  <a:schemeClr val="tx1"/>
                </a:solidFill>
              </a:rPr>
              <a:t>ограничения на копирование, экспонирование и выдачу книжных памятников и иных документов, предназначенных для постоянного хранения, в соответствии с правилами пользования </a:t>
            </a:r>
            <a:r>
              <a:rPr lang="ru-RU" dirty="0" smtClean="0">
                <a:solidFill>
                  <a:schemeClr val="tx1"/>
                </a:solidFill>
              </a:rPr>
              <a:t>библиотеками»;</a:t>
            </a:r>
            <a:endParaRPr lang="ru-RU" dirty="0">
              <a:solidFill>
                <a:schemeClr val="tx1"/>
              </a:solidFill>
            </a:endParaRPr>
          </a:p>
          <a:p>
            <a:pPr algn="just"/>
            <a:r>
              <a:rPr lang="ru-RU" dirty="0" smtClean="0">
                <a:solidFill>
                  <a:schemeClr val="tx1"/>
                </a:solidFill>
              </a:rPr>
              <a:t>11    «изымать </a:t>
            </a:r>
            <a:r>
              <a:rPr lang="ru-RU" dirty="0">
                <a:solidFill>
                  <a:schemeClr val="tx1"/>
                </a:solidFill>
              </a:rPr>
              <a:t>и реализовывать документы из своих фондов в соответствии с порядком исключения документов, согласованным с учредителями библиотек в соответствии с действующими нормативными правовыми актами</a:t>
            </a:r>
            <a:r>
              <a:rPr lang="ru-RU" dirty="0" smtClean="0">
                <a:solidFill>
                  <a:schemeClr val="tx1"/>
                </a:solidFill>
              </a:rPr>
              <a:t>».</a:t>
            </a:r>
            <a:endParaRPr lang="ru-RU" dirty="0">
              <a:solidFill>
                <a:schemeClr val="tx1"/>
              </a:solidFill>
            </a:endParaRPr>
          </a:p>
        </p:txBody>
      </p:sp>
    </p:spTree>
    <p:extLst>
      <p:ext uri="{BB962C8B-B14F-4D97-AF65-F5344CB8AC3E}">
        <p14:creationId xmlns:p14="http://schemas.microsoft.com/office/powerpoint/2010/main" val="334637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27" y="764705"/>
            <a:ext cx="7989735"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648073"/>
          </a:xfrm>
        </p:spPr>
        <p:txBody>
          <a:bodyPr>
            <a:normAutofit/>
          </a:bodyPr>
          <a:lstStyle/>
          <a:p>
            <a:pPr algn="just"/>
            <a:r>
              <a:rPr lang="ru-RU" sz="2800" dirty="0" smtClean="0">
                <a:solidFill>
                  <a:schemeClr val="accent1">
                    <a:lumMod val="50000"/>
                  </a:schemeClr>
                </a:solidFill>
              </a:rPr>
              <a:t>Глава </a:t>
            </a:r>
            <a:r>
              <a:rPr lang="en-US" sz="2800" dirty="0" smtClean="0">
                <a:solidFill>
                  <a:schemeClr val="accent1">
                    <a:lumMod val="50000"/>
                  </a:schemeClr>
                </a:solidFill>
              </a:rPr>
              <a:t>IV </a:t>
            </a:r>
            <a:endParaRPr lang="ru-RU" sz="2800" dirty="0" smtClean="0">
              <a:solidFill>
                <a:schemeClr val="accent1">
                  <a:lumMod val="50000"/>
                </a:schemeClr>
              </a:solidFill>
            </a:endParaRPr>
          </a:p>
        </p:txBody>
      </p:sp>
      <p:sp>
        <p:nvSpPr>
          <p:cNvPr id="2052" name="Rectangle 3"/>
          <p:cNvSpPr>
            <a:spLocks noGrp="1" noChangeArrowheads="1"/>
          </p:cNvSpPr>
          <p:nvPr>
            <p:ph type="subTitle" idx="1"/>
          </p:nvPr>
        </p:nvSpPr>
        <p:spPr>
          <a:xfrm>
            <a:off x="611560" y="2996952"/>
            <a:ext cx="8208912" cy="3600400"/>
          </a:xfrm>
        </p:spPr>
        <p:txBody>
          <a:bodyPr>
            <a:normAutofit/>
          </a:bodyPr>
          <a:lstStyle/>
          <a:p>
            <a:pPr algn="just"/>
            <a:r>
              <a:rPr lang="ru-RU" sz="2800" dirty="0">
                <a:solidFill>
                  <a:schemeClr val="tx1"/>
                </a:solidFill>
              </a:rPr>
              <a:t>государство </a:t>
            </a:r>
            <a:endParaRPr lang="en-US" sz="2800" dirty="0" smtClean="0">
              <a:solidFill>
                <a:schemeClr val="tx1"/>
              </a:solidFill>
            </a:endParaRPr>
          </a:p>
          <a:p>
            <a:pPr algn="just"/>
            <a:r>
              <a:rPr lang="ru-RU" sz="2800" dirty="0" smtClean="0">
                <a:solidFill>
                  <a:schemeClr val="tx1"/>
                </a:solidFill>
              </a:rPr>
              <a:t>«… не </a:t>
            </a:r>
            <a:r>
              <a:rPr lang="ru-RU" sz="2800" dirty="0">
                <a:solidFill>
                  <a:schemeClr val="tx1"/>
                </a:solidFill>
              </a:rPr>
              <a:t>вмешивается в профессиональную деятельность библиотек, за исключением случаев, предусмотренных законодательством Российской Федерации».</a:t>
            </a:r>
            <a:endParaRPr lang="ru-RU" sz="2800" dirty="0" smtClean="0">
              <a:solidFill>
                <a:schemeClr val="tx1"/>
              </a:solidFill>
            </a:endParaRPr>
          </a:p>
        </p:txBody>
      </p:sp>
    </p:spTree>
    <p:extLst>
      <p:ext uri="{BB962C8B-B14F-4D97-AF65-F5344CB8AC3E}">
        <p14:creationId xmlns:p14="http://schemas.microsoft.com/office/powerpoint/2010/main" val="358628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114" y="79687"/>
            <a:ext cx="8568366" cy="66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p:cNvSpPr>
            <a:spLocks noGrp="1"/>
          </p:cNvSpPr>
          <p:nvPr>
            <p:ph type="title"/>
          </p:nvPr>
        </p:nvSpPr>
        <p:spPr/>
        <p:txBody>
          <a:bodyPr/>
          <a:lstStyle/>
          <a:p>
            <a:endParaRPr lang="ru-RU" dirty="0"/>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5897" y="2132856"/>
            <a:ext cx="5184576" cy="3636248"/>
          </a:xfrm>
        </p:spPr>
      </p:pic>
      <p:sp>
        <p:nvSpPr>
          <p:cNvPr id="7" name="Текст 6"/>
          <p:cNvSpPr>
            <a:spLocks noGrp="1"/>
          </p:cNvSpPr>
          <p:nvPr>
            <p:ph type="body" sz="half" idx="2"/>
          </p:nvPr>
        </p:nvSpPr>
        <p:spPr>
          <a:xfrm>
            <a:off x="457200" y="2564904"/>
            <a:ext cx="3008313" cy="3456384"/>
          </a:xfrm>
        </p:spPr>
        <p:txBody>
          <a:bodyPr>
            <a:noAutofit/>
          </a:bodyPr>
          <a:lstStyle/>
          <a:p>
            <a:r>
              <a:rPr lang="ru-RU" sz="2800" dirty="0" smtClean="0"/>
              <a:t>После первых </a:t>
            </a:r>
            <a:r>
              <a:rPr lang="ru-RU" sz="2800" dirty="0"/>
              <a:t>публикаций ФСЭМ </a:t>
            </a:r>
            <a:r>
              <a:rPr lang="ru-RU" sz="2800" dirty="0" smtClean="0"/>
              <a:t>библиотеки </a:t>
            </a:r>
            <a:r>
              <a:rPr lang="ru-RU" sz="2800" dirty="0"/>
              <a:t>попали  во внимание органов прокурорского надзора. </a:t>
            </a:r>
          </a:p>
        </p:txBody>
      </p:sp>
    </p:spTree>
    <p:extLst>
      <p:ext uri="{BB962C8B-B14F-4D97-AF65-F5344CB8AC3E}">
        <p14:creationId xmlns:p14="http://schemas.microsoft.com/office/powerpoint/2010/main" val="846381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19281"/>
            <a:ext cx="8245424"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1584177"/>
          </a:xfrm>
        </p:spPr>
        <p:txBody>
          <a:bodyPr>
            <a:normAutofit/>
          </a:bodyPr>
          <a:lstStyle/>
          <a:p>
            <a:pPr algn="l"/>
            <a:r>
              <a:rPr lang="ru-RU" sz="2800" dirty="0" smtClean="0">
                <a:solidFill>
                  <a:schemeClr val="accent1">
                    <a:lumMod val="50000"/>
                  </a:schemeClr>
                </a:solidFill>
              </a:rPr>
              <a:t>ТТПК</a:t>
            </a:r>
            <a:br>
              <a:rPr lang="ru-RU" sz="2800" dirty="0" smtClean="0">
                <a:solidFill>
                  <a:schemeClr val="accent1">
                    <a:lumMod val="50000"/>
                  </a:schemeClr>
                </a:solidFill>
              </a:rPr>
            </a:br>
            <a:r>
              <a:rPr lang="ru-RU" sz="2800" dirty="0" smtClean="0"/>
              <a:t/>
            </a:r>
            <a:br>
              <a:rPr lang="ru-RU" sz="2800" dirty="0" smtClean="0"/>
            </a:br>
            <a:endParaRPr lang="ru-RU" sz="2800" dirty="0" smtClean="0"/>
          </a:p>
        </p:txBody>
      </p:sp>
      <p:sp>
        <p:nvSpPr>
          <p:cNvPr id="2052" name="Rectangle 3"/>
          <p:cNvSpPr>
            <a:spLocks noGrp="1" noChangeArrowheads="1"/>
          </p:cNvSpPr>
          <p:nvPr>
            <p:ph type="subTitle" idx="1"/>
          </p:nvPr>
        </p:nvSpPr>
        <p:spPr>
          <a:xfrm>
            <a:off x="755576" y="2708920"/>
            <a:ext cx="8208912" cy="3456384"/>
          </a:xfrm>
        </p:spPr>
        <p:txBody>
          <a:bodyPr>
            <a:normAutofit/>
          </a:bodyPr>
          <a:lstStyle/>
          <a:p>
            <a:pPr algn="just"/>
            <a:r>
              <a:rPr lang="ru-RU" dirty="0">
                <a:solidFill>
                  <a:schemeClr val="tx1"/>
                </a:solidFill>
              </a:rPr>
              <a:t>« Все поступающие в фонд СОУНБ издания проходят проверку на исключение возможности массового распространения экстремистских документов, отсутствие признаков незаконной публикации</a:t>
            </a:r>
            <a:r>
              <a:rPr lang="ru-RU" dirty="0" smtClean="0">
                <a:solidFill>
                  <a:schemeClr val="tx1"/>
                </a:solidFill>
              </a:rPr>
              <a:t>»</a:t>
            </a:r>
          </a:p>
        </p:txBody>
      </p:sp>
    </p:spTree>
    <p:extLst>
      <p:ext uri="{BB962C8B-B14F-4D97-AF65-F5344CB8AC3E}">
        <p14:creationId xmlns:p14="http://schemas.microsoft.com/office/powerpoint/2010/main" val="1242738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19281"/>
            <a:ext cx="8245424"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p:txBody>
          <a:bodyPr>
            <a:normAutofit/>
          </a:bodyPr>
          <a:lstStyle/>
          <a:p>
            <a:pPr algn="l"/>
            <a:r>
              <a:rPr lang="ru-RU" sz="2800" dirty="0" smtClean="0"/>
              <a:t/>
            </a:r>
            <a:br>
              <a:rPr lang="ru-RU" sz="2800" dirty="0" smtClean="0"/>
            </a:br>
            <a:endParaRPr lang="ru-RU" sz="2800" dirty="0" smtClean="0"/>
          </a:p>
        </p:txBody>
      </p:sp>
      <p:pic>
        <p:nvPicPr>
          <p:cNvPr id="4" name="Объект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8706"/>
            <a:ext cx="4038600" cy="3028950"/>
          </a:xfrm>
        </p:spPr>
      </p:pic>
      <p:sp>
        <p:nvSpPr>
          <p:cNvPr id="3" name="Объект 2"/>
          <p:cNvSpPr>
            <a:spLocks noGrp="1"/>
          </p:cNvSpPr>
          <p:nvPr>
            <p:ph sz="half" idx="2"/>
          </p:nvPr>
        </p:nvSpPr>
        <p:spPr/>
        <p:txBody>
          <a:bodyPr/>
          <a:lstStyle/>
          <a:p>
            <a:pPr marL="0" indent="0" algn="just">
              <a:lnSpc>
                <a:spcPts val="1505"/>
              </a:lnSpc>
              <a:spcAft>
                <a:spcPts val="0"/>
              </a:spcAft>
              <a:buNone/>
            </a:pPr>
            <a:r>
              <a:rPr lang="ru-RU" b="1" dirty="0">
                <a:solidFill>
                  <a:srgbClr val="000000"/>
                </a:solidFill>
                <a:latin typeface="Times New Roman"/>
                <a:ea typeface="Times New Roman"/>
                <a:cs typeface="PetersburgC"/>
              </a:rPr>
              <a:t> </a:t>
            </a:r>
            <a:endParaRPr lang="ru-RU" dirty="0">
              <a:solidFill>
                <a:srgbClr val="000000"/>
              </a:solidFill>
              <a:latin typeface="PetersburgC"/>
              <a:ea typeface="Times New Roman"/>
              <a:cs typeface="PetersburgC"/>
            </a:endParaRPr>
          </a:p>
          <a:p>
            <a:pPr marL="0" indent="0" algn="ctr">
              <a:lnSpc>
                <a:spcPts val="1505"/>
              </a:lnSpc>
              <a:spcAft>
                <a:spcPts val="0"/>
              </a:spcAft>
              <a:buNone/>
            </a:pPr>
            <a:endParaRPr lang="ru-RU" b="1" dirty="0" smtClean="0">
              <a:solidFill>
                <a:srgbClr val="000000"/>
              </a:solidFill>
              <a:latin typeface="Times New Roman"/>
              <a:ea typeface="Times New Roman"/>
              <a:cs typeface="PetersburgC"/>
            </a:endParaRPr>
          </a:p>
          <a:p>
            <a:pPr marL="0" indent="0" algn="ctr">
              <a:lnSpc>
                <a:spcPts val="1505"/>
              </a:lnSpc>
              <a:spcAft>
                <a:spcPts val="0"/>
              </a:spcAft>
              <a:buNone/>
            </a:pPr>
            <a:endParaRPr lang="ru-RU" b="1" dirty="0">
              <a:solidFill>
                <a:srgbClr val="000000"/>
              </a:solidFill>
              <a:latin typeface="Times New Roman"/>
              <a:ea typeface="Times New Roman"/>
              <a:cs typeface="PetersburgC"/>
            </a:endParaRPr>
          </a:p>
          <a:p>
            <a:pPr marL="0" indent="0" algn="ctr">
              <a:lnSpc>
                <a:spcPts val="1505"/>
              </a:lnSpc>
              <a:spcAft>
                <a:spcPts val="0"/>
              </a:spcAft>
              <a:buNone/>
            </a:pPr>
            <a:r>
              <a:rPr lang="ru-RU" b="1" dirty="0" smtClean="0">
                <a:solidFill>
                  <a:srgbClr val="000000"/>
                </a:solidFill>
                <a:latin typeface="Arial" pitchFamily="34" charset="0"/>
                <a:ea typeface="Dotum" pitchFamily="34" charset="-127"/>
                <a:cs typeface="Arial" pitchFamily="34" charset="0"/>
              </a:rPr>
              <a:t>Работа  </a:t>
            </a:r>
          </a:p>
          <a:p>
            <a:pPr marL="0" indent="0" algn="ctr">
              <a:lnSpc>
                <a:spcPts val="1505"/>
              </a:lnSpc>
              <a:spcAft>
                <a:spcPts val="0"/>
              </a:spcAft>
              <a:buNone/>
            </a:pPr>
            <a:r>
              <a:rPr lang="ru-RU" b="1" dirty="0">
                <a:solidFill>
                  <a:srgbClr val="000000"/>
                </a:solidFill>
                <a:latin typeface="Arial" pitchFamily="34" charset="0"/>
                <a:ea typeface="Dotum" pitchFamily="34" charset="-127"/>
                <a:cs typeface="Arial" pitchFamily="34" charset="0"/>
              </a:rPr>
              <a:t>с</a:t>
            </a:r>
            <a:r>
              <a:rPr lang="ru-RU" b="1" dirty="0" smtClean="0">
                <a:solidFill>
                  <a:srgbClr val="000000"/>
                </a:solidFill>
                <a:latin typeface="Arial" pitchFamily="34" charset="0"/>
                <a:ea typeface="Dotum" pitchFamily="34" charset="-127"/>
                <a:cs typeface="Arial" pitchFamily="34" charset="0"/>
              </a:rPr>
              <a:t> документами</a:t>
            </a:r>
          </a:p>
          <a:p>
            <a:pPr marL="0" indent="0" algn="ctr">
              <a:lnSpc>
                <a:spcPts val="1505"/>
              </a:lnSpc>
              <a:spcAft>
                <a:spcPts val="0"/>
              </a:spcAft>
              <a:buNone/>
            </a:pPr>
            <a:r>
              <a:rPr lang="ru-RU" b="1" dirty="0">
                <a:solidFill>
                  <a:srgbClr val="000000"/>
                </a:solidFill>
                <a:latin typeface="Arial" pitchFamily="34" charset="0"/>
                <a:ea typeface="Dotum" pitchFamily="34" charset="-127"/>
                <a:cs typeface="Arial" pitchFamily="34" charset="0"/>
              </a:rPr>
              <a:t>в</a:t>
            </a:r>
            <a:r>
              <a:rPr lang="ru-RU" b="1" dirty="0" smtClean="0">
                <a:solidFill>
                  <a:srgbClr val="000000"/>
                </a:solidFill>
                <a:latin typeface="Arial" pitchFamily="34" charset="0"/>
                <a:ea typeface="Dotum" pitchFamily="34" charset="-127"/>
                <a:cs typeface="Arial" pitchFamily="34" charset="0"/>
              </a:rPr>
              <a:t>ключенными    </a:t>
            </a:r>
          </a:p>
          <a:p>
            <a:pPr marL="0" indent="0" algn="ctr">
              <a:lnSpc>
                <a:spcPts val="1505"/>
              </a:lnSpc>
              <a:spcAft>
                <a:spcPts val="0"/>
              </a:spcAft>
              <a:buNone/>
            </a:pPr>
            <a:r>
              <a:rPr lang="ru-RU" b="1" dirty="0">
                <a:solidFill>
                  <a:srgbClr val="000000"/>
                </a:solidFill>
                <a:latin typeface="Arial" pitchFamily="34" charset="0"/>
                <a:ea typeface="Dotum" pitchFamily="34" charset="-127"/>
                <a:cs typeface="Arial" pitchFamily="34" charset="0"/>
              </a:rPr>
              <a:t>в</a:t>
            </a:r>
            <a:endParaRPr lang="ru-RU" b="1" dirty="0" smtClean="0">
              <a:solidFill>
                <a:srgbClr val="000000"/>
              </a:solidFill>
              <a:latin typeface="Arial" pitchFamily="34" charset="0"/>
              <a:ea typeface="Dotum" pitchFamily="34" charset="-127"/>
              <a:cs typeface="Arial" pitchFamily="34" charset="0"/>
            </a:endParaRPr>
          </a:p>
          <a:p>
            <a:pPr marL="0" indent="0" algn="ctr">
              <a:lnSpc>
                <a:spcPts val="1505"/>
              </a:lnSpc>
              <a:spcAft>
                <a:spcPts val="0"/>
              </a:spcAft>
              <a:buNone/>
            </a:pPr>
            <a:r>
              <a:rPr lang="ru-RU" b="1" dirty="0" smtClean="0">
                <a:solidFill>
                  <a:srgbClr val="000000"/>
                </a:solidFill>
                <a:latin typeface="Arial" pitchFamily="34" charset="0"/>
                <a:ea typeface="Dotum" pitchFamily="34" charset="-127"/>
                <a:cs typeface="Arial" pitchFamily="34" charset="0"/>
              </a:rPr>
              <a:t>«Федеральный </a:t>
            </a:r>
          </a:p>
          <a:p>
            <a:pPr marL="0" indent="0" algn="ctr">
              <a:lnSpc>
                <a:spcPts val="1505"/>
              </a:lnSpc>
              <a:spcAft>
                <a:spcPts val="0"/>
              </a:spcAft>
              <a:buNone/>
            </a:pPr>
            <a:r>
              <a:rPr lang="ru-RU" b="1" dirty="0" smtClean="0">
                <a:solidFill>
                  <a:srgbClr val="000000"/>
                </a:solidFill>
                <a:latin typeface="Arial" pitchFamily="34" charset="0"/>
                <a:ea typeface="Dotum" pitchFamily="34" charset="-127"/>
                <a:cs typeface="Arial" pitchFamily="34" charset="0"/>
              </a:rPr>
              <a:t>список</a:t>
            </a:r>
          </a:p>
          <a:p>
            <a:pPr marL="0" indent="0" algn="ctr">
              <a:lnSpc>
                <a:spcPts val="1505"/>
              </a:lnSpc>
              <a:spcAft>
                <a:spcPts val="0"/>
              </a:spcAft>
              <a:buNone/>
            </a:pPr>
            <a:r>
              <a:rPr lang="ru-RU" b="1" dirty="0" smtClean="0">
                <a:solidFill>
                  <a:srgbClr val="000000"/>
                </a:solidFill>
                <a:latin typeface="Arial" pitchFamily="34" charset="0"/>
                <a:ea typeface="Dotum" pitchFamily="34" charset="-127"/>
                <a:cs typeface="Arial" pitchFamily="34" charset="0"/>
              </a:rPr>
              <a:t>экстремистских</a:t>
            </a:r>
          </a:p>
          <a:p>
            <a:pPr marL="0" indent="0" algn="ctr">
              <a:lnSpc>
                <a:spcPts val="1505"/>
              </a:lnSpc>
              <a:spcAft>
                <a:spcPts val="0"/>
              </a:spcAft>
              <a:buNone/>
            </a:pPr>
            <a:r>
              <a:rPr lang="ru-RU" b="1" dirty="0" smtClean="0">
                <a:solidFill>
                  <a:srgbClr val="000000"/>
                </a:solidFill>
                <a:latin typeface="Arial" pitchFamily="34" charset="0"/>
                <a:ea typeface="Dotum" pitchFamily="34" charset="-127"/>
                <a:cs typeface="Arial" pitchFamily="34" charset="0"/>
              </a:rPr>
              <a:t> материалов</a:t>
            </a:r>
            <a:r>
              <a:rPr lang="ru-RU" b="1" dirty="0" smtClean="0">
                <a:solidFill>
                  <a:srgbClr val="000000"/>
                </a:solidFill>
                <a:latin typeface="Dotum" pitchFamily="34" charset="-127"/>
                <a:ea typeface="Dotum" pitchFamily="34" charset="-127"/>
                <a:cs typeface="PetersburgC"/>
              </a:rPr>
              <a:t>»                                                 </a:t>
            </a:r>
            <a:endParaRPr lang="ru-RU" dirty="0">
              <a:latin typeface="Dotum" pitchFamily="34" charset="-127"/>
              <a:ea typeface="Dotum" pitchFamily="34" charset="-127"/>
            </a:endParaRPr>
          </a:p>
        </p:txBody>
      </p:sp>
    </p:spTree>
    <p:extLst>
      <p:ext uri="{BB962C8B-B14F-4D97-AF65-F5344CB8AC3E}">
        <p14:creationId xmlns:p14="http://schemas.microsoft.com/office/powerpoint/2010/main" val="633896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064896" cy="606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pPr algn="ctr"/>
            <a:endParaRPr lang="ru-RU" dirty="0" smtClean="0"/>
          </a:p>
          <a:p>
            <a:pPr algn="ctr"/>
            <a:endParaRPr lang="ru-RU" dirty="0"/>
          </a:p>
          <a:p>
            <a:pPr marL="0" indent="0" algn="ctr">
              <a:buNone/>
            </a:pPr>
            <a:r>
              <a:rPr lang="ru-RU" dirty="0" smtClean="0"/>
              <a:t>После прокурорской проверки библиотека им. В. Г. Белинского приняла меры по устранению выявленных нарушений.</a:t>
            </a:r>
            <a:endParaRPr lang="ru-RU" dirty="0"/>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54781"/>
            <a:ext cx="4038600" cy="3816800"/>
          </a:xfrm>
        </p:spPr>
      </p:pic>
    </p:spTree>
    <p:extLst>
      <p:ext uri="{BB962C8B-B14F-4D97-AF65-F5344CB8AC3E}">
        <p14:creationId xmlns:p14="http://schemas.microsoft.com/office/powerpoint/2010/main" val="261349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7992888" cy="601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1584177"/>
          </a:xfrm>
        </p:spPr>
        <p:txBody>
          <a:bodyPr>
            <a:normAutofit/>
          </a:bodyPr>
          <a:lstStyle/>
          <a:p>
            <a:pPr algn="just"/>
            <a:endParaRPr lang="ru-RU" sz="2800" dirty="0" smtClean="0"/>
          </a:p>
        </p:txBody>
      </p:sp>
      <p:sp>
        <p:nvSpPr>
          <p:cNvPr id="2052" name="Rectangle 3"/>
          <p:cNvSpPr>
            <a:spLocks noGrp="1" noChangeArrowheads="1"/>
          </p:cNvSpPr>
          <p:nvPr>
            <p:ph type="subTitle" idx="1"/>
          </p:nvPr>
        </p:nvSpPr>
        <p:spPr>
          <a:xfrm>
            <a:off x="2339752" y="4653136"/>
            <a:ext cx="5432648" cy="985664"/>
          </a:xfrm>
        </p:spPr>
        <p:txBody>
          <a:bodyPr/>
          <a:lstStyle/>
          <a:p>
            <a:pPr eaLnBrk="1" hangingPunct="1"/>
            <a:endParaRPr lang="ru-RU" dirty="0" smtClean="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370138"/>
            <a:ext cx="7416824" cy="271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158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394314" cy="6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1584177"/>
          </a:xfrm>
        </p:spPr>
        <p:txBody>
          <a:bodyPr>
            <a:normAutofit/>
          </a:bodyPr>
          <a:lstStyle/>
          <a:p>
            <a:pPr algn="just"/>
            <a:endParaRPr lang="ru-RU" sz="2800" dirty="0" smtClean="0"/>
          </a:p>
        </p:txBody>
      </p:sp>
      <p:sp>
        <p:nvSpPr>
          <p:cNvPr id="2052" name="Rectangle 3"/>
          <p:cNvSpPr>
            <a:spLocks noGrp="1" noChangeArrowheads="1"/>
          </p:cNvSpPr>
          <p:nvPr>
            <p:ph type="subTitle" idx="1"/>
          </p:nvPr>
        </p:nvSpPr>
        <p:spPr>
          <a:xfrm>
            <a:off x="2339752" y="4653136"/>
            <a:ext cx="5432648" cy="985664"/>
          </a:xfrm>
        </p:spPr>
        <p:txBody>
          <a:bodyPr/>
          <a:lstStyle/>
          <a:p>
            <a:pPr eaLnBrk="1" hangingPunct="1"/>
            <a:endParaRPr lang="ru-RU" dirty="0" smtClean="0"/>
          </a:p>
        </p:txBody>
      </p:sp>
      <p:pic>
        <p:nvPicPr>
          <p:cNvPr id="819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348880"/>
            <a:ext cx="864096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82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608" y="476673"/>
            <a:ext cx="8042233" cy="626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1584177"/>
          </a:xfrm>
        </p:spPr>
        <p:txBody>
          <a:bodyPr>
            <a:normAutofit/>
          </a:bodyPr>
          <a:lstStyle/>
          <a:p>
            <a:pPr algn="just"/>
            <a:endParaRPr lang="ru-RU" sz="2800" dirty="0" smtClean="0"/>
          </a:p>
        </p:txBody>
      </p:sp>
      <p:sp>
        <p:nvSpPr>
          <p:cNvPr id="2052" name="Rectangle 3"/>
          <p:cNvSpPr>
            <a:spLocks noGrp="1" noChangeArrowheads="1"/>
          </p:cNvSpPr>
          <p:nvPr>
            <p:ph type="subTitle" idx="1"/>
          </p:nvPr>
        </p:nvSpPr>
        <p:spPr>
          <a:xfrm>
            <a:off x="2339752" y="4653136"/>
            <a:ext cx="5432648" cy="985664"/>
          </a:xfrm>
        </p:spPr>
        <p:txBody>
          <a:bodyPr/>
          <a:lstStyle/>
          <a:p>
            <a:pPr eaLnBrk="1" hangingPunct="1"/>
            <a:endParaRPr lang="ru-RU" dirty="0" smtClean="0"/>
          </a:p>
        </p:txBody>
      </p:sp>
      <p:pic>
        <p:nvPicPr>
          <p:cNvPr id="921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132856"/>
            <a:ext cx="784887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823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251520" y="1916833"/>
            <a:ext cx="8640960" cy="4536504"/>
          </a:xfrm>
        </p:spPr>
        <p:txBody>
          <a:bodyPr>
            <a:normAutofit/>
          </a:bodyPr>
          <a:lstStyle/>
          <a:p>
            <a:pPr marL="0" indent="0"/>
            <a:r>
              <a:rPr lang="ru-RU" dirty="0" smtClean="0"/>
              <a:t>Федеральный закон № 114-ФЗ </a:t>
            </a:r>
            <a:br>
              <a:rPr lang="ru-RU" dirty="0" smtClean="0"/>
            </a:br>
            <a:r>
              <a:rPr lang="ru-RU" dirty="0" smtClean="0">
                <a:solidFill>
                  <a:schemeClr val="accent1">
                    <a:lumMod val="50000"/>
                  </a:schemeClr>
                </a:solidFill>
              </a:rPr>
              <a:t>«О противодействии экстремистской деятельности» </a:t>
            </a:r>
            <a:r>
              <a:rPr lang="ru-RU" dirty="0" smtClean="0"/>
              <a:t/>
            </a:r>
            <a:br>
              <a:rPr lang="ru-RU" dirty="0" smtClean="0"/>
            </a:br>
            <a:r>
              <a:rPr lang="ru-RU" dirty="0" smtClean="0"/>
              <a:t>вступил  в действие </a:t>
            </a:r>
            <a:br>
              <a:rPr lang="ru-RU" dirty="0" smtClean="0"/>
            </a:br>
            <a:r>
              <a:rPr lang="ru-RU" dirty="0" smtClean="0"/>
              <a:t>25 июля 2002 года</a:t>
            </a:r>
            <a:br>
              <a:rPr lang="ru-RU" dirty="0" smtClean="0"/>
            </a:br>
            <a:endParaRPr lang="ru-RU" dirty="0" smtClean="0"/>
          </a:p>
        </p:txBody>
      </p:sp>
      <p:sp>
        <p:nvSpPr>
          <p:cNvPr id="2052" name="Rectangle 3"/>
          <p:cNvSpPr>
            <a:spLocks noGrp="1" noChangeArrowheads="1"/>
          </p:cNvSpPr>
          <p:nvPr>
            <p:ph type="subTitle" idx="1"/>
          </p:nvPr>
        </p:nvSpPr>
        <p:spPr/>
        <p:txBody>
          <a:bodyPr/>
          <a:lstStyle/>
          <a:p>
            <a:pPr eaLnBrk="1" hangingPunct="1"/>
            <a:endParaRPr lang="ru-RU" dirty="0" smtClean="0"/>
          </a:p>
        </p:txBody>
      </p:sp>
    </p:spTree>
    <p:extLst>
      <p:ext uri="{BB962C8B-B14F-4D97-AF65-F5344CB8AC3E}">
        <p14:creationId xmlns:p14="http://schemas.microsoft.com/office/powerpoint/2010/main" val="1474889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7" y="44624"/>
            <a:ext cx="9622392" cy="724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1584177"/>
          </a:xfrm>
        </p:spPr>
        <p:txBody>
          <a:bodyPr>
            <a:normAutofit/>
          </a:bodyPr>
          <a:lstStyle/>
          <a:p>
            <a:pPr algn="just"/>
            <a:endParaRPr lang="ru-RU" sz="2800" dirty="0" smtClean="0"/>
          </a:p>
        </p:txBody>
      </p:sp>
      <p:sp>
        <p:nvSpPr>
          <p:cNvPr id="2052" name="Rectangle 3"/>
          <p:cNvSpPr>
            <a:spLocks noGrp="1" noChangeArrowheads="1"/>
          </p:cNvSpPr>
          <p:nvPr>
            <p:ph type="subTitle" idx="1"/>
          </p:nvPr>
        </p:nvSpPr>
        <p:spPr>
          <a:xfrm>
            <a:off x="2339752" y="4653136"/>
            <a:ext cx="5432648" cy="985664"/>
          </a:xfrm>
        </p:spPr>
        <p:txBody>
          <a:bodyPr/>
          <a:lstStyle/>
          <a:p>
            <a:pPr eaLnBrk="1" hangingPunct="1"/>
            <a:endParaRPr lang="ru-RU" dirty="0" smtClean="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797175"/>
            <a:ext cx="8640960" cy="199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706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720" y="476673"/>
            <a:ext cx="7341687" cy="626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1584177"/>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smtClean="0"/>
              <a:t>     </a:t>
            </a:r>
            <a:r>
              <a:rPr lang="en-US" dirty="0" smtClean="0"/>
              <a:t>kompl@library.uraic.ru</a:t>
            </a:r>
            <a:r>
              <a:rPr lang="ru-RU" dirty="0"/>
              <a:t/>
            </a:r>
            <a:br>
              <a:rPr lang="ru-RU" dirty="0"/>
            </a:br>
            <a:endParaRPr lang="ru-RU" dirty="0" smtClean="0"/>
          </a:p>
        </p:txBody>
      </p:sp>
      <p:sp>
        <p:nvSpPr>
          <p:cNvPr id="2052" name="Rectangle 3"/>
          <p:cNvSpPr>
            <a:spLocks noGrp="1" noChangeArrowheads="1"/>
          </p:cNvSpPr>
          <p:nvPr>
            <p:ph type="subTitle" idx="1"/>
          </p:nvPr>
        </p:nvSpPr>
        <p:spPr>
          <a:xfrm>
            <a:off x="2339752" y="4653136"/>
            <a:ext cx="5432648" cy="985664"/>
          </a:xfrm>
        </p:spPr>
        <p:txBody>
          <a:bodyPr>
            <a:normAutofit/>
          </a:bodyPr>
          <a:lstStyle/>
          <a:p>
            <a:pPr algn="l" eaLnBrk="1" hangingPunct="1"/>
            <a:r>
              <a:rPr lang="ru-RU" sz="4000" dirty="0" smtClean="0">
                <a:solidFill>
                  <a:schemeClr val="tx1"/>
                </a:solidFill>
              </a:rPr>
              <a:t>       (343) 350 57 26</a:t>
            </a:r>
          </a:p>
        </p:txBody>
      </p:sp>
    </p:spTree>
    <p:extLst>
      <p:ext uri="{BB962C8B-B14F-4D97-AF65-F5344CB8AC3E}">
        <p14:creationId xmlns:p14="http://schemas.microsoft.com/office/powerpoint/2010/main" val="4176848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491" y="188641"/>
            <a:ext cx="7909941" cy="6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2132855"/>
            <a:ext cx="7488832" cy="3960441"/>
          </a:xfrm>
        </p:spPr>
        <p:txBody>
          <a:bodyPr>
            <a:noAutofit/>
          </a:bodyPr>
          <a:lstStyle/>
          <a:p>
            <a:r>
              <a:rPr lang="ru-RU" sz="7200" dirty="0" smtClean="0">
                <a:solidFill>
                  <a:schemeClr val="accent1">
                    <a:lumMod val="50000"/>
                  </a:schemeClr>
                </a:solidFill>
              </a:rPr>
              <a:t>СПАСИБО </a:t>
            </a:r>
            <a:br>
              <a:rPr lang="ru-RU" sz="7200" dirty="0" smtClean="0">
                <a:solidFill>
                  <a:schemeClr val="accent1">
                    <a:lumMod val="50000"/>
                  </a:schemeClr>
                </a:solidFill>
              </a:rPr>
            </a:br>
            <a:r>
              <a:rPr lang="ru-RU" sz="7200" dirty="0" smtClean="0">
                <a:solidFill>
                  <a:schemeClr val="accent1">
                    <a:lumMod val="50000"/>
                  </a:schemeClr>
                </a:solidFill>
              </a:rPr>
              <a:t>ЗА </a:t>
            </a:r>
            <a:br>
              <a:rPr lang="ru-RU" sz="7200" dirty="0" smtClean="0">
                <a:solidFill>
                  <a:schemeClr val="accent1">
                    <a:lumMod val="50000"/>
                  </a:schemeClr>
                </a:solidFill>
              </a:rPr>
            </a:br>
            <a:r>
              <a:rPr lang="ru-RU" sz="7200" dirty="0" smtClean="0">
                <a:solidFill>
                  <a:schemeClr val="accent1">
                    <a:lumMod val="50000"/>
                  </a:schemeClr>
                </a:solidFill>
              </a:rPr>
              <a:t>ВНИМАНИЕ!</a:t>
            </a:r>
          </a:p>
        </p:txBody>
      </p:sp>
      <p:sp>
        <p:nvSpPr>
          <p:cNvPr id="2052" name="Rectangle 3"/>
          <p:cNvSpPr>
            <a:spLocks noGrp="1" noChangeArrowheads="1"/>
          </p:cNvSpPr>
          <p:nvPr>
            <p:ph type="subTitle" idx="1"/>
          </p:nvPr>
        </p:nvSpPr>
        <p:spPr>
          <a:xfrm>
            <a:off x="2339752" y="4653136"/>
            <a:ext cx="5432648" cy="985664"/>
          </a:xfrm>
        </p:spPr>
        <p:txBody>
          <a:bodyPr/>
          <a:lstStyle/>
          <a:p>
            <a:pPr eaLnBrk="1" hangingPunct="1"/>
            <a:endParaRPr lang="ru-RU" dirty="0" smtClean="0"/>
          </a:p>
        </p:txBody>
      </p:sp>
    </p:spTree>
    <p:extLst>
      <p:ext uri="{BB962C8B-B14F-4D97-AF65-F5344CB8AC3E}">
        <p14:creationId xmlns:p14="http://schemas.microsoft.com/office/powerpoint/2010/main" val="383099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761"/>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23528" y="1916832"/>
            <a:ext cx="8568952" cy="4752528"/>
          </a:xfrm>
        </p:spPr>
        <p:txBody>
          <a:bodyPr>
            <a:noAutofit/>
          </a:bodyPr>
          <a:lstStyle/>
          <a:p>
            <a:pPr algn="just"/>
            <a:r>
              <a:rPr lang="ru-RU" sz="2000" dirty="0" smtClean="0"/>
              <a:t/>
            </a:r>
            <a:br>
              <a:rPr lang="ru-RU" sz="2000" dirty="0" smtClean="0"/>
            </a:br>
            <a:r>
              <a:rPr lang="ru-RU" sz="2400" dirty="0" smtClean="0">
                <a:solidFill>
                  <a:schemeClr val="accent1">
                    <a:lumMod val="50000"/>
                  </a:schemeClr>
                </a:solidFill>
              </a:rPr>
              <a:t>Статья1</a:t>
            </a:r>
            <a:r>
              <a:rPr lang="ru-RU" sz="2400" dirty="0" smtClean="0"/>
              <a:t/>
            </a:r>
            <a:br>
              <a:rPr lang="ru-RU" sz="2400" dirty="0" smtClean="0"/>
            </a:br>
            <a:r>
              <a:rPr lang="ru-RU" sz="2400" dirty="0" smtClean="0"/>
              <a:t>«Экстремистские </a:t>
            </a:r>
            <a:r>
              <a:rPr lang="ru-RU" sz="2400" dirty="0"/>
              <a:t>материалы - предназначенные для обнародования документы либо информация на иных носителях, призывающие к осуществлению экстремистской деятельности либо обосновывающие или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или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группы</a:t>
            </a:r>
            <a:r>
              <a:rPr lang="ru-RU" sz="2400" dirty="0" smtClean="0"/>
              <a:t>».</a:t>
            </a:r>
            <a:br>
              <a:rPr lang="ru-RU" sz="2400" dirty="0" smtClean="0"/>
            </a:br>
            <a:r>
              <a:rPr lang="ru-RU" sz="2400" dirty="0"/>
              <a:t/>
            </a:r>
            <a:br>
              <a:rPr lang="ru-RU" sz="2400" dirty="0"/>
            </a:br>
            <a:endParaRPr lang="ru-RU" sz="2400" dirty="0" smtClean="0"/>
          </a:p>
        </p:txBody>
      </p:sp>
      <p:sp>
        <p:nvSpPr>
          <p:cNvPr id="2052" name="Rectangle 3"/>
          <p:cNvSpPr>
            <a:spLocks noGrp="1" noChangeArrowheads="1"/>
          </p:cNvSpPr>
          <p:nvPr>
            <p:ph type="subTitle" idx="1"/>
          </p:nvPr>
        </p:nvSpPr>
        <p:spPr>
          <a:xfrm>
            <a:off x="7726680" y="5445224"/>
            <a:ext cx="45719" cy="193576"/>
          </a:xfrm>
        </p:spPr>
        <p:txBody>
          <a:bodyPr>
            <a:normAutofit fontScale="25000" lnSpcReduction="20000"/>
          </a:bodyPr>
          <a:lstStyle/>
          <a:p>
            <a:pPr eaLnBrk="1" hangingPunct="1"/>
            <a:endParaRPr lang="ru-RU" dirty="0" smtClean="0"/>
          </a:p>
        </p:txBody>
      </p:sp>
    </p:spTree>
    <p:extLst>
      <p:ext uri="{BB962C8B-B14F-4D97-AF65-F5344CB8AC3E}">
        <p14:creationId xmlns:p14="http://schemas.microsoft.com/office/powerpoint/2010/main" val="1474889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761"/>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p:txBody>
          <a:bodyPr>
            <a:noAutofit/>
          </a:bodyPr>
          <a:lstStyle/>
          <a:p>
            <a:pPr algn="just"/>
            <a:r>
              <a:rPr lang="ru-RU" sz="2000" dirty="0" smtClean="0"/>
              <a:t/>
            </a:r>
            <a:br>
              <a:rPr lang="ru-RU" sz="2000" dirty="0" smtClean="0"/>
            </a:br>
            <a:endParaRPr lang="ru-RU" sz="2400" dirty="0" smtClean="0"/>
          </a:p>
        </p:txBody>
      </p:sp>
      <p:pic>
        <p:nvPicPr>
          <p:cNvPr id="4" name="Объект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567" y="1726604"/>
            <a:ext cx="3691937" cy="4399559"/>
          </a:xfrm>
        </p:spPr>
      </p:pic>
      <p:sp>
        <p:nvSpPr>
          <p:cNvPr id="3" name="Объект 2"/>
          <p:cNvSpPr>
            <a:spLocks noGrp="1"/>
          </p:cNvSpPr>
          <p:nvPr>
            <p:ph sz="half" idx="2"/>
          </p:nvPr>
        </p:nvSpPr>
        <p:spPr>
          <a:xfrm>
            <a:off x="4860032" y="2060848"/>
            <a:ext cx="3826768" cy="4065315"/>
          </a:xfrm>
        </p:spPr>
        <p:txBody>
          <a:bodyPr/>
          <a:lstStyle/>
          <a:p>
            <a:pPr marL="0" indent="0">
              <a:buNone/>
            </a:pPr>
            <a:r>
              <a:rPr lang="ru-RU" dirty="0"/>
              <a:t>Аристотель был сторонником изначального неравенства людей и превосходства греков во всех отношениях над другими </a:t>
            </a:r>
            <a:r>
              <a:rPr lang="ru-RU" dirty="0" smtClean="0"/>
              <a:t>народами.</a:t>
            </a:r>
            <a:endParaRPr lang="ru-RU" dirty="0"/>
          </a:p>
        </p:txBody>
      </p:sp>
    </p:spTree>
    <p:extLst>
      <p:ext uri="{BB962C8B-B14F-4D97-AF65-F5344CB8AC3E}">
        <p14:creationId xmlns:p14="http://schemas.microsoft.com/office/powerpoint/2010/main" val="401765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44" y="0"/>
            <a:ext cx="9339157" cy="702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rot="10800000" flipV="1">
            <a:off x="899592" y="1554899"/>
            <a:ext cx="7848872" cy="5232202"/>
          </a:xfrm>
          <a:prstGeom prst="rect">
            <a:avLst/>
          </a:prstGeom>
        </p:spPr>
        <p:txBody>
          <a:bodyPr wrap="square">
            <a:spAutoFit/>
          </a:bodyPr>
          <a:lstStyle/>
          <a:p>
            <a:r>
              <a:rPr lang="ru-RU" sz="1200" dirty="0" smtClean="0"/>
              <a:t>                                                                                                     </a:t>
            </a:r>
            <a:endParaRPr lang="ru-RU" sz="1400" dirty="0" smtClean="0"/>
          </a:p>
          <a:p>
            <a:r>
              <a:rPr lang="ru-RU" sz="1400" dirty="0" smtClean="0">
                <a:solidFill>
                  <a:schemeClr val="accent1">
                    <a:lumMod val="50000"/>
                  </a:schemeClr>
                </a:solidFill>
              </a:rPr>
              <a:t>Статья 13: </a:t>
            </a:r>
          </a:p>
          <a:p>
            <a:r>
              <a:rPr lang="ru-RU" sz="1400" dirty="0" smtClean="0"/>
              <a:t>«На территории Российской Федерации запрещается распространение экстремистских материалов, а также их производство или хранение в целях распространения. В случаях, предусмотренных законодательством Российской Федерации, производство, хранение или распространение экстремистских материалов является правонарушением и влечет за собой ответственность.</a:t>
            </a:r>
          </a:p>
          <a:p>
            <a:r>
              <a:rPr lang="ru-RU" sz="1400" dirty="0" smtClean="0"/>
              <a:t>Информационные </a:t>
            </a:r>
            <a:r>
              <a:rPr lang="ru-RU" sz="1400" dirty="0"/>
              <a:t>материалы признаются экстремистскими федеральным судом по месту их обнаружения, распространения или нахождения организации, осуществившей производство таких материалов, на основании заявления прокурора или при производстве по соответствующему делу об административном правонарушении, гражданскому или уголовному делу.</a:t>
            </a:r>
          </a:p>
          <a:p>
            <a:r>
              <a:rPr lang="ru-RU" sz="1400" dirty="0"/>
              <a:t>Одновременно с решением о признании информационных материалов экстремистскими судом принимается решение об их конфискации.</a:t>
            </a:r>
          </a:p>
          <a:p>
            <a:r>
              <a:rPr lang="ru-RU" sz="1400" dirty="0"/>
              <a:t>Копия вступившего в законную силу решения о признании информационных материалов экстремистскими направляется судом в трехдневный срок в федеральный орган государственной регистрации.</a:t>
            </a:r>
          </a:p>
          <a:p>
            <a:r>
              <a:rPr lang="ru-RU" sz="1400" dirty="0"/>
              <a:t>Федеральный орган государственной регистрации на основании решения суда о признании информационных материалов экстремистскими в течение тридцати дней вносит их в федеральный список экстремистских материалов.</a:t>
            </a:r>
          </a:p>
          <a:p>
            <a:r>
              <a:rPr lang="ru-RU" sz="1400" dirty="0"/>
              <a:t>Порядок ведения федерального списка экстремистских материалов устанавливается федеральным органом государственной регистрации.</a:t>
            </a:r>
          </a:p>
          <a:p>
            <a:r>
              <a:rPr lang="ru-RU" sz="1400" dirty="0"/>
              <a:t>Федеральный список экстремистских материалов подлежит размещению в информационно-телекоммуникационной сети "Интернет" на официальном сайте федерального органа государственной регистрации. Указанный список также подлежит опубликованию в средствах массовой информации в установленном порядке».</a:t>
            </a:r>
          </a:p>
        </p:txBody>
      </p:sp>
    </p:spTree>
    <p:extLst>
      <p:ext uri="{BB962C8B-B14F-4D97-AF65-F5344CB8AC3E}">
        <p14:creationId xmlns:p14="http://schemas.microsoft.com/office/powerpoint/2010/main" val="1474889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p:txBody>
          <a:bodyPr/>
          <a:lstStyle/>
          <a:p>
            <a:pPr eaLnBrk="1" hangingPunct="1"/>
            <a:endParaRPr lang="ru-RU" smtClean="0"/>
          </a:p>
        </p:txBody>
      </p:sp>
      <p:sp>
        <p:nvSpPr>
          <p:cNvPr id="2052" name="Rectangle 3"/>
          <p:cNvSpPr>
            <a:spLocks noGrp="1" noChangeArrowheads="1"/>
          </p:cNvSpPr>
          <p:nvPr>
            <p:ph type="subTitle" idx="1"/>
          </p:nvPr>
        </p:nvSpPr>
        <p:spPr/>
        <p:txBody>
          <a:bodyPr/>
          <a:lstStyle/>
          <a:p>
            <a:pPr eaLnBrk="1" hangingPunct="1"/>
            <a:endParaRPr lang="ru-RU"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950" y="1854437"/>
            <a:ext cx="7084463" cy="399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92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p:txBody>
          <a:bodyPr/>
          <a:lstStyle/>
          <a:p>
            <a:pPr eaLnBrk="1" hangingPunct="1"/>
            <a:endParaRPr lang="ru-RU" smtClean="0"/>
          </a:p>
        </p:txBody>
      </p:sp>
      <p:sp>
        <p:nvSpPr>
          <p:cNvPr id="2052" name="Rectangle 3"/>
          <p:cNvSpPr>
            <a:spLocks noGrp="1" noChangeArrowheads="1"/>
          </p:cNvSpPr>
          <p:nvPr>
            <p:ph type="subTitle" idx="1"/>
          </p:nvPr>
        </p:nvSpPr>
        <p:spPr/>
        <p:txBody>
          <a:bodyPr/>
          <a:lstStyle/>
          <a:p>
            <a:pPr eaLnBrk="1" hangingPunct="1"/>
            <a:endParaRPr lang="ru-RU" dirty="0" smtClean="0"/>
          </a:p>
        </p:txBody>
      </p:sp>
      <p:pic>
        <p:nvPicPr>
          <p:cNvPr id="5" name="Рисунок 4"/>
          <p:cNvPicPr/>
          <p:nvPr/>
        </p:nvPicPr>
        <p:blipFill>
          <a:blip r:embed="rId3"/>
          <a:stretch>
            <a:fillRect/>
          </a:stretch>
        </p:blipFill>
        <p:spPr>
          <a:xfrm>
            <a:off x="279003" y="1774499"/>
            <a:ext cx="8712968" cy="4838720"/>
          </a:xfrm>
          <a:prstGeom prst="rect">
            <a:avLst/>
          </a:prstGeom>
        </p:spPr>
      </p:pic>
    </p:spTree>
    <p:extLst>
      <p:ext uri="{BB962C8B-B14F-4D97-AF65-F5344CB8AC3E}">
        <p14:creationId xmlns:p14="http://schemas.microsoft.com/office/powerpoint/2010/main" val="621852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685800" y="2130425"/>
            <a:ext cx="7772400" cy="4178895"/>
          </a:xfrm>
        </p:spPr>
        <p:txBody>
          <a:bodyPr>
            <a:normAutofit/>
          </a:bodyPr>
          <a:lstStyle/>
          <a:p>
            <a:r>
              <a:rPr lang="ru-RU" dirty="0"/>
              <a:t>Федеральный закон № 78-ФЗ</a:t>
            </a:r>
            <a:br>
              <a:rPr lang="ru-RU" dirty="0"/>
            </a:br>
            <a:r>
              <a:rPr lang="ru-RU" dirty="0"/>
              <a:t> </a:t>
            </a:r>
            <a:r>
              <a:rPr lang="ru-RU" dirty="0">
                <a:solidFill>
                  <a:schemeClr val="accent1">
                    <a:lumMod val="50000"/>
                  </a:schemeClr>
                </a:solidFill>
              </a:rPr>
              <a:t>«О библиотечном деле»</a:t>
            </a:r>
            <a:br>
              <a:rPr lang="ru-RU" dirty="0">
                <a:solidFill>
                  <a:schemeClr val="accent1">
                    <a:lumMod val="50000"/>
                  </a:schemeClr>
                </a:solidFill>
              </a:rPr>
            </a:br>
            <a:r>
              <a:rPr lang="ru-RU" dirty="0"/>
              <a:t>вступил в действие </a:t>
            </a:r>
            <a:br>
              <a:rPr lang="ru-RU" dirty="0"/>
            </a:br>
            <a:r>
              <a:rPr lang="ru-RU" dirty="0"/>
              <a:t>29 декабря 1994 года</a:t>
            </a:r>
            <a:br>
              <a:rPr lang="ru-RU" dirty="0"/>
            </a:br>
            <a:endParaRPr lang="ru-RU" dirty="0" smtClean="0"/>
          </a:p>
        </p:txBody>
      </p:sp>
      <p:sp>
        <p:nvSpPr>
          <p:cNvPr id="2052" name="Rectangle 3"/>
          <p:cNvSpPr>
            <a:spLocks noGrp="1" noChangeArrowheads="1"/>
          </p:cNvSpPr>
          <p:nvPr>
            <p:ph type="subTitle" idx="1"/>
          </p:nvPr>
        </p:nvSpPr>
        <p:spPr/>
        <p:txBody>
          <a:bodyPr>
            <a:normAutofit/>
          </a:bodyPr>
          <a:lstStyle/>
          <a:p>
            <a:pPr eaLnBrk="1" hangingPunct="1"/>
            <a:endParaRPr lang="ru-RU" dirty="0" smtClean="0">
              <a:solidFill>
                <a:schemeClr val="tx1"/>
              </a:solidFill>
            </a:endParaRPr>
          </a:p>
        </p:txBody>
      </p:sp>
    </p:spTree>
    <p:extLst>
      <p:ext uri="{BB962C8B-B14F-4D97-AF65-F5344CB8AC3E}">
        <p14:creationId xmlns:p14="http://schemas.microsoft.com/office/powerpoint/2010/main" val="1775674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23528" y="1700809"/>
            <a:ext cx="8134672" cy="5112568"/>
          </a:xfrm>
        </p:spPr>
        <p:txBody>
          <a:bodyPr>
            <a:normAutofit/>
          </a:bodyPr>
          <a:lstStyle/>
          <a:p>
            <a:pPr algn="just"/>
            <a:r>
              <a:rPr lang="ru-RU" sz="2800" dirty="0" smtClean="0"/>
              <a:t> </a:t>
            </a:r>
            <a:r>
              <a:rPr lang="ru-RU" sz="2800" dirty="0" smtClean="0">
                <a:solidFill>
                  <a:schemeClr val="accent1">
                    <a:lumMod val="50000"/>
                  </a:schemeClr>
                </a:solidFill>
              </a:rPr>
              <a:t>Статья12</a:t>
            </a:r>
            <a:r>
              <a:rPr lang="ru-RU" sz="2800" dirty="0" smtClean="0"/>
              <a:t/>
            </a:r>
            <a:br>
              <a:rPr lang="ru-RU" sz="2800" dirty="0" smtClean="0"/>
            </a:br>
            <a:r>
              <a:rPr lang="ru-RU" sz="2800" dirty="0" smtClean="0"/>
              <a:t> «  </a:t>
            </a:r>
            <a:r>
              <a:rPr lang="ru-RU" sz="2800" dirty="0"/>
              <a:t>…Не допускаются государственная или иная цензура, ограничивающая право пользователей библиотек на свободный доступ к библиотечным фондам, а также использование сведений о пользователях библиотек, читательских запросах, за исключением случаев, когда эти сведения используются для научных целей и организации библиотечного обслуживания».</a:t>
            </a:r>
            <a:br>
              <a:rPr lang="ru-RU" sz="2800" dirty="0"/>
            </a:br>
            <a:endParaRPr lang="ru-RU" sz="2800" dirty="0" smtClean="0"/>
          </a:p>
        </p:txBody>
      </p:sp>
      <p:sp>
        <p:nvSpPr>
          <p:cNvPr id="2052" name="Rectangle 3"/>
          <p:cNvSpPr>
            <a:spLocks noGrp="1" noChangeArrowheads="1"/>
          </p:cNvSpPr>
          <p:nvPr>
            <p:ph type="subTitle" idx="1"/>
          </p:nvPr>
        </p:nvSpPr>
        <p:spPr/>
        <p:txBody>
          <a:bodyPr/>
          <a:lstStyle/>
          <a:p>
            <a:pPr eaLnBrk="1" hangingPunct="1"/>
            <a:endParaRPr lang="ru-RU" dirty="0" smtClean="0"/>
          </a:p>
        </p:txBody>
      </p:sp>
    </p:spTree>
    <p:extLst>
      <p:ext uri="{BB962C8B-B14F-4D97-AF65-F5344CB8AC3E}">
        <p14:creationId xmlns:p14="http://schemas.microsoft.com/office/powerpoint/2010/main" val="1243534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403</TotalTime>
  <Words>415</Words>
  <Application>Microsoft Office PowerPoint</Application>
  <PresentationFormat>Экран (4:3)</PresentationFormat>
  <Paragraphs>52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Работа библиотеки им. В. Г. Белинского с документами, включенными в  Федеральный список экстремистских материалов</vt:lpstr>
      <vt:lpstr>Федеральный закон № 114-ФЗ  «О противодействии экстремистской деятельности»  вступил  в действие  25 июля 2002 года </vt:lpstr>
      <vt:lpstr> Статья1 «Экстремистские материалы - предназначенные для обнародования документы либо информация на иных носителях, призывающие к осуществлению экстремистской деятельности либо обосновывающие или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или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группы».  </vt:lpstr>
      <vt:lpstr> </vt:lpstr>
      <vt:lpstr>Презентация PowerPoint</vt:lpstr>
      <vt:lpstr>Презентация PowerPoint</vt:lpstr>
      <vt:lpstr>Презентация PowerPoint</vt:lpstr>
      <vt:lpstr>Федеральный закон № 78-ФЗ  «О библиотечном деле» вступил в действие  29 декабря 1994 года </vt:lpstr>
      <vt:lpstr> Статья12  «  …Не допускаются государственная или иная цензура, ограничивающая право пользователей библиотек на свободный доступ к библиотечным фондам, а также использование сведений о пользователях библиотек, читательских запросах, за исключением случаев, когда эти сведения используются для научных целей и организации библиотечного обслуживания». </vt:lpstr>
      <vt:lpstr>Презентация PowerPoint</vt:lpstr>
      <vt:lpstr>Статья 13</vt:lpstr>
      <vt:lpstr>Глава IV </vt:lpstr>
      <vt:lpstr>Презентация PowerPoint</vt:lpstr>
      <vt:lpstr>ТТПК  </vt:lpstr>
      <vt:lpstr> </vt:lpstr>
      <vt:lpstr>Презентация PowerPoint</vt:lpstr>
      <vt:lpstr>Презентация PowerPoint</vt:lpstr>
      <vt:lpstr>Презентация PowerPoint</vt:lpstr>
      <vt:lpstr>Презентация PowerPoint</vt:lpstr>
      <vt:lpstr>Презентация PowerPoint</vt:lpstr>
      <vt:lpstr>        kompl@library.uraic.ru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kompl11a</dc:creator>
  <cp:lastModifiedBy>kompl11a</cp:lastModifiedBy>
  <cp:revision>56</cp:revision>
  <dcterms:created xsi:type="dcterms:W3CDTF">2014-09-11T07:31:11Z</dcterms:created>
  <dcterms:modified xsi:type="dcterms:W3CDTF">2014-09-15T10:49:17Z</dcterms:modified>
</cp:coreProperties>
</file>