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3" r:id="rId13"/>
    <p:sldId id="267" r:id="rId14"/>
    <p:sldId id="268" r:id="rId15"/>
    <p:sldId id="269" r:id="rId16"/>
    <p:sldId id="289" r:id="rId17"/>
    <p:sldId id="290" r:id="rId18"/>
    <p:sldId id="291" r:id="rId19"/>
    <p:sldId id="270" r:id="rId20"/>
    <p:sldId id="271" r:id="rId21"/>
    <p:sldId id="272" r:id="rId22"/>
    <p:sldId id="273" r:id="rId23"/>
    <p:sldId id="274" r:id="rId24"/>
    <p:sldId id="275" r:id="rId25"/>
    <p:sldId id="292" r:id="rId26"/>
    <p:sldId id="29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ZNzdgtE9hVLsMM&amp;tbnid=CheIvbAjREt3wM:&amp;ved=0CAUQjRw&amp;url=http://dmytro.ru/%D0%BF%D1%80%D0%BE%D0%B4%D0%BE%D0%BB%D0%B6%D0%B5%D0%BD%D0%B8%D0%B5-%D0%BC%D1%8B%D1%81%D0%BB%D0%B5%D0%B9-%D0%BE-%D0%BF%D0%BE%D1%81%D1%82%D0%BE%D1%8F%D0%BD%D1%81%D1%82%D0%B5-%D0%B2-%D0%B4%D0%BE%D1%81/&amp;ei=j1eaUu3RPKeS0AWc4YCwBQ&amp;bvm=bv.57155469,d.ZGU&amp;psig=AFQjCNEQCp3HfKfhfmL21q277Qh1dfHT5w&amp;ust=138593303942871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google.ru/url?sa=i&amp;rct=j&amp;q=&amp;esrc=s&amp;frm=1&amp;source=images&amp;cd=&amp;cad=rja&amp;docid=rf7hs6ahARfq-M&amp;tbnid=E-CWmVQ6q4h7yM:&amp;ved=0CAUQjRw&amp;url=http://rus.ruvr.ru/news/2013_06_03/Rossija-i-Polsha-ocherednoj-SHag-navstrechu-7880/&amp;ei=SFqaUvXuDsKj0QXeqIGQDA&amp;bvm=bv.57155469,d.ZGU&amp;psig=AFQjCNEHTYD4gwRAyGrxADvxtCAu2qrC_A&amp;ust=1385933726400519" TargetMode="Externa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frm=1&amp;source=images&amp;cd=&amp;cad=rja&amp;docid=7gyIpUmX2Iz2sM&amp;tbnid=rNbHSK7DJlfiCM:&amp;ved=0CAUQjRw&amp;url=http://wikimapia.org/6245020/ru/&amp;ei=20OaUsGhMOO70QXukoG4CA&amp;bvm=bv.57155469,d.ZGU&amp;psig=AFQjCNE3p3KxWH0Sp81jyoFW7W25KGxjwQ&amp;ust=13859280129180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5.pn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yKJ3Z-0iicbaIM&amp;tbnid=1qDhwvJ3uFt8TM:&amp;ved=0CAUQjRw&amp;url=http://topmap.narod.ru/39/kalining.html&amp;ei=l2SaUp_5LamN0AXJroHgDQ&amp;psig=AFQjCNGrbLTdHizwRwoky92nYtJe4HPXig&amp;ust=1385936403532553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ru/url?sa=i&amp;rct=j&amp;q=&amp;esrc=s&amp;frm=1&amp;source=images&amp;cd=&amp;cad=rja&amp;docid=cH97M3BSC2ZxeM&amp;tbnid=M7jUF4tE50qKoM:&amp;ved=0CAUQjRw&amp;url=http://sudpomoshnik.ru/category/podat_v_sud&amp;ei=3GWaUtP0KOms0QXmwIDgAw&amp;psig=AFQjCNH5OOkStdPavOHY2Obhr_1z9ZlogA&amp;ust=138593656387824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google.ru/url?sa=i&amp;rct=j&amp;q=&amp;esrc=s&amp;frm=1&amp;source=images&amp;cd=&amp;cad=rja&amp;docid=sRWzoW5l9d6YDM&amp;tbnid=mDX-d3tRgzefJM:&amp;ved=0CAUQjRw&amp;url=http://www.jobprofy.ru/ar73.html&amp;ei=D2aaUqjFIMiV0AXTloDoBQ&amp;psig=AFQjCNEaqL1pNxzrXGVtM9GKIxUo66wC3g&amp;ust=138593676128709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WzZc2aobHrmyTM&amp;tbnid=AuluT6YVuh1xrM:&amp;ved=0CAUQjRw&amp;url=http://www.profguide.ru/professions/specialist-quality-management-system.html&amp;ei=nmqaUvXCOqev0QXznYGgAw&amp;psig=AFQjCNFw9LkYRKk3_UQTjP7YnW2XuFZDYQ&amp;ust=1385937882813945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://www.google.ru/url?sa=i&amp;rct=j&amp;q=&amp;esrc=s&amp;frm=1&amp;source=images&amp;cd=&amp;cad=rja&amp;docid=Kn4QzE2vikb8WM&amp;tbnid=in0mlWcpPpT0VM:&amp;ved=0CAUQjRw&amp;url=http://www.mbdou74.ru/certification/metodicheskoe-soprovozhdenie-pedagogov&amp;ei=xmuaUpaCD-XI0wWOhIHgAw&amp;psig=AFQjCNG-TNVfYvXueUFe9GdyyiRJAhtOXw&amp;ust=1385938228103603" TargetMode="External"/><Relationship Id="rId4" Type="http://schemas.openxmlformats.org/officeDocument/2006/relationships/image" Target="../media/image45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ru/url?sa=i&amp;source=images&amp;cd=&amp;cad=rja&amp;docid=EJ5tVM1YJjCXoM&amp;tbnid=9XEGXz8UvcRw_M:&amp;ved=0CAgQjRwwAA&amp;url=http://www.01comp.ru/kontakty.html&amp;ei=pW2aUvKjOIXe7Aaj1oG4Bw&amp;psig=AFQjCNGeIp9VzN-0i4pRb0UuBmkFiaYQsA&amp;ust=1385938725961170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http://www.google.ru/url?sa=i&amp;rct=j&amp;q=&amp;esrc=s&amp;frm=1&amp;source=images&amp;cd=&amp;cad=rja&amp;docid=9ltFeiDm2-BJJM&amp;tbnid=Q0VC3iaAytPsyM:&amp;ved=0CAUQjRw&amp;url=http://lib39.ru/events/index.php?news=3011&amp;ei=tkmaUoDaDfKa1AWL9YC4CA&amp;bvm=bv.57155469,d.ZGU&amp;psig=AFQjCNEE0B73jl4yqQC_CJMCGnT7F1nxLw&amp;ust=138592945785807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96944" cy="3312368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</a:rPr>
              <a:t>Стратегия развития научно-исследовательской деятельности Калининградской ОНБ: </a:t>
            </a:r>
            <a:r>
              <a:rPr lang="ru-RU" sz="2800" dirty="0">
                <a:effectLst/>
                <a:latin typeface="BatangChe" pitchFamily="49" charset="-127"/>
                <a:ea typeface="BatangChe" pitchFamily="49" charset="-127"/>
              </a:rPr>
              <a:t>методическое обеспечение</a:t>
            </a:r>
            <a:r>
              <a:rPr lang="ru-RU" sz="2800" i="1" dirty="0">
                <a:effectLst/>
              </a:rPr>
              <a:t>.</a:t>
            </a:r>
            <a:r>
              <a:rPr lang="en-US" sz="2800" i="1" dirty="0">
                <a:effectLst/>
              </a:rPr>
              <a:t/>
            </a:r>
            <a:br>
              <a:rPr lang="en-US" sz="2800" i="1" dirty="0">
                <a:effectLst/>
              </a:rPr>
            </a:br>
            <a:endParaRPr lang="en-US" sz="2800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33050" y="4581128"/>
            <a:ext cx="8243406" cy="2088232"/>
          </a:xfrm>
        </p:spPr>
        <p:txBody>
          <a:bodyPr>
            <a:normAutofit/>
          </a:bodyPr>
          <a:lstStyle/>
          <a:p>
            <a:r>
              <a:rPr lang="ru-RU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Скурихина Яна Евгеньевна, </a:t>
            </a:r>
            <a:endParaRPr lang="en-US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r>
              <a:rPr lang="ru-RU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главный библиотекарь </a:t>
            </a:r>
            <a:r>
              <a:rPr lang="ru-RU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нМО</a:t>
            </a:r>
            <a:r>
              <a:rPr lang="ru-RU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 </a:t>
            </a:r>
            <a:r>
              <a:rPr lang="ru-RU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КОНБ</a:t>
            </a:r>
            <a:endParaRPr lang="en-US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2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83264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Исследования финансировались за счет средств регионального бюджета из средств, предусмотренных в </a:t>
            </a:r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Региональной целевой программе </a:t>
            </a:r>
            <a:endParaRPr lang="en-US" sz="32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marL="36576" indent="0" algn="ctr">
              <a:buNone/>
            </a:pP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«</a:t>
            </a:r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Развитие культуры Калининградской области (2007-2013 годы)»</a:t>
            </a:r>
            <a:endParaRPr lang="en-US" sz="32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470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Цель исследования</a:t>
            </a:r>
            <a:r>
              <a:rPr lang="ru-RU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184576"/>
          </a:xfrm>
        </p:spPr>
        <p:txBody>
          <a:bodyPr>
            <a:normAutofit fontScale="77500" lnSpcReduction="20000"/>
          </a:bodyPr>
          <a:lstStyle/>
          <a:p>
            <a:pPr marL="36576" indent="0" algn="ctr">
              <a:lnSpc>
                <a:spcPct val="120000"/>
              </a:lnSpc>
              <a:buNone/>
            </a:pPr>
            <a: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оценка качества и доступности государственных (муниципальных) услуг в сфере культуры и искусства Калининградской области, в том числе через выявление соответствия параметров услуг в сфере культуры нормативно установленным критериям.</a:t>
            </a:r>
            <a:endParaRPr lang="en-US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7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Главная цель исследования </a:t>
            </a:r>
            <a:endParaRPr lang="en-US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b="1" i="1" dirty="0" smtClean="0"/>
              <a:t>выяснить</a:t>
            </a:r>
            <a:r>
              <a:rPr lang="ru-RU" b="1" i="1" dirty="0"/>
              <a:t>, насколько меняется субъективное мнение граждан относительно качества бюджетных услуг – в данном случае работы музеев, библиотек, проведения массовых </a:t>
            </a:r>
            <a:r>
              <a:rPr lang="ru-RU" b="1" i="1" dirty="0" smtClean="0"/>
              <a:t>мероприятий.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3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задачи </a:t>
            </a:r>
            <a:r>
              <a:rPr lang="ru-RU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исследования: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определение </a:t>
            </a:r>
            <a:r>
              <a:rPr lang="ru-RU" dirty="0"/>
              <a:t>удовлетворенности получателей государственных услуг в сфере культуры и искусства; </a:t>
            </a:r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оценка </a:t>
            </a:r>
            <a:r>
              <a:rPr lang="ru-RU" dirty="0">
                <a:solidFill>
                  <a:srgbClr val="FFC000"/>
                </a:solidFill>
              </a:rPr>
              <a:t>соблюдения стандартов качества в Учреждениях культуры, в том числе стандартов комфортности предоставления услуг;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выявление </a:t>
            </a:r>
            <a:r>
              <a:rPr lang="ru-RU" dirty="0"/>
              <a:t>типовых проблем, возникающих в сфере культуры и искусства в государственных Учреждениях культуры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FFC000"/>
                </a:solidFill>
              </a:rPr>
              <a:t>разработка рекомендаций по повышению качества и доступности государственных услуг в сфере культуры и искусства.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3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6264696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ru-RU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Основным методом исследования </a:t>
            </a:r>
            <a:r>
              <a:rPr lang="ru-RU" dirty="0"/>
              <a:t>выступил опрос в форме личного формализованного интервью. </a:t>
            </a:r>
          </a:p>
          <a:p>
            <a:pPr marL="36576" indent="0" algn="ctr">
              <a:buNone/>
            </a:pPr>
            <a:r>
              <a:rPr lang="ru-RU" i="1" dirty="0"/>
              <a:t>Интервью проводились подготовленными интервьюерами по специально разработанной анкете в соответствии с инструкцией и заданной схемой отбора респондентов.</a:t>
            </a:r>
            <a:endParaRPr lang="en-US" i="1" dirty="0"/>
          </a:p>
          <a:p>
            <a:pPr marL="36576" indent="0" algn="ctr">
              <a:buNone/>
            </a:pPr>
            <a:r>
              <a:rPr lang="ru-RU" dirty="0">
                <a:solidFill>
                  <a:srgbClr val="FFC000"/>
                </a:solidFill>
              </a:rPr>
              <a:t>Генеральную совокупность исследования составили потребители услуг, предоставляемых государственными и муниципальными учреждениями культуры и искусства области, резиденты области в возрасте от 14 лет.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6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301006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Перечень учреждений культуры и искусства, </a:t>
            </a: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которых проводился опрос, включал:</a:t>
            </a:r>
            <a:endParaRPr lang="en-US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библиотеки </a:t>
            </a:r>
            <a:r>
              <a:rPr lang="ru-RU" dirty="0"/>
              <a:t>(4), </a:t>
            </a:r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музейные </a:t>
            </a:r>
            <a:r>
              <a:rPr lang="ru-RU" dirty="0">
                <a:solidFill>
                  <a:srgbClr val="FFC000"/>
                </a:solidFill>
              </a:rPr>
              <a:t>учреждения и галереи (3),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театрально-концертные </a:t>
            </a:r>
            <a:r>
              <a:rPr lang="ru-RU" dirty="0"/>
              <a:t>организации (5</a:t>
            </a:r>
            <a:r>
              <a:rPr lang="ru-RU" dirty="0" smtClean="0"/>
              <a:t>)',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FFC000"/>
                </a:solidFill>
              </a:rPr>
              <a:t>образовательные учреждения в сфере культуры (1</a:t>
            </a:r>
            <a:r>
              <a:rPr lang="ru-RU" dirty="0" smtClean="0">
                <a:solidFill>
                  <a:srgbClr val="FFC000"/>
                </a:solidFill>
              </a:rPr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учреждения культурно-досугового типа (1) </a:t>
            </a:r>
            <a:endParaRPr lang="ru-RU" dirty="0" smtClean="0"/>
          </a:p>
          <a:p>
            <a:pPr marL="36576" indent="0" algn="ctr">
              <a:spcBef>
                <a:spcPct val="0"/>
              </a:spcBef>
              <a:buNone/>
            </a:pP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Всего 14 учреждений. </a:t>
            </a:r>
          </a:p>
          <a:p>
            <a:pPr marL="36576" indent="0">
              <a:buNone/>
            </a:pPr>
            <a:r>
              <a:rPr lang="ru-RU" dirty="0" smtClean="0"/>
              <a:t>13 </a:t>
            </a:r>
            <a:r>
              <a:rPr lang="ru-RU" dirty="0"/>
              <a:t>учреждений расположены в Калининграде, 1 - в Советске.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4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Первый блок </a:t>
            </a:r>
            <a: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исследования</a:t>
            </a:r>
            <a:endParaRPr lang="en-US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92941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i="1" dirty="0" smtClean="0"/>
              <a:t>основана </a:t>
            </a:r>
            <a:r>
              <a:rPr lang="ru-RU" i="1" dirty="0"/>
              <a:t>на результатах количественного опроса жителей Калининграда, малых городов и поселков. </a:t>
            </a:r>
            <a:endParaRPr lang="ru-RU" i="1" dirty="0" smtClean="0"/>
          </a:p>
          <a:p>
            <a:pPr marL="36576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Респондента </a:t>
            </a:r>
            <a:r>
              <a:rPr lang="ru-RU" i="1" dirty="0">
                <a:solidFill>
                  <a:srgbClr val="FFC000"/>
                </a:solidFill>
              </a:rPr>
              <a:t>спрашивали, может ли он оценить ту или иную услугу. Только после этого ему предлагалось оценить качество этой услуги. </a:t>
            </a:r>
            <a:r>
              <a:rPr lang="ru-RU" i="1" dirty="0" smtClean="0">
                <a:solidFill>
                  <a:srgbClr val="FFC000"/>
                </a:solidFill>
              </a:rPr>
              <a:t>Этот </a:t>
            </a:r>
            <a:r>
              <a:rPr lang="ru-RU" i="1" dirty="0">
                <a:solidFill>
                  <a:srgbClr val="FFC000"/>
                </a:solidFill>
              </a:rPr>
              <a:t>вопрос – фильтр позволил отсечь тех жителей, которые не в состоянии объективно дать оценку той или иной услуге. 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8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31224" cy="936104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Второй блок исследования</a:t>
            </a:r>
            <a:endParaRPr lang="en-US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72608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b="1" i="1" dirty="0" smtClean="0"/>
              <a:t>касался </a:t>
            </a:r>
            <a:r>
              <a:rPr lang="ru-RU" b="1" i="1" dirty="0"/>
              <a:t>активных получателей услуг в сфере культуры– опрос проводился сразу после оказания услуг. </a:t>
            </a:r>
            <a:endParaRPr lang="ru-RU" b="1" i="1" dirty="0" smtClean="0"/>
          </a:p>
          <a:p>
            <a:pPr marL="36576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Эти </a:t>
            </a:r>
            <a:r>
              <a:rPr lang="ru-RU" i="1" dirty="0">
                <a:solidFill>
                  <a:srgbClr val="FFC000"/>
                </a:solidFill>
              </a:rPr>
              <a:t>оценки более эмоциональны, очень подробно раскрываются факторы, которые влияют на отношение населения к проводимым реформам, а также затрагивают работу конкретных учреждений. </a:t>
            </a:r>
            <a:endParaRPr lang="ru-RU" i="1" dirty="0" smtClean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i="1" dirty="0" smtClean="0"/>
              <a:t>Однако </a:t>
            </a:r>
            <a:r>
              <a:rPr lang="ru-RU" i="1" dirty="0"/>
              <a:t>в анализе данных </a:t>
            </a:r>
            <a:r>
              <a:rPr lang="ru-RU" i="1" dirty="0" smtClean="0"/>
              <a:t> </a:t>
            </a:r>
            <a:r>
              <a:rPr lang="ru-RU" i="1" dirty="0"/>
              <a:t>не </a:t>
            </a:r>
            <a:r>
              <a:rPr lang="ru-RU" i="1" dirty="0" smtClean="0"/>
              <a:t>приводились   </a:t>
            </a:r>
            <a:r>
              <a:rPr lang="ru-RU" i="1" dirty="0"/>
              <a:t>результаты отдельно по каждому учреждению культуры </a:t>
            </a:r>
            <a:r>
              <a:rPr lang="ru-RU" i="1" dirty="0" smtClean="0"/>
              <a:t>ввиду </a:t>
            </a:r>
            <a:r>
              <a:rPr lang="ru-RU" i="1" dirty="0"/>
              <a:t>малой выборки для статистически значимого анализа. </a:t>
            </a:r>
            <a:endParaRPr lang="ru-RU" i="1" dirty="0" smtClean="0"/>
          </a:p>
          <a:p>
            <a:pPr marL="36576" indent="0" algn="ctr">
              <a:buNone/>
            </a:pP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Основная задача опроса активных получателей услуг - раскрыть факторы, влияющие на оценки людей работы в целом.</a:t>
            </a:r>
            <a:endParaRPr lang="en-US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1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Третий </a:t>
            </a:r>
            <a:r>
              <a:rPr lang="ru-RU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блок исследования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328592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i="1" dirty="0"/>
              <a:t>Важным является получение информации экспертов – руководителей, </a:t>
            </a:r>
            <a:r>
              <a:rPr lang="ru-RU" i="1" dirty="0" smtClean="0"/>
              <a:t>персонала.</a:t>
            </a:r>
            <a:r>
              <a:rPr lang="ru-RU" b="1" i="1" dirty="0" smtClean="0"/>
              <a:t> </a:t>
            </a:r>
          </a:p>
          <a:p>
            <a:pPr marL="36576" indent="0">
              <a:buNone/>
            </a:pPr>
            <a:r>
              <a:rPr lang="ru-RU" i="1" dirty="0"/>
              <a:t>Здесь </a:t>
            </a:r>
            <a:r>
              <a:rPr lang="ru-RU" i="1" dirty="0" smtClean="0"/>
              <a:t>показано </a:t>
            </a:r>
            <a:r>
              <a:rPr lang="ru-RU" i="1" dirty="0"/>
              <a:t>отношение </a:t>
            </a:r>
            <a:r>
              <a:rPr lang="ru-RU" i="1" dirty="0" smtClean="0"/>
              <a:t>к реформе </a:t>
            </a:r>
            <a:r>
              <a:rPr lang="ru-RU" i="1" dirty="0"/>
              <a:t>со стороны тех, кто, во-первых, оказывает непосредственное влияние на качество услуг в сфере </a:t>
            </a:r>
            <a:r>
              <a:rPr lang="ru-RU" i="1" dirty="0" smtClean="0"/>
              <a:t>культуры, </a:t>
            </a:r>
            <a:r>
              <a:rPr lang="ru-RU" i="1" dirty="0"/>
              <a:t>с другой стороны – иначе, чем получатели услуг может показать плюсы и минусы происходящих перемен.</a:t>
            </a:r>
            <a:endParaRPr lang="en-US" dirty="0"/>
          </a:p>
          <a:p>
            <a:pPr marL="36576" indent="0">
              <a:buNone/>
            </a:pPr>
            <a:endParaRPr lang="ru-RU" i="1" dirty="0" smtClean="0"/>
          </a:p>
          <a:p>
            <a:pPr marL="36576" indent="0">
              <a:buNone/>
            </a:pPr>
            <a:r>
              <a:rPr lang="ru-RU" i="1" dirty="0" smtClean="0"/>
              <a:t>Услуги </a:t>
            </a:r>
            <a:r>
              <a:rPr lang="ru-RU" i="1" dirty="0"/>
              <a:t>в сфере культуры можно отнести к тем видам бюджетных услуг, где лояльность со стороны их потребителей достаточно высока и востребована. Здесь, судя по открытым вопросам, достаточно много позитивных перемен, особенно, что касается массового досуга населения. 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12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5" y="144463"/>
            <a:ext cx="6480720" cy="5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5" y="5517232"/>
            <a:ext cx="6480720" cy="12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08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Историческая справка</a:t>
            </a:r>
            <a:endParaRPr lang="en-US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400600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7 апреля 1946 года </a:t>
            </a:r>
            <a:r>
              <a:rPr lang="ru-RU" dirty="0"/>
              <a:t>Указом Президиума Верховного Совета СССР на территории округа была образована Кёнигсбергская область в составе РСФСР. </a:t>
            </a:r>
          </a:p>
          <a:p>
            <a:pPr marL="36576" indent="0">
              <a:buNone/>
            </a:pP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4 июля 1946 года </a:t>
            </a:r>
            <a:r>
              <a:rPr lang="ru-RU" dirty="0"/>
              <a:t>Указом Президиума Верховного Совета СССР Кёнигсбергская область была переименована в Калининградскую, город Кёнигсберг — в Калининград. </a:t>
            </a:r>
          </a:p>
          <a:p>
            <a:pPr marL="36576" indent="0" algn="ctr">
              <a:buNone/>
            </a:pP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2 июня 1946 года </a:t>
            </a:r>
            <a:endParaRPr lang="ru-RU" sz="28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pPr marL="36576" indent="0" algn="ctr">
              <a:buNone/>
            </a:pP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была 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образована </a:t>
            </a:r>
            <a:endParaRPr lang="ru-RU" sz="28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pPr marL="36576" indent="0" algn="ctr">
              <a:buNone/>
            </a:pP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Областная 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библиотека.</a:t>
            </a:r>
          </a:p>
        </p:txBody>
      </p:sp>
    </p:spTree>
    <p:extLst>
      <p:ext uri="{BB962C8B-B14F-4D97-AF65-F5344CB8AC3E}">
        <p14:creationId xmlns:p14="http://schemas.microsoft.com/office/powerpoint/2010/main" val="3419401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00808"/>
            <a:ext cx="8775952" cy="40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72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741928" cy="58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50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63"/>
            <a:ext cx="8387977" cy="65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82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246" cy="515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dmytro.ru/wp-content/uploads/2013/06/Poterjannaja-ce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4" y="116632"/>
            <a:ext cx="1370161" cy="13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8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604001" cy="613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29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Вывод</a:t>
            </a:r>
            <a:endParaRPr lang="en-US" sz="4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256584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динамика за три года показывает, что сегодня число позитивных оценок несколько снизилось, </a:t>
            </a:r>
            <a:r>
              <a:rPr lang="ru-RU" sz="3200" b="1" u="sng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за исключением работы библиотек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,</a:t>
            </a:r>
          </a:p>
          <a:p>
            <a:pPr marL="36576" indent="0" algn="ctr">
              <a:buNone/>
            </a:pP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 </a:t>
            </a:r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но данная тенденция коснулась практически всех бюджетных услуг.</a:t>
            </a:r>
            <a:endParaRPr lang="en-US" sz="32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3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ru-RU" sz="4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Составлен своеобразный рейтинг бюджетных организаций в сфере культуры, исходя из единственного критерия – оценки их качества населением. </a:t>
            </a:r>
            <a:endParaRPr lang="en-US" sz="4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8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КОНБ сегодня</a:t>
            </a:r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К</a:t>
            </a:r>
            <a:r>
              <a:rPr lang="ru-RU" i="1" dirty="0" smtClean="0"/>
              <a:t>оличество </a:t>
            </a:r>
            <a:r>
              <a:rPr lang="ru-RU" i="1" dirty="0"/>
              <a:t>читателей достигло 27 тысяч </a:t>
            </a:r>
            <a:r>
              <a:rPr lang="ru-RU" i="1" dirty="0" smtClean="0"/>
              <a:t>человек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Фонд </a:t>
            </a:r>
            <a:r>
              <a:rPr lang="ru-RU" i="1" dirty="0">
                <a:solidFill>
                  <a:srgbClr val="FFC000"/>
                </a:solidFill>
              </a:rPr>
              <a:t>составляет свыше 700 тысяч книг, аудиовизуальных и электронных </a:t>
            </a:r>
            <a:r>
              <a:rPr lang="ru-RU" i="1" dirty="0" smtClean="0">
                <a:solidFill>
                  <a:srgbClr val="FFC000"/>
                </a:solidFill>
              </a:rPr>
              <a:t>документов</a:t>
            </a:r>
          </a:p>
          <a:p>
            <a:r>
              <a:rPr lang="ru-RU" i="1" dirty="0" smtClean="0"/>
              <a:t>400 </a:t>
            </a:r>
            <a:r>
              <a:rPr lang="ru-RU" i="1" dirty="0"/>
              <a:t>наименований периодических </a:t>
            </a:r>
            <a:r>
              <a:rPr lang="ru-RU" i="1" dirty="0" smtClean="0"/>
              <a:t>изданий</a:t>
            </a:r>
          </a:p>
          <a:p>
            <a:r>
              <a:rPr lang="ru-RU" i="1" dirty="0" smtClean="0"/>
              <a:t>На </a:t>
            </a:r>
            <a:r>
              <a:rPr lang="ru-RU" i="1" dirty="0"/>
              <a:t>сегодняшний день в библиотеке работает около 70 библиотечных работников. </a:t>
            </a:r>
            <a:endParaRPr lang="ru-RU" i="1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В </a:t>
            </a:r>
            <a:r>
              <a:rPr lang="ru-RU" i="1" dirty="0">
                <a:solidFill>
                  <a:srgbClr val="FFC000"/>
                </a:solidFill>
              </a:rPr>
              <a:t>ее структуре более 16 отделов, информационных центров и </a:t>
            </a:r>
            <a:r>
              <a:rPr lang="ru-RU" i="1" dirty="0" smtClean="0">
                <a:solidFill>
                  <a:srgbClr val="FFC000"/>
                </a:solidFill>
              </a:rPr>
              <a:t>секторов</a:t>
            </a:r>
          </a:p>
          <a:p>
            <a:r>
              <a:rPr lang="ru-RU" i="1" dirty="0" smtClean="0"/>
              <a:t>Ежегодные </a:t>
            </a:r>
            <a:r>
              <a:rPr lang="ru-RU" i="1" dirty="0"/>
              <a:t>посещения библиотеки превышают 100 </a:t>
            </a:r>
            <a:r>
              <a:rPr lang="ru-RU" i="1" dirty="0" smtClean="0"/>
              <a:t>тысяч 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Ежегодно </a:t>
            </a:r>
            <a:r>
              <a:rPr lang="ru-RU" i="1" dirty="0">
                <a:solidFill>
                  <a:srgbClr val="FFC000"/>
                </a:solidFill>
              </a:rPr>
              <a:t>пользователи библиотеки получают около 30 тысяч </a:t>
            </a:r>
            <a:r>
              <a:rPr lang="ru-RU" i="1" dirty="0" smtClean="0">
                <a:solidFill>
                  <a:srgbClr val="FFC000"/>
                </a:solidFill>
              </a:rPr>
              <a:t>справок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Договор </a:t>
            </a: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Воеводской публичной </a:t>
            </a: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библиотекой </a:t>
            </a:r>
            <a:b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Ольштына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 (Польша)</a:t>
            </a:r>
            <a:endParaRPr lang="en-US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C:\Users\Vitina\Desktop\фотография 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7532"/>
            <a:ext cx="3987552" cy="2858507"/>
          </a:xfrm>
          <a:prstGeom prst="rect">
            <a:avLst/>
          </a:prstGeom>
          <a:noFill/>
          <a:ln w="476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Vitina\Desktop\фотография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535801" cy="2486653"/>
          </a:xfrm>
          <a:prstGeom prst="rect">
            <a:avLst/>
          </a:prstGeom>
          <a:noFill/>
          <a:ln w="412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Vitina\Desktop\фотография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492026" cy="2529108"/>
          </a:xfrm>
          <a:prstGeom prst="rect">
            <a:avLst/>
          </a:prstGeom>
          <a:noFill/>
          <a:ln w="412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SEhQUExQUFRQUFRQXFxcXFBQUFBQUFBQWFhQXFBUYHCggGBolHBQUITEhJSkrLi4uFx8zODMsNygtLisBCgoKDg0OGhAQGywkHCQsLCwsLCwsLC8sLCwsLCwsLCwsLCwsLCwsLCwsLCwsLCwsLCwsLCwsLCwsLCwsLCwsLP/AABEIAKsBJgMBIgACEQEDEQH/xAAcAAABBQEBAQAAAAAAAAAAAAAEAQIDBQYABwj/xABDEAABAwICBwUFBwEGBgMAAAABAAIDBBEhMQUGEkFRYXETIoGRoTJCscHRB1JicoKS8OEUIzNDU2MWg5Oi0vEVsuL/xAAbAQADAQEBAQEAAAAAAAAAAAAAAQIDBAUGB//EAC8RAAICAQEHAgMJAQAAAAAAAAABAhEDBAUSEyExQVEUkWHR4SIjMkJScYGhsRX/2gAMAwEAAhEDEQA/ABo6hGU9Txx8VQOc5jix7S1wwLXAhw6goyn2zk1xtyK3swov3huztNdvsWkjax3gbwog9RaMo3yi4s0fiNrnkM/FE/2GS5GwSRwFxlfA70KQt1iCVHUtM94BbbHAXc0XPDE5qDR+j3Sk4hoGZN8DwtmSrKPQzQcZ25+61zvmE3JAosdS1brOikvsbLg8EG9gCTzBFsFU6N0XJOSIwO6L4mw6X4rXv0XtwuaCNtwI7UBxvcbLg4HEXsBa++6bo6PsqUC+RN7XadonvBzTvGXghTpcgcLfMx1Ro+Vjg10b2k5AtOPTijtH6Bc+znubG2/vHvm29rN+PRaWPTPds5u0bi172QktT2r8rcBwT4sqEscQd+had4Aa58bhgXWL2ONszc3bis3VQGN7mGxLSRcZG3BehxUHcOzYuAuAN7rc1gK6J7XntGlrnd4gi2Z4earFJvuTljQOuXLluYipQkXIAVIlXIAauSrkAIuXLkAIuSpECOukKVIgYhSFTtpHnJjseRAtxud3NKKe+Ac1x4NuQOr/AGfIlS8kV1ZShJ9gZIjWUZ32PipBSt3/ADWfHiacCRWrlbtp2fdB8E4QN+6PIJeoXgfp35KQpCr9rGfdb5BTCJn3G+QS9QvA/TvyZhIVqhTMPuN/aEh0fEfcb5W+CPULwLgPyZQhctO7RMR90j9RSKvURDgSNXW0sM4Amja+2RI7zfyuzCz1fqpK276aUyWuRE8taegdkfGyvw5TNlWHU6aPLKrSc0TyJmOjeNzmlp8L5jmrGk1kccz6Cy39VHHM3YmjbI3g4Xtzac2nmFkdNagZvo3/APJkdj+iQ/B3mlRNEdRpQyyNaHhottE4C7xvIt3jbdwCWJhJ7zr9MAsjI6SGQMla5j2kGzhY57uI5q9p6y/JJugikzWUVa5gsx5GFscQfNTdu44uNxmb2tzWegqfLefoFY08pfYWIbwGZ4XKhsui5giY8+xh5HwsixoSM4scWngbEKKjw93zzVxTS8WEfBFsKRXt0dUMILHMcBuuR8lUa46MkkdG9sTy/ZIeWjaGFtnL9S2TCOCkJVRm07IlBSVHjU0DmGzmuafxAt+KZZesVzr8HDgdk+hVFU0MDvaiZ4N2D5tstlqPKMXp/DMIuWpm0FAci5vR1/iFA3QEW+R/gwFaceBPAkZ5ctfDq3TuyfUE/k//ACpXamMPsul8Ws+oRx4BwJGLSWWzj1IO+T0A+qnbqlA32nPP6g31uEceIcCRhUTR6PklNo2Of0BsOpyC1woKKE37t/xyB9vCxUkutMTBZr8Buayw+AUS1HhFRweWVVJqTO723MYOpc7yGHqrCPUpg9p73W6MHzPqq+q16A9kE9T8h9VS1uuM8gsHFo5Yf1WbyzZoscF2NNVUdJTi7wwfmJc4/laTiqWo1gLjs0sVh98tA8hkPVZaapLjc4niSSfMqaASyYNBI8Q0fJQ231LVFoYA7GpqL3Ny0EuueZU5bAfYc7l3SR8FDR6KLcXHvchgPE5qyjaQpKARC/cfSyXsZOKstldsIArw144FSNkO9pRgiUjYwgAMR7Xu+ae3R44eRKMGGSTbKABv7Bwc4eKcKRwyefEAqcPS7SAI2xvG9p8wuTi9cgC0JTmuUN05rlqBM12KmD96FupQ7BADq2miqGbE0bZG7rjFvNrs2nmFldJ6lvbd1M7bb/pvNnj8rrWd428VqYinF5BSasDzQVOy7Yedl7faa4EOv0K0eiqgW8Vo9JaPhqBaaNr+Dsnt/K8YhZfSOqUsV30zy9v3bDbHVuT/AAx5KHELLuKqxRbNKuGANuq8/p9YXsJEkZIGZFwR1Y7EK5pdOwyW7xB4HA+ZwUgbOn0keJKKirBvusk/SELG7RlaAM9pzfSxVdLrzA32CZDyIaPM/ROgs9MicHbkyplgj/xHMb+ZwHoV5PV65TyCzCImn7ved+8/IBVDpXOxc4k77kk+KKFZ67JrBRNzkZ4Bx+AUD9bqNvsknow/NeUlo4JY47mwFzwAufJFBZ6NUa+xj2G+irJ9fnnIW8B9VS0uq1TILtgcBxdZn/2IKsYdRZT7b2M8HvPoLeqB8wWq1tmfvd5gKtm0vI7+pJWqp9Rowe/O48mxEepJ+Cs4NWqSP/KfIfxucB5Cw9EWhczzd873bz0Cnj0VO/ERyHmWuA8zgvUI4QwWjjjiH4WgE+Oa7sd7jf4p2FHnUWrE591rerh8royLU9/vPaOgcfjZbtrABkh5ZErY6RmoNWImYuu887AeQ+asRABgBYcAiXYpCxAA/YhNfAEVYKF2KAByxNc1EiNcYkABkFNLkd2QTDCgALaKXtXIl0KYYkAQ7ZTg5c5nJRF38KAJNocVyYAUiALa65rkiaCtQJdpPa5QEpwcgZO16UuUDXJxcgCYuwRUEhOI8eqBBT6eXZdyOaBEulNGQ1I/vGWeMBI2weORO8cjdeZ636pVtO0yU7G1EQx2mXMzBv2ot9uLSegXqLzin0U5BI35j5pUgo+X3zF5u9xcee7iLblJHZfQus+pNHpAF0jOynthNH3X/rblIOuPAheUad+zKrpCXYTQj/MjBy/Gy5LPUc1rGXYylEzMIJPdvflmr3R1LIfal2B+Yk+WSFp6F4yFvII2CnedxPNdCiu5k2y7h7Nn+Y6S33g3Z8gMfNXtBrEI/YbC3owtJ6kFZ2n0XcC5zsrel0XGCN/mnuQfVC3pLuaiLW17rdxtuIc8H1BVjHrdYYxOw/E0/RZbshawtaybUvsP64KeBjfYfFl5NZ/xhFvEg/S0/By4a00x99w6sd8gvP5qhRRvBsBmf4Uelh8RceR6PHp2ndlKB1a8fJTs0zTNx7Vnr9F552rW5m55KaIk3JBA5nFL0kPLH6iRv6jTlMWk9swYcSqg6bpv9eP9yxFbILkBV8hHVNaOPliepfg9Ffpum/1ov3tTP/l4P9eL/qM+q83k6KNsYOJyT9FHyxepfg9KOk4TlLF/1GfVKKuM5SRn9bfqvKpahvugHpc+uSGNUb+xgk9HH9Q1qJeD2MSA5EHxBT146yuF8WEJztIkezteZCzelXn+i+M/B665ybtryVulZhk+Qf8AMd9VPFp6qGUr/Eh3xCPSS7MOOu6PU9q6Vebwaz1Qze13VjflZHM11kHtRMd0c5v1UPS5BrPE3JKie8bwsi3XUnOA+EgPxanM10b/AKL/ANzVPp8ngrjQ8mlL28COi5Zw66R74pP+z/yXJcDJ4HxYeTa080crduJ7Xt4tIPnwTXBeF02kpIXB8T3Md+E2/wDa2ugvtCcbNqWbX+42zXeLcj4WXNHOn1PazbKnF/dPeXjv9TfXXAoSh0jFOLxPDrZjJw6tOIRC3TvoeXKMoPdkqY+6UuURKXaQIma5ddQhydtIEHxv2m8wmCYgg8EPTusbbnJZHbkDLZkwujIp7YjEKjjk7o8lPBOmIH0/qTTVV3x/3Epx2mAbDj+NmR6ixXnWnNEVVD/jMJZewkb3ozwx93obL1umqr87I+ORrgWusQcCHAEEcDxTU3EhwTPA49Lm4/gVhT6Tvnj4Zlb/AE39nMEl309on57JuYnHkPc8MOSwOk9Hz0rtmSLYJyJF2u/K7IreOVMxlBos4qsH+XslqJG2JJN9+Nr+FlQCtdkXtaOX9Eoma615L+BW6Zk0LM65sN/ijKOlIzz+CdT7ItYY8TgkmqBewV71k1QayFoG4njj9ElSSd9vgoaaoDsOfHkpC7adbhnvyx+iAAZ4dk94gX3YknwAuoCH+7G/qbMHliSiq7TbYyQxoJ42zKpajS00nvWHJXbJpBR0fM7Mxs8C53mSozodnvyF/JzrN/aLBNpad7vac62/FFStDBgFLZaVAFbEG2A3btw6IaNiIkNziopUyRtgmvtbIZ57+ijcUwHFFCsVzlCZDxU74jnY2OV1D2aaAZ2h4pA/HNPLEwRngmFonYealDeaDa+26ynZNwCQjpYupXJ+2Tn9EqfMLKKJ1lzjY4FR7SUFfLWfowdS6Qe1wLXFrhk5psRy6LaaF19PsVLdo7ntsCeoJsV56ApRjgfA8FUZOPQjLhhmVZFf++56hLr1TtNnNlb+kEeYKaNfaX/c/Z/VecR1RHdfYjnjdcaQPuY8/unP9J3quPNHL/ydO/w37no//H1L/ufs/qkOv9Lwl/aPqvLHYYHApQUeomStl4Pj7nqLvtCpuEt/yj6p0n2iU5x7Obyb/wCS8sunNcjjzKWy9P8AH3PTB9pEIuOxl45sHzUkP2lw3xhl8Cz6rzEFIQjjzH/zNP4fueu0/wBotLfEStvxaD8Crij1/oybGUj8zHj5Lwq6mZMqWokJ7J077v3+h9LaM1kp5gOzmjdyDhfyOKsdIUMVTE6KVoex4xB9C07iNxXzLTVHqtFoPWaenP8AdyvA+6TtN/a64T9R5Rjk2Ha+7n7/ADXyLrWfUp9ES8AyQbn2uW8pAMuuXRUkcrbYBei6F+0Nrhs1LBYixczEH8zPp5J2kNTKKtaZKORsbszsd5l/xRk3Z4W6LtxaiLPD1Wz82B/aj8vc8zmrzlkom1RO9F6y6s1VGbyxkx/6rLvj/UbdzxAVG2Vd0JqjzZRZe0bzkE7SekRGNhhx948Shf7T2bOZCo5Z7nMBaRdktEz57oimdl1Va0X5o2kjxCpsVGipHgAYoWrddTRts3dlwQNReykpkTnKJ7+a5zlCXK6IbGueuamucmlyqiLCmyYWKYXIbaKeHKWiiUkJA5RPuo9o8Eh0TF/IJDMdyGcHcCntjdgnYUS2O+3ibpU0Q8fUpUyeRVviumNhKJidbIXG8bx0UpZcbQy38uq+UP0rcb5gewQu2bIrs7pBEmLmiIEWxF/ipYZdnLL1XCNc2G5txRQKckyxELZh37bW5wz8eKqq7Rz4s8W/eGXjwTwCMs0RHpZ7MHN2hwPBTulynGX4lT8lVdcHI2WOKTGM7DvuOyP5XfIoKSMg2IIKRk7RIClJUAKka8Jj3h+0kBSgApC1Me8PY6yNZJvVdZSwuQaQmX9HWK+0bpF8bg+N5Y8bwcxwPEcisXFNZWVHV+inpzRvcZKme1ata4Mn/uagNbI7C/8AlyXGIscieGSqtZPsxhkJfSnsXZ9mf8I/l3s8LjkFhYJg8BbzVPW0t2Yag3GAZId34XnhwK7MGoadM+d2lshJPJhXLuvl8jyrWTR1RTPDKmN0VzZpwcx4G9jxgeNs+QQMdK047S+k9LQxyxlsjGyRuwc17Q5pB5Feb6zfZSxzXSaPdsm1+we4lruUbzi08jcdF6Uc3k+ali8Hng2G70+mnBdhkqqRpY8xyNcx7CQ5rhZzXDMEIiIWdhkcknrMce50Y9mZ59kv5NS6QBvVV1RJdMnnsLXvgg3uvvUrX4viavY+o7V7/Qke5ROeFGUnZrVbQwef6Zk9jarwvdEhF0wxpQxOAWi1uB/mM3snWL8n+fMZsJwausVwCtanC/zL3MpbO1UeuOXsSBqdZMDlxK0jOL6NHNPBlj+KLX8MddN2ki66ozoUtXJNtIjmMqVNDKQbg4+h6qG5vZPbE7cF8qfo6tdAxh2/YFjvH0XGInfjwTKRhDr5OHryRM/e77c945qTpU7XNA7wRkFG2otiAi45r5hJLTA4twPoUcxPdlzQI+Zz8WhMhY557xVtHTC17Y705tNtG4wPxTsl40ymr6IsIviDkd9+abHU27sg2m7j7zeh4cloNK0+1Dzbj5Kjcy4R1InDcdrudNQYbTDdp/mPBBvjIzFkZE50eLcWnMfUIthbIMPFv0SE4qSuPsUwKcJEdLQjdgh5KJwyx6JmV0R9ou2uahc0jNNumLiNBTZrImKYHkq/aStKVGkc1Gjoagg23HEFXkNRtDmPULF0dTbAnor6jqb2I/8ARUtHZjmpI9S1M1nDgKeY54McTlwa48OBWtaSzwXh5k3hW41tq2NBjl2gBYte1rsBwOfqunFqKVSPH12xnknv4aV9Uz0vWHVSj0g288Q7S1hKzuSjh3h7QxOBuF5drB9llXTXdTu/tMWdhZsrRzZezv048kZo77Up2G0sMbh+EuYfW4Wk0d9qtNlKyWPnsh7f+039Fblin3PPWj1un6RtfDn9TxuaY7RBuCDYg4EEYEEbjyTe1Xu9XNorSg2Xuhe+2Bv2cw6HB3gsTpf7Mo43HZnkDT7N2td5kEX8lHBb6czRa3d5ZE4v4nn3aJ/arc6P+zVrjd9S63BjAD5uJ+Cota9H0lLM2GNz3Wb33FwLg45ZWAw5KJYnFWzqw6qOWW7DqUokTw9MqKUtG007TOO8fmHzyUTHrNxOriNOmGB6cFAwqZiho2jMmY26dYJgSXQM5wTLJXFNKak10YnGL6oaWrlwK5acbJ+p+5m9Ngf5I+yIKOnsSCMDvRohsupzfCykhdm05jJQbxqgGZtimxvxv580ZOy+5AkEb0xNuLJZY7YjIp7ZOCZA4Huk4H0KYBsmxukDrqugbt5O/d9UfC4CxGSBjcB8CpoHbLtk+yckzVFg5gNxuIWcdAWkg7itKwCyq9KNs4EZOHwS7jnHeiV7W4YoSWEtO0zC276KwPBN2d2HgqOTpzRDDUB4vbvDMfNOuoZ6ax2mmzvipIZNoA7944FJchv7SvuNmbfddBSU45gqzeoi1UjJoqHwkKNW74lBJBfMIohoA2lZ6LqSDY5H4oJ9Id2KjZdpSZeKbjI17J7YHI+nMJ5NjcG4+P8AVAU0u2wHfkeqa2pMZscWlZnrKVK+x1cwE3GaAkkIVrNFtDaYb/zfwKqJikOb5WRvmsbjBG0+s9VELNmds/dcdtvgHZeCrXhQuCuLa6Hnaj7aqStF+7XerI2e02QfugA+azstQXOJJJJOJzPmmkKMutmDbitLcupwUsaqKr+C90A50kjWGVsLDnI8Oc1vUNxsvSaj7JHGLbiqWPkIuAI9mJ4thYhxt1y5LyKmqdk3aV6bqF9o4gtDMD2eQx9nm2/wVQcU6kh54ZMkE8Uua7Ouf7Mx1TTvhkdFK0tew2c07j8xzUsbl6f9pej4a2kFVA5rnw94kEAmP3mu6ZjpzXksUqU4UyMGZyXNU+6LAFKoGSKRrlg0ejCVI5yQXT7JHBFFWMsuXELkDscx2IvgfQptVncbkRLHtKHG1v4U7o6HBNch3aAja80JOMbqWN4F+G8cEyQ2wsmjGadA90UQZG394Z8xxQzpE5kxBv8AwhMxi65MMpm2wRexcWyIxCrS/G4GGaNhkuLoNouuRZ0r9pvMZoLScdumY+aeyXZcDudgeqdpQXAUy6HRj60VbuPJNASE7v5ZOwVI5Jx3W0I8HgV1OwE9f5iu27YX9UrX4pmSdSsikJBIOYTSEXWQh7Q4ZhAxyX/m9JM0yQpWugpBUdtyIv0Ubz0VGDIXNCR0YOae4XSAfy6YkE6LZsuIvgR6oqqguEFG7I8FbuIc0FZSR6Gnny3WUkE7onG2XDcUTMxkwu02dwT5YgbhVj4y03Ck1lHd/YgkaWmxwKaizMJBZ2YyKCmjLTy4po5Mi3VvLmhezTSwpA9O7ZVzMbgyN0QO5N7I7j5qUOunhjr2sfJO2Q8cGGaO09JE10UgL4njZc0uIuPwuGSV7QO8x20w5G1nDk8bj6FPho+73he6EbCY3Xbkc2nIjgmpJdRz082rXP8A36hsb0TGVWTy7JFgS0i448weYT453HIAdU93uYLJuvdfUuG3S2QMZkHvAohsj+AUs3jKx5f+E+C5dtneQOmK5Iu2ExtwUVSbC43Z9EjHHFD1Dys2z0khswB7w8eYQ87rC1+nRSQnNBVpyTiyMqpWNMqfHOOiglGKjcrs45xLOGbduPxRUEuycVUwHBWl+6DvsmOL5fsWcY2gRxy67k1820wXzBsU2lOAUFYe+7qCpZ0Y3zRC8WckL8eCikOXVRSHFERalfasfcEqTZ4FCRHFENCs4w2HEWPBA1key4nzR1Ih9J4Fviol5OvHzW6wS6UlNhyKkCtOzlnGnQ1vgkIUkYxSOTM2LEVY0UmbVXtKJhPeCTRtilTGz913JJOwE23OFx1CI0mMvH4IKB1w383yWXej0G7VgEsVlHt4WOSspRi8bsFVvTo5Z8uaI3N4ZKSmaFEnwGzlZx8rC42gbkUxt8sPVRgYKWIJ2bRSJQVHUxYZJ6kUSR1Y5Fc0X7vHLk7+YJsYKdJmtVDTMee81pwGYHAb1pgi52jy9qzjgrJXejPROIRLXK70ho2JrbtZbxPwuqdrU5w3eplpdQsytDmgcFykC5Znbun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http://m.ruvr.ru/2013/06/03/1150226329/32123121231327_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6988"/>
            <a:ext cx="3440377" cy="2004394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7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Договор </a:t>
            </a: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Клайпедской</a:t>
            </a:r>
            <a:r>
              <a:rPr 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областной Публичной библиотекой</a:t>
            </a: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им. Е. </a:t>
            </a:r>
            <a:r>
              <a:rPr lang="ru-RU" sz="24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Симонайтите</a:t>
            </a: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 (Литва</a:t>
            </a:r>
            <a:r>
              <a:rPr 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sz="2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664296" cy="204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Vitina\Desktop\фотография 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08514"/>
            <a:ext cx="5184576" cy="3524399"/>
          </a:xfrm>
          <a:prstGeom prst="rect">
            <a:avLst/>
          </a:prstGeom>
          <a:noFill/>
          <a:ln w="444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7389"/>
            <a:ext cx="3888754" cy="2713545"/>
          </a:xfrm>
          <a:prstGeom prst="rect">
            <a:avLst/>
          </a:prstGeom>
          <a:noFill/>
          <a:ln w="444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7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Областная библиотека </a:t>
            </a:r>
            <a:r>
              <a:rPr lang="ru-RU" sz="29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</a:rPr>
              <a:t>(Калининград)</a:t>
            </a:r>
            <a:endParaRPr lang="en-US" sz="29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http://photos.wikimapia.org/p/00/00/41/38/73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5715000" cy="4286250"/>
          </a:xfrm>
          <a:prstGeom prst="rect">
            <a:avLst/>
          </a:prstGeom>
          <a:noFill/>
          <a:ln w="3492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2" y="1652131"/>
            <a:ext cx="4296994" cy="291188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95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19256" cy="50405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Договоры </a:t>
            </a:r>
            <a: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с </a:t>
            </a:r>
            <a:b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Гомелевской</a:t>
            </a:r>
            <a: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областной универсальной библиотекой </a:t>
            </a:r>
            <a: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им</a:t>
            </a:r>
            <a:r>
              <a:rPr lang="ru-RU" sz="3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. В.И. </a:t>
            </a:r>
            <a: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Ленина  </a:t>
            </a:r>
            <a:r>
              <a:rPr lang="ru-RU" sz="3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Республиканской </a:t>
            </a:r>
            <a:r>
              <a:rPr lang="ru-RU" sz="3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научно-технической библиотекой </a:t>
            </a:r>
            <a:r>
              <a:rPr lang="ru-RU" sz="3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(республика Беларусь)</a:t>
            </a:r>
            <a:endParaRPr lang="en-US" sz="3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075240" cy="6480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2673529" cy="213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88640"/>
            <a:ext cx="3528392" cy="205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594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441213" cy="250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7265"/>
            <a:ext cx="3119979" cy="251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752">
            <a:off x="6544634" y="718800"/>
            <a:ext cx="1800200" cy="27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3946"/>
              </p:ext>
            </p:extLst>
          </p:nvPr>
        </p:nvGraphicFramePr>
        <p:xfrm>
          <a:off x="107504" y="131266"/>
          <a:ext cx="5544616" cy="38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Document" r:id="rId7" imgW="8521845" imgH="5911913" progId="Word.Document.12">
                  <p:embed/>
                </p:oleObj>
              </mc:Choice>
              <mc:Fallback>
                <p:oleObj name="Document" r:id="rId7" imgW="8521845" imgH="59119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504" y="131266"/>
                        <a:ext cx="5544616" cy="3846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1440160" cy="2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433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583837"/>
            <a:ext cx="8424936" cy="1826363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Стратегия развития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научно-исследовательской </a:t>
            </a:r>
            <a:r>
              <a:rPr lang="ru-RU" dirty="0">
                <a:effectLst/>
              </a:rPr>
              <a:t>деятельности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Калининградской </a:t>
            </a:r>
            <a:r>
              <a:rPr lang="ru-RU" dirty="0">
                <a:effectLst/>
              </a:rPr>
              <a:t>ОНБ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4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Стратегическая </a:t>
            </a:r>
            <a:r>
              <a:rPr lang="ru-RU" sz="44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цель:</a:t>
            </a:r>
            <a:endParaRPr lang="en-US" sz="4400" b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создание 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и </a:t>
            </a: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выполнение 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миссии </a:t>
            </a:r>
            <a:endParaRPr lang="ru-RU" sz="28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pPr marL="36576" indent="0" algn="ctr">
              <a:buNone/>
            </a:pPr>
            <a:r>
              <a:rPr lang="ru-RU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ведущего </a:t>
            </a:r>
            <a:r>
              <a:rPr lang="ru-RU" sz="32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научно-исследовательского,  методического центра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, приносящего значительный теоретический и практический вклад в инновационное развитие библиотечного дела региона.</a:t>
            </a:r>
            <a:endParaRPr lang="en-US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1869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Задачи:</a:t>
            </a:r>
            <a:endParaRPr lang="en-US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b="1" i="1" dirty="0"/>
              <a:t>1. </a:t>
            </a:r>
            <a:r>
              <a:rPr lang="ru-RU" b="1" i="1" dirty="0" smtClean="0"/>
              <a:t>Модернизация </a:t>
            </a:r>
            <a:r>
              <a:rPr lang="ru-RU" b="1" i="1" dirty="0"/>
              <a:t>научно–исследовательской деятельности.</a:t>
            </a:r>
            <a:endParaRPr lang="en-US" b="1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30638" cy="398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http://topmap.narod.ru/39/kal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362153" cy="27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60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Задачи: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6576" indent="0">
              <a:buNone/>
            </a:pPr>
            <a:r>
              <a:rPr lang="ru-RU" b="1" dirty="0"/>
              <a:t>2. Модернизация  системы повышения квалификации </a:t>
            </a:r>
            <a:endParaRPr lang="en-US" b="1" dirty="0"/>
          </a:p>
          <a:p>
            <a:endParaRPr lang="en-US" dirty="0"/>
          </a:p>
        </p:txBody>
      </p:sp>
      <p:pic>
        <p:nvPicPr>
          <p:cNvPr id="18438" name="Picture 6" descr="http://sudpomoshnik.ru/wp-content/uploads/2012/10/%D0%94%D0%BE%D0%BA%D1%83%D0%BC%D0%B5%D0%BD%D1%82%D1%8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496072" cy="440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jobprofy.ru/images/vibor_trening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2" y="2651757"/>
            <a:ext cx="4865921" cy="40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61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Задачи: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36576" indent="0">
              <a:buNone/>
            </a:pPr>
            <a:r>
              <a:rPr lang="ru-RU" b="1" dirty="0" smtClean="0"/>
              <a:t>3. Укрепление </a:t>
            </a:r>
            <a:r>
              <a:rPr lang="ru-RU" b="1" dirty="0"/>
              <a:t>кадрового потенциала, предполагающее обновление кадрового </a:t>
            </a:r>
            <a:r>
              <a:rPr lang="ru-RU" b="1" dirty="0" smtClean="0"/>
              <a:t>состава,  </a:t>
            </a:r>
            <a:r>
              <a:rPr lang="ru-RU" b="1" dirty="0"/>
              <a:t>в том числе за счет привлечения интеллектуальных сил извне, стимулирование эффективной профессиональной научно – исследовательской деятельности.</a:t>
            </a:r>
            <a:endParaRPr lang="ru-RU" b="1" dirty="0" smtClean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5472608" cy="18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73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Задачи: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b="1" dirty="0"/>
              <a:t>5. Совершенствование организационной структуры библиотеки и повышение </a:t>
            </a:r>
            <a:r>
              <a:rPr lang="ru-RU" b="1" dirty="0" smtClean="0"/>
              <a:t>эффективности </a:t>
            </a:r>
            <a:r>
              <a:rPr lang="ru-RU" b="1" dirty="0"/>
              <a:t>управления 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448206" cy="28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 descr="http://www.profguide.ru/images/article/specialist-quality-management-system_725_b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9899"/>
            <a:ext cx="30575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bdou74.ru/sites/default/files/styles/large/public/bufer_obmena01_1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61923" cy="28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78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6192688" cy="6408712"/>
          </a:xfrm>
        </p:spPr>
        <p:txBody>
          <a:bodyPr>
            <a:normAutofit fontScale="92500"/>
          </a:bodyPr>
          <a:lstStyle/>
          <a:p>
            <a:pPr marL="36576" indent="0" algn="r">
              <a:buNone/>
            </a:pPr>
            <a:r>
              <a:rPr lang="ru-RU" b="1" i="1" dirty="0" smtClean="0">
                <a:latin typeface="Book Antiqua" pitchFamily="18" charset="0"/>
              </a:rPr>
              <a:t>«Нам </a:t>
            </a:r>
            <a:r>
              <a:rPr lang="ru-RU" b="1" i="1" dirty="0">
                <a:latin typeface="Book Antiqua" pitchFamily="18" charset="0"/>
              </a:rPr>
              <a:t>обязательно нужно идти вперед, </a:t>
            </a:r>
            <a:r>
              <a:rPr lang="ru-RU" b="1" i="1" dirty="0">
                <a:solidFill>
                  <a:srgbClr val="FFC000"/>
                </a:solidFill>
                <a:latin typeface="Book Antiqua" pitchFamily="18" charset="0"/>
              </a:rPr>
              <a:t>формировать современные культурные стандарты, усваивать новый опыт</a:t>
            </a:r>
            <a:r>
              <a:rPr lang="ru-RU" b="1" i="1" dirty="0">
                <a:latin typeface="Book Antiqua" pitchFamily="18" charset="0"/>
              </a:rPr>
              <a:t>, в том числе, разумеется, </a:t>
            </a:r>
            <a:r>
              <a:rPr lang="ru-RU" b="1" i="1" dirty="0">
                <a:solidFill>
                  <a:srgbClr val="FFC000"/>
                </a:solidFill>
                <a:latin typeface="Book Antiqua" pitchFamily="18" charset="0"/>
              </a:rPr>
              <a:t>и мировой опыт</a:t>
            </a:r>
            <a:r>
              <a:rPr lang="ru-RU" b="1" i="1" dirty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  <a:p>
            <a:pPr marL="36576" indent="0" algn="r">
              <a:buNone/>
            </a:pPr>
            <a:r>
              <a:rPr lang="ru-RU" b="1" i="1" dirty="0">
                <a:latin typeface="Book Antiqua" pitchFamily="18" charset="0"/>
              </a:rPr>
              <a:t>Считаю, что </a:t>
            </a:r>
            <a:r>
              <a:rPr lang="ru-RU" b="1" i="1" u="sng" dirty="0">
                <a:solidFill>
                  <a:srgbClr val="FFC000"/>
                </a:solidFill>
                <a:latin typeface="Book Antiqua" pitchFamily="18" charset="0"/>
              </a:rPr>
              <a:t>культуру нельзя загонять в прокрустово ложе бессмысленной отчетности </a:t>
            </a:r>
            <a:r>
              <a:rPr lang="ru-RU" b="1" i="1" dirty="0">
                <a:latin typeface="Book Antiqua" pitchFamily="18" charset="0"/>
              </a:rPr>
              <a:t>о количественных достижениях и процентах на душу населения. </a:t>
            </a:r>
            <a:r>
              <a:rPr lang="ru-RU" b="1" i="1" dirty="0">
                <a:solidFill>
                  <a:srgbClr val="FFC000"/>
                </a:solidFill>
                <a:latin typeface="Book Antiqua" pitchFamily="18" charset="0"/>
              </a:rPr>
              <a:t>Она может измеряться только общественным признанием и характером влияния на становление личности</a:t>
            </a:r>
            <a:r>
              <a:rPr lang="ru-RU" b="1" i="1" dirty="0">
                <a:latin typeface="Book Antiqua" pitchFamily="18" charset="0"/>
              </a:rPr>
              <a:t>. Нам нужна новая, комплексная система оценки качества культурной среды и эффективности реализуемых </a:t>
            </a:r>
            <a:r>
              <a:rPr lang="ru-RU" b="1" i="1" dirty="0" smtClean="0">
                <a:latin typeface="Book Antiqua" pitchFamily="18" charset="0"/>
              </a:rPr>
              <a:t>мер»</a:t>
            </a:r>
          </a:p>
          <a:p>
            <a:pPr marL="36576" indent="0" algn="r">
              <a:buNone/>
            </a:pPr>
            <a:r>
              <a:rPr lang="ru-RU" b="1" i="1" dirty="0" smtClean="0">
                <a:latin typeface="Book Antiqua" pitchFamily="18" charset="0"/>
              </a:rPr>
              <a:t>В.В. Путин</a:t>
            </a: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  <p:pic>
        <p:nvPicPr>
          <p:cNvPr id="21506" name="Picture 2" descr="C:\Users\Vitina\Desktop\a_0343d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04" y="1052736"/>
            <a:ext cx="22011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42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705709"/>
            <a:ext cx="3456384" cy="1253808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внимание!</a:t>
            </a:r>
            <a:endParaRPr lang="en-US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3356992"/>
            <a:ext cx="3456384" cy="3096343"/>
          </a:xfrm>
        </p:spPr>
        <p:txBody>
          <a:bodyPr/>
          <a:lstStyle/>
          <a:p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Скурихина Яна Евгеньевна,</a:t>
            </a:r>
          </a:p>
          <a:p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Телефон: (</a:t>
            </a:r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4012)93-70-21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</a:t>
            </a:r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mail</a:t>
            </a:r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  <a:r>
              <a:rPr lang="en-US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skurikhina@lib39.ru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2532" name="Picture 4" descr="http://t2.gstatic.com/images?q=tbn:ANd9GcR-FETI5CeJjq47Nsoqe08-iqerRnmF0EkV6Q2u7KlMQ75FVA6t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664296" cy="2664296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3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Ленинградский государственный институт </a:t>
            </a: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культуры им. Н. К. Крупской</a:t>
            </a:r>
            <a:endParaRPr lang="en-US" sz="2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09099"/>
            <a:ext cx="3075986" cy="195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45" y="3538881"/>
            <a:ext cx="4778896" cy="318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8" y="1389044"/>
            <a:ext cx="3406514" cy="19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7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190"/>
            <a:ext cx="43537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8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627730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90123"/>
            <a:ext cx="4361313" cy="290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3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Международная библиотечная философская школа</a:t>
            </a:r>
            <a:endParaRPr lang="en-US" sz="32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lib39.ru/images/sov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21516"/>
            <a:ext cx="23072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68" y="3284984"/>
            <a:ext cx="2289043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04" y="4044450"/>
            <a:ext cx="3937620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4244"/>
            <a:ext cx="1856994" cy="27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24" y="1428087"/>
            <a:ext cx="1606760" cy="241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3098118" cy="20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9413"/>
            <a:ext cx="1451019" cy="22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42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647056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социологическое исследование </a:t>
            </a: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по оценке качества и доступности государственных (муниципальных) услуг в сфере </a:t>
            </a:r>
            <a:r>
              <a:rPr 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</a:rPr>
              <a:t>культуры</a:t>
            </a:r>
            <a:endParaRPr lang="en-US" sz="2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56644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3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92688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ru-RU" sz="2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Исследование было осуществлено </a:t>
            </a:r>
            <a:endParaRPr lang="en-US" sz="2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pPr marL="36576" indent="0" algn="ctr">
              <a:buNone/>
            </a:pPr>
            <a:r>
              <a:rPr lang="ru-RU" sz="2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Научно-образовательным центром «Социологические исследования» </a:t>
            </a:r>
            <a:endParaRPr lang="en-US" sz="2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pPr marL="36576" indent="0" algn="ctr">
              <a:buNone/>
            </a:pPr>
            <a:r>
              <a:rPr lang="ru-RU" sz="2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БФУ им. И. Канта </a:t>
            </a:r>
            <a:endParaRPr lang="en-US" sz="26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pPr marL="36576" indent="0" algn="ctr">
              <a:buNone/>
            </a:pPr>
            <a:r>
              <a:rPr lang="ru-RU" sz="2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по </a:t>
            </a:r>
            <a:r>
              <a:rPr lang="ru-RU" sz="2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заказу </a:t>
            </a:r>
            <a:endParaRPr lang="en-US" sz="26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marL="36576" indent="0" algn="ctr">
              <a:buNone/>
            </a:pPr>
            <a:r>
              <a:rPr lang="ru-RU" sz="2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Министерства </a:t>
            </a:r>
            <a:r>
              <a:rPr lang="ru-RU" sz="2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культуры Калининградской области </a:t>
            </a:r>
            <a:endParaRPr lang="en-US" sz="26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marL="36576" indent="0" algn="ctr">
              <a:buNone/>
            </a:pPr>
            <a:r>
              <a:rPr lang="ru-RU" sz="2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и </a:t>
            </a:r>
            <a:r>
              <a:rPr lang="ru-RU" sz="2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его представителя </a:t>
            </a:r>
            <a:r>
              <a:rPr lang="ru-RU" sz="2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– </a:t>
            </a:r>
            <a:endParaRPr lang="en-US" sz="26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marL="36576" indent="0" algn="ctr">
              <a:buNone/>
            </a:pPr>
            <a:r>
              <a:rPr lang="ru-RU" sz="2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BatangChe" pitchFamily="49" charset="-127"/>
                <a:ea typeface="BatangChe" pitchFamily="49" charset="-127"/>
                <a:cs typeface="+mj-cs"/>
              </a:rPr>
              <a:t>Областного государственного бюджетного образовательного учреждения дополнительного профессионального образования (повышения квалификации) специалистов культуры и искусства «Образовательно-методический Центр»</a:t>
            </a:r>
            <a:endParaRPr lang="en-US" sz="2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latin typeface="BatangChe" pitchFamily="49" charset="-127"/>
              <a:ea typeface="BatangChe" pitchFamily="49" charset="-127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4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637</TotalTime>
  <Words>936</Words>
  <Application>Microsoft Office PowerPoint</Application>
  <PresentationFormat>Экран (4:3)</PresentationFormat>
  <Paragraphs>89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Техническая</vt:lpstr>
      <vt:lpstr>Document</vt:lpstr>
      <vt:lpstr>Стратегия развития научно-исследовательской деятельности Калининградской ОНБ: методическое обеспечение. </vt:lpstr>
      <vt:lpstr>Историческая справка</vt:lpstr>
      <vt:lpstr>Областная библиотека (Калининград)</vt:lpstr>
      <vt:lpstr>Ленинградский государственный институт культуры им. Н. К. Крупской</vt:lpstr>
      <vt:lpstr>Презентация PowerPoint</vt:lpstr>
      <vt:lpstr>Презентация PowerPoint</vt:lpstr>
      <vt:lpstr>Международная библиотечная философская школа</vt:lpstr>
      <vt:lpstr>социологическое исследование по оценке качества и доступности государственных (муниципальных) услуг в сфере культуры</vt:lpstr>
      <vt:lpstr>Презентация PowerPoint</vt:lpstr>
      <vt:lpstr>Презентация PowerPoint</vt:lpstr>
      <vt:lpstr>Цель исследования:</vt:lpstr>
      <vt:lpstr>Главная цель исследования </vt:lpstr>
      <vt:lpstr> задачи исследования:</vt:lpstr>
      <vt:lpstr>Презентация PowerPoint</vt:lpstr>
      <vt:lpstr>Перечень учреждений культуры и искусства,  в которых проводился опрос, включал:</vt:lpstr>
      <vt:lpstr>Первый блок исследования</vt:lpstr>
      <vt:lpstr>Второй блок исследования</vt:lpstr>
      <vt:lpstr>Третий блок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КОНБ сегодня</vt:lpstr>
      <vt:lpstr>Договор  с Воеводской публичной библиотекой  г. Ольштына (Польша)</vt:lpstr>
      <vt:lpstr>Договор   с Клайпедской областной Публичной библиотекой им. Е. Симонайтите (Литва)</vt:lpstr>
      <vt:lpstr>Договоры с  Гомелевской областной универсальной библиотекой  им. В.И. Ленина  и  Республиканской научно-технической библиотекой (республика Беларусь)</vt:lpstr>
      <vt:lpstr>Презентация PowerPoint</vt:lpstr>
      <vt:lpstr>Стратегия развития  научно-исследовательской деятельности  Калининградской ОНБ</vt:lpstr>
      <vt:lpstr>Стратегическая цель:</vt:lpstr>
      <vt:lpstr>Задачи:</vt:lpstr>
      <vt:lpstr>Задачи:</vt:lpstr>
      <vt:lpstr>Задачи:</vt:lpstr>
      <vt:lpstr>Задачи: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Скурихина</dc:creator>
  <cp:lastModifiedBy>Vitina</cp:lastModifiedBy>
  <cp:revision>57</cp:revision>
  <dcterms:created xsi:type="dcterms:W3CDTF">2013-11-30T12:34:48Z</dcterms:created>
  <dcterms:modified xsi:type="dcterms:W3CDTF">2013-12-01T18:11:14Z</dcterms:modified>
</cp:coreProperties>
</file>