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5" r:id="rId2"/>
    <p:sldId id="279" r:id="rId3"/>
    <p:sldId id="272" r:id="rId4"/>
    <p:sldId id="281" r:id="rId5"/>
    <p:sldId id="289" r:id="rId6"/>
    <p:sldId id="288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7271"/>
    <a:srgbClr val="EB5C3C"/>
    <a:srgbClr val="5B5B5B"/>
    <a:srgbClr val="1AA4A4"/>
    <a:srgbClr val="E43B24"/>
    <a:srgbClr val="195460"/>
    <a:srgbClr val="EF5036"/>
    <a:srgbClr val="488E8C"/>
    <a:srgbClr val="FEFBE3"/>
    <a:srgbClr val="F3774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116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6481F3-C785-4801-B7B8-B1916CC78DDB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EFD77-12C3-4F69-A1A4-7A0633F497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2690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179D-CA74-4723-9934-B61D476E0C81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6C08-E0D7-4A38-BADE-8640501FA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888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179D-CA74-4723-9934-B61D476E0C81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6C08-E0D7-4A38-BADE-8640501FA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8911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179D-CA74-4723-9934-B61D476E0C81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6C08-E0D7-4A38-BADE-8640501FA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963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179D-CA74-4723-9934-B61D476E0C81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6C08-E0D7-4A38-BADE-8640501FA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3194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179D-CA74-4723-9934-B61D476E0C81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6C08-E0D7-4A38-BADE-8640501FA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1055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179D-CA74-4723-9934-B61D476E0C81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6C08-E0D7-4A38-BADE-8640501FA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6449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179D-CA74-4723-9934-B61D476E0C81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6C08-E0D7-4A38-BADE-8640501FA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6009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179D-CA74-4723-9934-B61D476E0C81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6C08-E0D7-4A38-BADE-8640501FA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7035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179D-CA74-4723-9934-B61D476E0C81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6C08-E0D7-4A38-BADE-8640501FA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1299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179D-CA74-4723-9934-B61D476E0C81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6C08-E0D7-4A38-BADE-8640501FA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8416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179D-CA74-4723-9934-B61D476E0C81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6C08-E0D7-4A38-BADE-8640501FA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5420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0179D-CA74-4723-9934-B61D476E0C81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26C08-E0D7-4A38-BADE-8640501FA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391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5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21.wdp"/><Relationship Id="rId3" Type="http://schemas.openxmlformats.org/officeDocument/2006/relationships/image" Target="../media/image9.png"/><Relationship Id="rId7" Type="http://schemas.microsoft.com/office/2007/relationships/hdphoto" Target="../media/hdphoto11.wdp"/><Relationship Id="rId12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microsoft.com/office/2007/relationships/hdphoto" Target="../media/hdphoto13.wdp"/><Relationship Id="rId5" Type="http://schemas.microsoft.com/office/2007/relationships/hdphoto" Target="../media/hdphoto10.wdp"/><Relationship Id="rId15" Type="http://schemas.microsoft.com/office/2007/relationships/hdphoto" Target="../media/hdphoto22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16.wdp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microsoft.com/office/2007/relationships/hdphoto" Target="../media/hdphoto28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27.wdp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microsoft.com/office/2007/relationships/hdphoto" Target="../media/hdphoto28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27.wdp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19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microsoft.com/office/2007/relationships/hdphoto" Target="../media/hdphoto27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18.png"/><Relationship Id="rId5" Type="http://schemas.openxmlformats.org/officeDocument/2006/relationships/image" Target="../media/image23.jpeg"/><Relationship Id="rId10" Type="http://schemas.openxmlformats.org/officeDocument/2006/relationships/image" Target="../media/image17.png"/><Relationship Id="rId4" Type="http://schemas.openxmlformats.org/officeDocument/2006/relationships/image" Target="../media/image22.jpeg"/><Relationship Id="rId9" Type="http://schemas.openxmlformats.org/officeDocument/2006/relationships/image" Target="../media/image16.png"/><Relationship Id="rId14" Type="http://schemas.microsoft.com/office/2007/relationships/hdphoto" Target="../media/hdphoto28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microsoft.com/office/2007/relationships/hdphoto" Target="../media/hdphoto28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27.wdp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81326" y="543515"/>
            <a:ext cx="1468905" cy="7222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98911" y="2018475"/>
            <a:ext cx="1455388" cy="6807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66875" y="5257170"/>
            <a:ext cx="941271" cy="103437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8263783" cy="6858000"/>
          </a:xfrm>
          <a:prstGeom prst="rect">
            <a:avLst/>
          </a:prstGeom>
          <a:solidFill>
            <a:srgbClr val="7272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382" y="819161"/>
            <a:ext cx="4751006" cy="52235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0352" y="2031024"/>
            <a:ext cx="1553859" cy="13882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0770" y="3886563"/>
            <a:ext cx="3543418" cy="62399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0352" y="4649977"/>
            <a:ext cx="1587076" cy="39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7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64539" y="538384"/>
            <a:ext cx="59820" cy="5768411"/>
          </a:xfrm>
          <a:prstGeom prst="rect">
            <a:avLst/>
          </a:prstGeom>
          <a:solidFill>
            <a:srgbClr val="EB5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9725291" y="4401721"/>
            <a:ext cx="1405049" cy="1166031"/>
            <a:chOff x="0" y="0"/>
            <a:chExt cx="8263783" cy="6858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8263783" cy="6858000"/>
            </a:xfrm>
            <a:prstGeom prst="rect">
              <a:avLst/>
            </a:prstGeom>
            <a:solidFill>
              <a:srgbClr val="7272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57382" y="819161"/>
              <a:ext cx="4751006" cy="5223575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230352" y="2031024"/>
              <a:ext cx="1553859" cy="1388247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260770" y="3886563"/>
              <a:ext cx="3543418" cy="623998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230352" y="4649977"/>
              <a:ext cx="1587076" cy="396212"/>
            </a:xfrm>
            <a:prstGeom prst="rect">
              <a:avLst/>
            </a:prstGeom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3712" y="1284452"/>
            <a:ext cx="5741378" cy="3050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3712" y="2746603"/>
            <a:ext cx="1992774" cy="31603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3711" y="3422589"/>
            <a:ext cx="5617673" cy="60761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3431" y="4686707"/>
            <a:ext cx="3131659" cy="96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769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0594557" y="5516583"/>
            <a:ext cx="1432376" cy="1188709"/>
            <a:chOff x="0" y="0"/>
            <a:chExt cx="8263783" cy="685800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8263783" cy="6858000"/>
            </a:xfrm>
            <a:prstGeom prst="rect">
              <a:avLst/>
            </a:prstGeom>
            <a:solidFill>
              <a:srgbClr val="7272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57382" y="819161"/>
              <a:ext cx="4751006" cy="5223575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230352" y="2031024"/>
              <a:ext cx="1553859" cy="1388247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260770" y="3886563"/>
              <a:ext cx="3543418" cy="623998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230352" y="4649977"/>
              <a:ext cx="1587076" cy="396212"/>
            </a:xfrm>
            <a:prstGeom prst="rect">
              <a:avLst/>
            </a:prstGeom>
          </p:spPr>
        </p:pic>
      </p:grp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8405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Что отличает хороший сборник:</a:t>
            </a:r>
            <a:endParaRPr lang="ru-RU" sz="28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838200" y="1235413"/>
            <a:ext cx="9784404" cy="48249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Состав статей </a:t>
            </a:r>
          </a:p>
          <a:p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Отбор докладов/статей по качеству</a:t>
            </a:r>
          </a:p>
          <a:p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Отсутствие материалов, не отвечающих жанру научного сборника</a:t>
            </a:r>
          </a:p>
          <a:p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Отсутствие статей без библиографических и/или архивных ссылок</a:t>
            </a:r>
          </a:p>
          <a:p>
            <a:pPr>
              <a:buNone/>
            </a:pPr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Обязательная редакторская работа:</a:t>
            </a:r>
            <a:endParaRPr lang="ru-RU" sz="2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ответственность издателя за сами тексты докладов/статей;</a:t>
            </a:r>
            <a:endParaRPr lang="ru-RU" sz="2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ответственность издателя за библиографический аппарат докладов/статей (в том числе —— за наличие ссылок на источники цитат).</a:t>
            </a:r>
            <a:endParaRPr lang="ru-RU" sz="2400" dirty="0" smtClean="0">
              <a:latin typeface="Courier New" pitchFamily="49" charset="0"/>
              <a:cs typeface="Courier New" pitchFamily="49" charset="0"/>
            </a:endParaRPr>
          </a:p>
          <a:p>
            <a:endParaRPr lang="ru-RU" sz="2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7644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0467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Что отличает хороший сборник: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4204" y="865763"/>
            <a:ext cx="9601200" cy="49124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Наличие грамотного и информативного предисловия</a:t>
            </a:r>
          </a:p>
          <a:p>
            <a:pPr>
              <a:buNone/>
            </a:pPr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Полнота</a:t>
            </a:r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сведений об авторах</a:t>
            </a:r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(перед текстами или в отдельном списке.</a:t>
            </a:r>
          </a:p>
          <a:p>
            <a:pPr>
              <a:buNone/>
            </a:pPr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Качество подбора и оформления иллюстраций к докладам/статьям</a:t>
            </a:r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buNone/>
            </a:pPr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Качество корректуры, отсутствие опечаток и мелких ошибок</a:t>
            </a:r>
          </a:p>
          <a:p>
            <a:pPr>
              <a:buNone/>
            </a:pPr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Качество верстки, правильность издательского оформления</a:t>
            </a:r>
          </a:p>
          <a:p>
            <a:pPr>
              <a:buNone/>
            </a:pPr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Для изданий библиотек национальных республик, округов, территорий: отсутствие публикаций на национальных языках без перевода</a:t>
            </a:r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на русский</a:t>
            </a:r>
            <a:endParaRPr lang="ru-RU" sz="24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ru-RU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ru-RU" b="1" dirty="0" smtClean="0">
              <a:latin typeface="Courier New" pitchFamily="49" charset="0"/>
              <a:cs typeface="Courier New" pitchFamily="49" charset="0"/>
            </a:endParaRPr>
          </a:p>
          <a:p>
            <a:pPr algn="ctr">
              <a:buNone/>
            </a:pP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0594557" y="5516583"/>
            <a:ext cx="1432376" cy="1188709"/>
            <a:chOff x="0" y="0"/>
            <a:chExt cx="8263783" cy="6858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8263783" cy="6858000"/>
            </a:xfrm>
            <a:prstGeom prst="rect">
              <a:avLst/>
            </a:prstGeom>
            <a:solidFill>
              <a:srgbClr val="7272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57382" y="819161"/>
              <a:ext cx="4751006" cy="5223575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230352" y="2031024"/>
              <a:ext cx="1553859" cy="1388247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260770" y="3886563"/>
              <a:ext cx="3543418" cy="623998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230352" y="4649977"/>
              <a:ext cx="1587076" cy="39621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6848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Что отличает хороший сборник:</a:t>
            </a:r>
            <a:endParaRPr lang="ru-RU" sz="2400" dirty="0"/>
          </a:p>
        </p:txBody>
      </p:sp>
      <p:pic>
        <p:nvPicPr>
          <p:cNvPr id="4" name="Содержимое 3" descr="Во имя жизни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0632" y="885217"/>
            <a:ext cx="3586509" cy="5272391"/>
          </a:xfrm>
          <a:ln w="3175">
            <a:solidFill>
              <a:schemeClr val="bg1">
                <a:lumMod val="50000"/>
              </a:schemeClr>
            </a:solidFill>
          </a:ln>
        </p:spPr>
      </p:pic>
      <p:pic>
        <p:nvPicPr>
          <p:cNvPr id="5" name="Рисунок 4" descr="Во имя жизни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374" y="900584"/>
            <a:ext cx="3702129" cy="5257024"/>
          </a:xfrm>
          <a:prstGeom prst="rect">
            <a:avLst/>
          </a:prstGeom>
        </p:spPr>
      </p:pic>
      <p:pic>
        <p:nvPicPr>
          <p:cNvPr id="6" name="Рисунок 5" descr="Во имя жизни_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4093" y="846306"/>
            <a:ext cx="3716847" cy="5404532"/>
          </a:xfrm>
          <a:prstGeom prst="rect">
            <a:avLst/>
          </a:prstGeom>
        </p:spPr>
      </p:pic>
      <p:pic>
        <p:nvPicPr>
          <p:cNvPr id="7" name="Рисунок 6" descr="Во имя жизни_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7633" y="826851"/>
            <a:ext cx="3800794" cy="5398851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</p:pic>
      <p:pic>
        <p:nvPicPr>
          <p:cNvPr id="9" name="Рисунок 8" descr="Во имя жизни_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4366" y="787940"/>
            <a:ext cx="3772629" cy="5420721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</p:pic>
      <p:pic>
        <p:nvPicPr>
          <p:cNvPr id="10" name="Рисунок 9" descr="Во имя жизни_7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5728" y="817721"/>
            <a:ext cx="3813242" cy="5374837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</p:pic>
      <p:pic>
        <p:nvPicPr>
          <p:cNvPr id="11" name="Рисунок 10" descr="Во имя жизни_8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15182" y="685018"/>
            <a:ext cx="3851921" cy="5535057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10594557" y="5516583"/>
            <a:ext cx="1432376" cy="1188709"/>
            <a:chOff x="0" y="0"/>
            <a:chExt cx="8263783" cy="685800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0" y="0"/>
              <a:ext cx="8263783" cy="6858000"/>
            </a:xfrm>
            <a:prstGeom prst="rect">
              <a:avLst/>
            </a:prstGeom>
            <a:solidFill>
              <a:srgbClr val="7272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57382" y="819161"/>
              <a:ext cx="4751006" cy="5223575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230352" y="2031024"/>
              <a:ext cx="1553859" cy="1388247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 xmlns="">
                    <a14:imgLayer r:embed="rId12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260770" y="3886563"/>
              <a:ext cx="3543418" cy="623998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 xmlns="">
                    <a14:imgLayer r:embed="rId1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230352" y="4649977"/>
              <a:ext cx="1587076" cy="39621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760706"/>
            <a:ext cx="4764932" cy="1468877"/>
          </a:xfrm>
        </p:spPr>
        <p:txBody>
          <a:bodyPr/>
          <a:lstStyle/>
          <a:p>
            <a:pPr>
              <a:buNone/>
            </a:pPr>
            <a:endParaRPr lang="ru-RU" dirty="0" smtClean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Благодарю за внимание!</a:t>
            </a:r>
            <a:endParaRPr lang="ru-RU" sz="24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0594557" y="5516583"/>
            <a:ext cx="1432376" cy="1188709"/>
            <a:chOff x="0" y="0"/>
            <a:chExt cx="8263783" cy="6858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8263783" cy="6858000"/>
            </a:xfrm>
            <a:prstGeom prst="rect">
              <a:avLst/>
            </a:prstGeom>
            <a:solidFill>
              <a:srgbClr val="7272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57382" y="819161"/>
              <a:ext cx="4751006" cy="5223575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230352" y="2031024"/>
              <a:ext cx="1553859" cy="1388247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260770" y="3886563"/>
              <a:ext cx="3543418" cy="623998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230352" y="4649977"/>
              <a:ext cx="1587076" cy="39621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1252</TotalTime>
  <Words>126</Words>
  <Application>Microsoft Office PowerPoint</Application>
  <PresentationFormat>Произвольный</PresentationFormat>
  <Paragraphs>21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Что отличает хороший сборник:</vt:lpstr>
      <vt:lpstr>Что отличает хороший сборник:</vt:lpstr>
      <vt:lpstr>Что отличает хороший сборник: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Возчиков</dc:creator>
  <cp:lastModifiedBy>Windows User</cp:lastModifiedBy>
  <cp:revision>79</cp:revision>
  <dcterms:created xsi:type="dcterms:W3CDTF">2020-04-01T07:23:11Z</dcterms:created>
  <dcterms:modified xsi:type="dcterms:W3CDTF">2020-10-06T04:56:41Z</dcterms:modified>
</cp:coreProperties>
</file>