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83" r:id="rId5"/>
    <p:sldId id="284" r:id="rId6"/>
    <p:sldId id="285" r:id="rId7"/>
    <p:sldId id="286" r:id="rId8"/>
    <p:sldId id="287" r:id="rId9"/>
    <p:sldId id="266" r:id="rId10"/>
    <p:sldId id="288" r:id="rId11"/>
    <p:sldId id="282" r:id="rId1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5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72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65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65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65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5527" y="2328458"/>
            <a:ext cx="2292944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65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5150" y="2485208"/>
            <a:ext cx="4856480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3863" y="1581150"/>
            <a:ext cx="4269603" cy="8408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95548" y="2422046"/>
            <a:ext cx="2291051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510"/>
              </a:lnSpc>
              <a:spcBef>
                <a:spcPts val="100"/>
              </a:spcBef>
            </a:pPr>
            <a:r>
              <a:rPr lang="ru-RU" sz="1400" spc="-20" dirty="0" smtClean="0">
                <a:solidFill>
                  <a:srgbClr val="2D2D2D"/>
                </a:solidFill>
                <a:latin typeface="Microsoft Sans Serif"/>
                <a:cs typeface="Microsoft Sans Serif"/>
              </a:rPr>
              <a:t>Региональный аспект проекта в Новосибирской области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2760857" y="4552950"/>
            <a:ext cx="2291051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510"/>
              </a:lnSpc>
              <a:spcBef>
                <a:spcPts val="100"/>
              </a:spcBef>
            </a:pPr>
            <a:r>
              <a:rPr lang="ru-RU" sz="1400" spc="-20" dirty="0" smtClean="0">
                <a:solidFill>
                  <a:srgbClr val="2D2D2D"/>
                </a:solidFill>
                <a:latin typeface="Microsoft Sans Serif"/>
                <a:cs typeface="Microsoft Sans Serif"/>
              </a:rPr>
              <a:t>Арина Белова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-2397"/>
            <a:ext cx="3028808" cy="2571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-2397"/>
            <a:ext cx="3481638" cy="2571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0"/>
            <a:ext cx="3047999" cy="25693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934" y="2701350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01350"/>
            <a:ext cx="3143251" cy="213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83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1615" y="2419637"/>
            <a:ext cx="296667" cy="2096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5280" y="816372"/>
            <a:ext cx="3293437" cy="6486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79659" y="1406585"/>
            <a:ext cx="2223135" cy="956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1484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 smtClean="0">
                <a:latin typeface="Arial"/>
                <a:cs typeface="Arial"/>
              </a:rPr>
              <a:t>Белова Арина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Arial"/>
              <a:cs typeface="Arial"/>
            </a:endParaRPr>
          </a:p>
          <a:p>
            <a:pPr marR="403860" algn="ctr">
              <a:lnSpc>
                <a:spcPct val="100000"/>
              </a:lnSpc>
            </a:pPr>
            <a:r>
              <a:rPr lang="en-US" sz="1400" spc="-10" dirty="0" smtClean="0">
                <a:latin typeface="Calibri"/>
                <a:cs typeface="Calibri"/>
              </a:rPr>
              <a:t>      </a:t>
            </a:r>
            <a:endParaRPr lang="en-US" sz="1850" dirty="0">
              <a:latin typeface="Calibri"/>
              <a:cs typeface="Microsoft Sans Serif"/>
            </a:endParaRPr>
          </a:p>
        </p:txBody>
      </p:sp>
      <p:sp>
        <p:nvSpPr>
          <p:cNvPr id="10" name="Google Shape;452;g15a35e3eda8_0_340"/>
          <p:cNvSpPr txBox="1"/>
          <p:nvPr/>
        </p:nvSpPr>
        <p:spPr>
          <a:xfrm>
            <a:off x="4202804" y="2912436"/>
            <a:ext cx="17793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Arina_Belova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453;g15a35e3eda8_0_340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765428" y="2871801"/>
            <a:ext cx="350359" cy="34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47;g15a35e3eda8_0_340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854507" y="3420193"/>
            <a:ext cx="26128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52;g15a35e3eda8_0_340"/>
          <p:cNvSpPr txBox="1"/>
          <p:nvPr/>
        </p:nvSpPr>
        <p:spPr>
          <a:xfrm>
            <a:off x="4223494" y="3486150"/>
            <a:ext cx="17793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400" dirty="0" smtClean="0">
                <a:solidFill>
                  <a:schemeClr val="dk1"/>
                </a:solidFill>
                <a:latin typeface="Calibri"/>
                <a:ea typeface="Arial"/>
                <a:cs typeface="Arial"/>
                <a:sym typeface="Calibri"/>
              </a:rPr>
              <a:t>8 (383)223-11-39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02804" y="2355182"/>
            <a:ext cx="1984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03860" algn="ctr">
              <a:lnSpc>
                <a:spcPct val="100000"/>
              </a:lnSpc>
            </a:pPr>
            <a:r>
              <a:rPr lang="en-US" sz="1600" spc="-10" dirty="0">
                <a:cs typeface="Calibri"/>
              </a:rPr>
              <a:t>a.belova@nso.ru</a:t>
            </a:r>
            <a:endParaRPr lang="en-US" sz="16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06" y="316975"/>
            <a:ext cx="36413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err="1"/>
              <a:t>Цель</a:t>
            </a:r>
            <a:r>
              <a:rPr sz="1600" spc="-30" dirty="0"/>
              <a:t> </a:t>
            </a:r>
            <a:r>
              <a:rPr lang="ru-RU" sz="1600" dirty="0" smtClean="0"/>
              <a:t>работы проектного офиса</a:t>
            </a:r>
            <a:endParaRPr sz="1600" dirty="0"/>
          </a:p>
        </p:txBody>
      </p:sp>
      <p:sp>
        <p:nvSpPr>
          <p:cNvPr id="3" name="object 3"/>
          <p:cNvSpPr/>
          <p:nvPr/>
        </p:nvSpPr>
        <p:spPr>
          <a:xfrm>
            <a:off x="829090" y="1345937"/>
            <a:ext cx="892810" cy="277495"/>
          </a:xfrm>
          <a:custGeom>
            <a:avLst/>
            <a:gdLst/>
            <a:ahLst/>
            <a:cxnLst/>
            <a:rect l="l" t="t" r="r" b="b"/>
            <a:pathLst>
              <a:path w="892810" h="277494">
                <a:moveTo>
                  <a:pt x="892502" y="277472"/>
                </a:moveTo>
                <a:lnTo>
                  <a:pt x="0" y="277472"/>
                </a:lnTo>
                <a:lnTo>
                  <a:pt x="0" y="0"/>
                </a:lnTo>
                <a:lnTo>
                  <a:pt x="892502" y="0"/>
                </a:lnTo>
                <a:lnTo>
                  <a:pt x="892502" y="277472"/>
                </a:lnTo>
                <a:close/>
              </a:path>
            </a:pathLst>
          </a:custGeom>
          <a:solidFill>
            <a:srgbClr val="F6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9090" y="1345937"/>
            <a:ext cx="892810" cy="2774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Цель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246" y="1797339"/>
            <a:ext cx="4065554" cy="2072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570" marR="5080">
              <a:lnSpc>
                <a:spcPct val="114999"/>
              </a:lnSpc>
              <a:spcBef>
                <a:spcPts val="100"/>
              </a:spcBef>
            </a:pPr>
            <a:r>
              <a:rPr lang="ru-RU" sz="1300" spc="-20" dirty="0" smtClean="0">
                <a:latin typeface="Microsoft Sans Serif"/>
                <a:cs typeface="Microsoft Sans Serif"/>
              </a:rPr>
              <a:t>обеспечить успешное создание и дальнейшее развитие точки концентрации талантов на местах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 dirty="0">
              <a:latin typeface="Microsoft Sans Serif"/>
              <a:cs typeface="Microsoft Sans Serif"/>
            </a:endParaRPr>
          </a:p>
          <a:p>
            <a:pPr marL="12700" marR="184150">
              <a:lnSpc>
                <a:spcPct val="114999"/>
              </a:lnSpc>
            </a:pPr>
            <a:r>
              <a:rPr sz="1300" spc="-20" dirty="0">
                <a:latin typeface="Microsoft Sans Serif"/>
                <a:cs typeface="Microsoft Sans Serif"/>
              </a:rPr>
              <a:t>Библиотеки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включаются</a:t>
            </a:r>
            <a:r>
              <a:rPr sz="1300" dirty="0">
                <a:latin typeface="Microsoft Sans Serif"/>
                <a:cs typeface="Microsoft Sans Serif"/>
              </a:rPr>
              <a:t> в </a:t>
            </a:r>
            <a:r>
              <a:rPr sz="1300" spc="-10" dirty="0">
                <a:latin typeface="Microsoft Sans Serif"/>
                <a:cs typeface="Microsoft Sans Serif"/>
              </a:rPr>
              <a:t>работу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по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социально- </a:t>
            </a:r>
            <a:r>
              <a:rPr sz="1300" spc="-330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экономическому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развитию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регионов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через 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деятельность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проекте,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том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числе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через 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территориальных</a:t>
            </a:r>
            <a:endParaRPr sz="13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300" spc="-5" dirty="0">
                <a:latin typeface="Microsoft Sans Serif"/>
                <a:cs typeface="Microsoft Sans Serif"/>
              </a:rPr>
              <a:t>и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культурных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особенностей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региона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78183" y="1568450"/>
            <a:ext cx="69215" cy="556895"/>
            <a:chOff x="978183" y="1568450"/>
            <a:chExt cx="69215" cy="5568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183" y="2055594"/>
              <a:ext cx="69142" cy="6914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2754" y="1568450"/>
              <a:ext cx="0" cy="522605"/>
            </a:xfrm>
            <a:custGeom>
              <a:avLst/>
              <a:gdLst/>
              <a:ahLst/>
              <a:cxnLst/>
              <a:rect l="l" t="t" r="r" b="b"/>
              <a:pathLst>
                <a:path h="522605">
                  <a:moveTo>
                    <a:pt x="0" y="0"/>
                  </a:moveTo>
                  <a:lnTo>
                    <a:pt x="0" y="522069"/>
                  </a:lnTo>
                </a:path>
              </a:pathLst>
            </a:custGeom>
            <a:ln w="9524">
              <a:solidFill>
                <a:srgbClr val="F65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2578" y="1052205"/>
            <a:ext cx="3267592" cy="3477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38150"/>
            <a:ext cx="5462270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sz="1600" dirty="0"/>
              <a:t>Основные векторы  работы проектного офиса</a:t>
            </a:r>
            <a:endParaRPr sz="1600" dirty="0"/>
          </a:p>
        </p:txBody>
      </p:sp>
      <p:sp>
        <p:nvSpPr>
          <p:cNvPr id="3" name="object 3"/>
          <p:cNvSpPr txBox="1"/>
          <p:nvPr/>
        </p:nvSpPr>
        <p:spPr>
          <a:xfrm>
            <a:off x="1118275" y="1595901"/>
            <a:ext cx="4835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ea typeface="Microsoft Himalaya" pitchFamily="2" charset="0"/>
                <a:cs typeface="Microsoft Himalaya" pitchFamily="2" charset="0"/>
              </a:rPr>
              <a:t>Подготовка заявки для участия в конкурсном отборе</a:t>
            </a:r>
            <a:endParaRPr sz="1400" dirty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413" y="2216771"/>
            <a:ext cx="62598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ea typeface="Microsoft Himalaya" pitchFamily="2" charset="0"/>
                <a:cs typeface="Microsoft Himalaya" pitchFamily="2" charset="0"/>
              </a:rPr>
              <a:t>Методическая поддержка</a:t>
            </a:r>
            <a:endParaRPr sz="1400" dirty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5474" y="2879834"/>
            <a:ext cx="55054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5" dirty="0" smtClean="0">
                <a:latin typeface="Microsoft Sans Serif"/>
                <a:cs typeface="Microsoft Sans Serif"/>
              </a:rPr>
              <a:t> </a:t>
            </a:r>
            <a:r>
              <a:rPr lang="ru-RU" sz="1400" dirty="0" smtClean="0"/>
              <a:t>Информационная  поддержка 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2099" y="982662"/>
            <a:ext cx="266065" cy="2994025"/>
            <a:chOff x="702099" y="982662"/>
            <a:chExt cx="266065" cy="2994025"/>
          </a:xfrm>
        </p:grpSpPr>
        <p:sp>
          <p:nvSpPr>
            <p:cNvPr id="8" name="object 8"/>
            <p:cNvSpPr/>
            <p:nvPr/>
          </p:nvSpPr>
          <p:spPr>
            <a:xfrm>
              <a:off x="827087" y="987425"/>
              <a:ext cx="0" cy="2984500"/>
            </a:xfrm>
            <a:custGeom>
              <a:avLst/>
              <a:gdLst/>
              <a:ahLst/>
              <a:cxnLst/>
              <a:rect l="l" t="t" r="r" b="b"/>
              <a:pathLst>
                <a:path h="2984500">
                  <a:moveTo>
                    <a:pt x="0" y="0"/>
                  </a:moveTo>
                  <a:lnTo>
                    <a:pt x="0" y="2984499"/>
                  </a:lnTo>
                </a:path>
              </a:pathLst>
            </a:custGeom>
            <a:ln w="9524">
              <a:solidFill>
                <a:srgbClr val="F65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099" y="157700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132864" y="265729"/>
                  </a:moveTo>
                  <a:lnTo>
                    <a:pt x="90869" y="258956"/>
                  </a:lnTo>
                  <a:lnTo>
                    <a:pt x="54396" y="240094"/>
                  </a:lnTo>
                  <a:lnTo>
                    <a:pt x="25635" y="211333"/>
                  </a:lnTo>
                  <a:lnTo>
                    <a:pt x="6773" y="174860"/>
                  </a:lnTo>
                  <a:lnTo>
                    <a:pt x="0" y="132864"/>
                  </a:lnTo>
                  <a:lnTo>
                    <a:pt x="6773" y="90869"/>
                  </a:lnTo>
                  <a:lnTo>
                    <a:pt x="25635" y="54396"/>
                  </a:lnTo>
                  <a:lnTo>
                    <a:pt x="54396" y="25635"/>
                  </a:lnTo>
                  <a:lnTo>
                    <a:pt x="90869" y="6773"/>
                  </a:lnTo>
                  <a:lnTo>
                    <a:pt x="132864" y="0"/>
                  </a:lnTo>
                  <a:lnTo>
                    <a:pt x="158906" y="2576"/>
                  </a:lnTo>
                  <a:lnTo>
                    <a:pt x="206578" y="22322"/>
                  </a:lnTo>
                  <a:lnTo>
                    <a:pt x="243407" y="59151"/>
                  </a:lnTo>
                  <a:lnTo>
                    <a:pt x="263153" y="106823"/>
                  </a:lnTo>
                  <a:lnTo>
                    <a:pt x="265729" y="132864"/>
                  </a:lnTo>
                  <a:lnTo>
                    <a:pt x="258956" y="174860"/>
                  </a:lnTo>
                  <a:lnTo>
                    <a:pt x="240094" y="211333"/>
                  </a:lnTo>
                  <a:lnTo>
                    <a:pt x="211333" y="240094"/>
                  </a:lnTo>
                  <a:lnTo>
                    <a:pt x="174860" y="258956"/>
                  </a:lnTo>
                  <a:lnTo>
                    <a:pt x="132864" y="265729"/>
                  </a:lnTo>
                  <a:close/>
                </a:path>
              </a:pathLst>
            </a:custGeom>
            <a:solidFill>
              <a:srgbClr val="F6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5125" y="158847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2099" y="2205296"/>
            <a:ext cx="266065" cy="266065"/>
          </a:xfrm>
          <a:custGeom>
            <a:avLst/>
            <a:gdLst/>
            <a:ahLst/>
            <a:cxnLst/>
            <a:rect l="l" t="t" r="r" b="b"/>
            <a:pathLst>
              <a:path w="266065" h="266064">
                <a:moveTo>
                  <a:pt x="132864" y="265729"/>
                </a:moveTo>
                <a:lnTo>
                  <a:pt x="90869" y="258956"/>
                </a:lnTo>
                <a:lnTo>
                  <a:pt x="54396" y="240094"/>
                </a:lnTo>
                <a:lnTo>
                  <a:pt x="25635" y="211333"/>
                </a:lnTo>
                <a:lnTo>
                  <a:pt x="6773" y="174860"/>
                </a:lnTo>
                <a:lnTo>
                  <a:pt x="0" y="132864"/>
                </a:lnTo>
                <a:lnTo>
                  <a:pt x="6773" y="90869"/>
                </a:lnTo>
                <a:lnTo>
                  <a:pt x="25635" y="54396"/>
                </a:lnTo>
                <a:lnTo>
                  <a:pt x="54396" y="25635"/>
                </a:lnTo>
                <a:lnTo>
                  <a:pt x="90869" y="6773"/>
                </a:lnTo>
                <a:lnTo>
                  <a:pt x="132864" y="0"/>
                </a:lnTo>
                <a:lnTo>
                  <a:pt x="158906" y="2576"/>
                </a:lnTo>
                <a:lnTo>
                  <a:pt x="206578" y="22322"/>
                </a:lnTo>
                <a:lnTo>
                  <a:pt x="243407" y="59151"/>
                </a:lnTo>
                <a:lnTo>
                  <a:pt x="263153" y="106823"/>
                </a:lnTo>
                <a:lnTo>
                  <a:pt x="265729" y="132864"/>
                </a:lnTo>
                <a:lnTo>
                  <a:pt x="258956" y="174860"/>
                </a:lnTo>
                <a:lnTo>
                  <a:pt x="240094" y="211333"/>
                </a:lnTo>
                <a:lnTo>
                  <a:pt x="211333" y="240094"/>
                </a:lnTo>
                <a:lnTo>
                  <a:pt x="174860" y="258956"/>
                </a:lnTo>
                <a:lnTo>
                  <a:pt x="132864" y="265729"/>
                </a:lnTo>
                <a:close/>
              </a:path>
            </a:pathLst>
          </a:custGeom>
          <a:solidFill>
            <a:srgbClr val="F6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5125" y="221677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2099" y="2876550"/>
            <a:ext cx="266065" cy="266065"/>
          </a:xfrm>
          <a:custGeom>
            <a:avLst/>
            <a:gdLst/>
            <a:ahLst/>
            <a:cxnLst/>
            <a:rect l="l" t="t" r="r" b="b"/>
            <a:pathLst>
              <a:path w="266065" h="266064">
                <a:moveTo>
                  <a:pt x="132864" y="265729"/>
                </a:moveTo>
                <a:lnTo>
                  <a:pt x="90869" y="258956"/>
                </a:lnTo>
                <a:lnTo>
                  <a:pt x="54396" y="240094"/>
                </a:lnTo>
                <a:lnTo>
                  <a:pt x="25635" y="211333"/>
                </a:lnTo>
                <a:lnTo>
                  <a:pt x="6773" y="174860"/>
                </a:lnTo>
                <a:lnTo>
                  <a:pt x="0" y="132864"/>
                </a:lnTo>
                <a:lnTo>
                  <a:pt x="6773" y="90869"/>
                </a:lnTo>
                <a:lnTo>
                  <a:pt x="25635" y="54396"/>
                </a:lnTo>
                <a:lnTo>
                  <a:pt x="54396" y="25635"/>
                </a:lnTo>
                <a:lnTo>
                  <a:pt x="90869" y="6773"/>
                </a:lnTo>
                <a:lnTo>
                  <a:pt x="132864" y="0"/>
                </a:lnTo>
                <a:lnTo>
                  <a:pt x="158906" y="2576"/>
                </a:lnTo>
                <a:lnTo>
                  <a:pt x="206578" y="22322"/>
                </a:lnTo>
                <a:lnTo>
                  <a:pt x="243407" y="59151"/>
                </a:lnTo>
                <a:lnTo>
                  <a:pt x="263153" y="106823"/>
                </a:lnTo>
                <a:lnTo>
                  <a:pt x="265729" y="132864"/>
                </a:lnTo>
                <a:lnTo>
                  <a:pt x="258956" y="174860"/>
                </a:lnTo>
                <a:lnTo>
                  <a:pt x="240094" y="211333"/>
                </a:lnTo>
                <a:lnTo>
                  <a:pt x="211333" y="240094"/>
                </a:lnTo>
                <a:lnTo>
                  <a:pt x="174860" y="258956"/>
                </a:lnTo>
                <a:lnTo>
                  <a:pt x="132864" y="265729"/>
                </a:lnTo>
                <a:close/>
              </a:path>
            </a:pathLst>
          </a:custGeom>
          <a:solidFill>
            <a:srgbClr val="F6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8524" y="291301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702099" y="3486150"/>
            <a:ext cx="266065" cy="266065"/>
          </a:xfrm>
          <a:custGeom>
            <a:avLst/>
            <a:gdLst/>
            <a:ahLst/>
            <a:cxnLst/>
            <a:rect l="l" t="t" r="r" b="b"/>
            <a:pathLst>
              <a:path w="266065" h="266064">
                <a:moveTo>
                  <a:pt x="132864" y="265729"/>
                </a:moveTo>
                <a:lnTo>
                  <a:pt x="90869" y="258956"/>
                </a:lnTo>
                <a:lnTo>
                  <a:pt x="54396" y="240094"/>
                </a:lnTo>
                <a:lnTo>
                  <a:pt x="25635" y="211333"/>
                </a:lnTo>
                <a:lnTo>
                  <a:pt x="6773" y="174860"/>
                </a:lnTo>
                <a:lnTo>
                  <a:pt x="0" y="132864"/>
                </a:lnTo>
                <a:lnTo>
                  <a:pt x="6773" y="90869"/>
                </a:lnTo>
                <a:lnTo>
                  <a:pt x="25635" y="54396"/>
                </a:lnTo>
                <a:lnTo>
                  <a:pt x="54396" y="25635"/>
                </a:lnTo>
                <a:lnTo>
                  <a:pt x="90869" y="6773"/>
                </a:lnTo>
                <a:lnTo>
                  <a:pt x="132864" y="0"/>
                </a:lnTo>
                <a:lnTo>
                  <a:pt x="158906" y="2576"/>
                </a:lnTo>
                <a:lnTo>
                  <a:pt x="206578" y="22322"/>
                </a:lnTo>
                <a:lnTo>
                  <a:pt x="243407" y="59151"/>
                </a:lnTo>
                <a:lnTo>
                  <a:pt x="263153" y="106823"/>
                </a:lnTo>
                <a:lnTo>
                  <a:pt x="265729" y="132864"/>
                </a:lnTo>
                <a:lnTo>
                  <a:pt x="258956" y="174860"/>
                </a:lnTo>
                <a:lnTo>
                  <a:pt x="240094" y="211333"/>
                </a:lnTo>
                <a:lnTo>
                  <a:pt x="211333" y="240094"/>
                </a:lnTo>
                <a:lnTo>
                  <a:pt x="174860" y="258956"/>
                </a:lnTo>
                <a:lnTo>
                  <a:pt x="132864" y="265729"/>
                </a:lnTo>
                <a:close/>
              </a:path>
            </a:pathLst>
          </a:custGeom>
          <a:solidFill>
            <a:srgbClr val="F6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 txBox="1"/>
          <p:nvPr/>
        </p:nvSpPr>
        <p:spPr>
          <a:xfrm>
            <a:off x="779886" y="3515042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1118275" y="3544687"/>
            <a:ext cx="55054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5" dirty="0" smtClean="0">
                <a:latin typeface="Microsoft Sans Serif"/>
                <a:cs typeface="Microsoft Sans Serif"/>
              </a:rPr>
              <a:t> </a:t>
            </a:r>
            <a:r>
              <a:rPr lang="ru-RU" sz="1400" dirty="0" smtClean="0"/>
              <a:t>Мониторинг результатов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1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6957" y="1537335"/>
            <a:ext cx="2310304" cy="231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609600" y="895350"/>
            <a:ext cx="2525714" cy="215444"/>
          </a:xfrm>
          <a:prstGeom prst="rect">
            <a:avLst/>
          </a:prstGeom>
          <a:solidFill>
            <a:srgbClr val="F65000"/>
          </a:solidFill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6675"/>
            <a:r>
              <a:rPr lang="ru-RU" sz="1400" b="1" spc="-10" dirty="0" smtClean="0">
                <a:solidFill>
                  <a:srgbClr val="FFFFFF"/>
                </a:solidFill>
                <a:ea typeface="Microsoft Himalaya" pitchFamily="2" charset="0"/>
                <a:cs typeface="Microsoft Himalaya" pitchFamily="2" charset="0"/>
              </a:rPr>
              <a:t>1.Подготовка заявки</a:t>
            </a:r>
            <a:endParaRPr lang="ru-RU" sz="1400" b="1" dirty="0"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685800" y="1733550"/>
            <a:ext cx="4366260" cy="194540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ru-RU" sz="1400" b="1" spc="-10" dirty="0" smtClean="0">
                <a:solidFill>
                  <a:srgbClr val="F75000"/>
                </a:solidFill>
                <a:latin typeface="Arial"/>
                <a:ea typeface="Microsoft Himalaya" pitchFamily="2" charset="0"/>
                <a:cs typeface="Microsoft Himalaya" pitchFamily="2" charset="0"/>
              </a:rPr>
              <a:t>Алгоритм действий</a:t>
            </a:r>
            <a:r>
              <a:rPr sz="1400" b="1" spc="-10" dirty="0" smtClean="0">
                <a:solidFill>
                  <a:srgbClr val="F75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:</a:t>
            </a:r>
            <a:endParaRPr sz="1400" dirty="0">
              <a:solidFill>
                <a:srgbClr val="F75000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marL="323850" indent="-144780">
              <a:lnSpc>
                <a:spcPct val="100000"/>
              </a:lnSpc>
              <a:spcBef>
                <a:spcPts val="910"/>
              </a:spcBef>
              <a:buSzPct val="116666"/>
              <a:buChar char="•"/>
              <a:tabLst>
                <a:tab pos="323850" algn="l"/>
              </a:tabLst>
            </a:pPr>
            <a:r>
              <a:rPr lang="ru-RU" sz="1400" spc="-10" dirty="0" smtClean="0">
                <a:latin typeface="Microsoft Sans Serif"/>
                <a:ea typeface="Microsoft Himalaya" pitchFamily="2" charset="0"/>
                <a:cs typeface="Microsoft Himalaya" pitchFamily="2" charset="0"/>
              </a:rPr>
              <a:t>Проведение регионального </a:t>
            </a:r>
            <a:r>
              <a:rPr lang="ru-RU" sz="1400" spc="-10" dirty="0" err="1" smtClean="0">
                <a:latin typeface="Microsoft Sans Serif"/>
                <a:ea typeface="Microsoft Himalaya" pitchFamily="2" charset="0"/>
                <a:cs typeface="Microsoft Himalaya" pitchFamily="2" charset="0"/>
              </a:rPr>
              <a:t>вебинара</a:t>
            </a:r>
            <a:r>
              <a:rPr lang="ru-RU" sz="1400" spc="-10" dirty="0" smtClean="0">
                <a:latin typeface="Microsoft Sans Serif"/>
                <a:ea typeface="Microsoft Himalaya" pitchFamily="2" charset="0"/>
                <a:cs typeface="Microsoft Himalaya" pitchFamily="2" charset="0"/>
              </a:rPr>
              <a:t> о конкурсном отборе, целях и задачах проекта</a:t>
            </a:r>
            <a:r>
              <a:rPr lang="en-US" sz="1400" spc="-1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;</a:t>
            </a:r>
            <a:endParaRPr lang="ru-RU" sz="1400" spc="-10" dirty="0" smtClean="0">
              <a:latin typeface="Microsoft Sans Serif"/>
              <a:ea typeface="Microsoft Himalaya" pitchFamily="2" charset="0"/>
              <a:cs typeface="Microsoft Himalaya" pitchFamily="2" charset="0"/>
            </a:endParaRPr>
          </a:p>
          <a:p>
            <a:pPr marL="323850" indent="-144780">
              <a:lnSpc>
                <a:spcPct val="100000"/>
              </a:lnSpc>
              <a:spcBef>
                <a:spcPts val="910"/>
              </a:spcBef>
              <a:buSzPct val="116666"/>
              <a:buChar char="•"/>
              <a:tabLst>
                <a:tab pos="323850" algn="l"/>
              </a:tabLst>
            </a:pPr>
            <a:r>
              <a:rPr lang="ru-RU" sz="1400" spc="-10" dirty="0" smtClean="0">
                <a:latin typeface="Microsoft Sans Serif"/>
                <a:ea typeface="Microsoft Himalaya" pitchFamily="2" charset="0"/>
                <a:cs typeface="Microsoft Himalaya" pitchFamily="2" charset="0"/>
              </a:rPr>
              <a:t>Выявление библиотек, готовых к участию в конкурсном отборе;</a:t>
            </a:r>
          </a:p>
          <a:p>
            <a:pPr marL="323850" indent="-144780">
              <a:lnSpc>
                <a:spcPct val="100000"/>
              </a:lnSpc>
              <a:spcBef>
                <a:spcPts val="910"/>
              </a:spcBef>
              <a:buSzPct val="116666"/>
              <a:buChar char="•"/>
              <a:tabLst>
                <a:tab pos="323850" algn="l"/>
              </a:tabLst>
            </a:pPr>
            <a:r>
              <a:rPr lang="ru-RU" sz="1400" spc="-10" dirty="0" smtClean="0">
                <a:latin typeface="Microsoft Sans Serif"/>
                <a:ea typeface="Microsoft Himalaya" pitchFamily="2" charset="0"/>
                <a:cs typeface="Microsoft Himalaya" pitchFamily="2" charset="0"/>
              </a:rPr>
              <a:t>Проверка пакета документов для участия в конкурсном отборе, исправление ошибок.</a:t>
            </a:r>
            <a:endParaRPr lang="ru-RU" sz="1400" spc="-10" dirty="0">
              <a:latin typeface="Microsoft Sans Serif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 rot="21404648">
            <a:off x="5736699" y="1276350"/>
            <a:ext cx="2709682" cy="2614797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5894" y="2038350"/>
            <a:ext cx="1287893" cy="1287913"/>
          </a:xfrm>
          <a:prstGeom prst="rect">
            <a:avLst/>
          </a:prstGeom>
        </p:spPr>
      </p:pic>
      <p:sp>
        <p:nvSpPr>
          <p:cNvPr id="7" name="object 8"/>
          <p:cNvSpPr/>
          <p:nvPr/>
        </p:nvSpPr>
        <p:spPr>
          <a:xfrm>
            <a:off x="6607878" y="2121785"/>
            <a:ext cx="923925" cy="923925"/>
          </a:xfrm>
          <a:custGeom>
            <a:avLst/>
            <a:gdLst/>
            <a:ahLst/>
            <a:cxnLst/>
            <a:rect l="l" t="t" r="r" b="b"/>
            <a:pathLst>
              <a:path w="923925" h="923925">
                <a:moveTo>
                  <a:pt x="461786" y="0"/>
                </a:moveTo>
                <a:lnTo>
                  <a:pt x="414571" y="2384"/>
                </a:lnTo>
                <a:lnTo>
                  <a:pt x="368720" y="9382"/>
                </a:lnTo>
                <a:lnTo>
                  <a:pt x="324465" y="20761"/>
                </a:lnTo>
                <a:lnTo>
                  <a:pt x="282038" y="36290"/>
                </a:lnTo>
                <a:lnTo>
                  <a:pt x="241671" y="55737"/>
                </a:lnTo>
                <a:lnTo>
                  <a:pt x="203596" y="78868"/>
                </a:lnTo>
                <a:lnTo>
                  <a:pt x="168046" y="105452"/>
                </a:lnTo>
                <a:lnTo>
                  <a:pt x="135253" y="135257"/>
                </a:lnTo>
                <a:lnTo>
                  <a:pt x="105449" y="168051"/>
                </a:lnTo>
                <a:lnTo>
                  <a:pt x="78865" y="203601"/>
                </a:lnTo>
                <a:lnTo>
                  <a:pt x="55734" y="241675"/>
                </a:lnTo>
                <a:lnTo>
                  <a:pt x="36289" y="282042"/>
                </a:lnTo>
                <a:lnTo>
                  <a:pt x="20760" y="324469"/>
                </a:lnTo>
                <a:lnTo>
                  <a:pt x="9381" y="368723"/>
                </a:lnTo>
                <a:lnTo>
                  <a:pt x="2384" y="414573"/>
                </a:lnTo>
                <a:lnTo>
                  <a:pt x="0" y="461786"/>
                </a:lnTo>
                <a:lnTo>
                  <a:pt x="2384" y="509002"/>
                </a:lnTo>
                <a:lnTo>
                  <a:pt x="9381" y="554853"/>
                </a:lnTo>
                <a:lnTo>
                  <a:pt x="20760" y="599108"/>
                </a:lnTo>
                <a:lnTo>
                  <a:pt x="36289" y="641535"/>
                </a:lnTo>
                <a:lnTo>
                  <a:pt x="55734" y="681902"/>
                </a:lnTo>
                <a:lnTo>
                  <a:pt x="78865" y="719977"/>
                </a:lnTo>
                <a:lnTo>
                  <a:pt x="105449" y="755526"/>
                </a:lnTo>
                <a:lnTo>
                  <a:pt x="135253" y="788320"/>
                </a:lnTo>
                <a:lnTo>
                  <a:pt x="168046" y="818124"/>
                </a:lnTo>
                <a:lnTo>
                  <a:pt x="203596" y="844708"/>
                </a:lnTo>
                <a:lnTo>
                  <a:pt x="241671" y="867839"/>
                </a:lnTo>
                <a:lnTo>
                  <a:pt x="282038" y="887284"/>
                </a:lnTo>
                <a:lnTo>
                  <a:pt x="324465" y="902813"/>
                </a:lnTo>
                <a:lnTo>
                  <a:pt x="368720" y="914192"/>
                </a:lnTo>
                <a:lnTo>
                  <a:pt x="414571" y="921189"/>
                </a:lnTo>
                <a:lnTo>
                  <a:pt x="461786" y="923573"/>
                </a:lnTo>
                <a:lnTo>
                  <a:pt x="509002" y="921189"/>
                </a:lnTo>
                <a:lnTo>
                  <a:pt x="554853" y="914192"/>
                </a:lnTo>
                <a:lnTo>
                  <a:pt x="599108" y="902813"/>
                </a:lnTo>
                <a:lnTo>
                  <a:pt x="641535" y="887284"/>
                </a:lnTo>
                <a:lnTo>
                  <a:pt x="681902" y="867839"/>
                </a:lnTo>
                <a:lnTo>
                  <a:pt x="719977" y="844708"/>
                </a:lnTo>
                <a:lnTo>
                  <a:pt x="755526" y="818124"/>
                </a:lnTo>
                <a:lnTo>
                  <a:pt x="788320" y="788320"/>
                </a:lnTo>
                <a:lnTo>
                  <a:pt x="818124" y="755526"/>
                </a:lnTo>
                <a:lnTo>
                  <a:pt x="844708" y="719977"/>
                </a:lnTo>
                <a:lnTo>
                  <a:pt x="867839" y="681902"/>
                </a:lnTo>
                <a:lnTo>
                  <a:pt x="887284" y="641535"/>
                </a:lnTo>
                <a:lnTo>
                  <a:pt x="902813" y="599108"/>
                </a:lnTo>
                <a:lnTo>
                  <a:pt x="914192" y="554853"/>
                </a:lnTo>
                <a:lnTo>
                  <a:pt x="921189" y="509002"/>
                </a:lnTo>
                <a:lnTo>
                  <a:pt x="923573" y="461786"/>
                </a:lnTo>
                <a:lnTo>
                  <a:pt x="921189" y="414573"/>
                </a:lnTo>
                <a:lnTo>
                  <a:pt x="914192" y="368723"/>
                </a:lnTo>
                <a:lnTo>
                  <a:pt x="902813" y="324469"/>
                </a:lnTo>
                <a:lnTo>
                  <a:pt x="887284" y="282042"/>
                </a:lnTo>
                <a:lnTo>
                  <a:pt x="867839" y="241675"/>
                </a:lnTo>
                <a:lnTo>
                  <a:pt x="844708" y="203601"/>
                </a:lnTo>
                <a:lnTo>
                  <a:pt x="818124" y="168051"/>
                </a:lnTo>
                <a:lnTo>
                  <a:pt x="788320" y="135257"/>
                </a:lnTo>
                <a:lnTo>
                  <a:pt x="755526" y="105452"/>
                </a:lnTo>
                <a:lnTo>
                  <a:pt x="719977" y="78868"/>
                </a:lnTo>
                <a:lnTo>
                  <a:pt x="681902" y="55737"/>
                </a:lnTo>
                <a:lnTo>
                  <a:pt x="641535" y="36290"/>
                </a:lnTo>
                <a:lnTo>
                  <a:pt x="599108" y="20761"/>
                </a:lnTo>
                <a:lnTo>
                  <a:pt x="554853" y="9382"/>
                </a:lnTo>
                <a:lnTo>
                  <a:pt x="509002" y="2384"/>
                </a:lnTo>
                <a:lnTo>
                  <a:pt x="461786" y="0"/>
                </a:lnTo>
                <a:close/>
              </a:path>
            </a:pathLst>
          </a:custGeom>
          <a:solidFill>
            <a:srgbClr val="F7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/>
          <p:cNvSpPr/>
          <p:nvPr/>
        </p:nvSpPr>
        <p:spPr>
          <a:xfrm>
            <a:off x="7091540" y="744239"/>
            <a:ext cx="1769110" cy="1916998"/>
          </a:xfrm>
          <a:custGeom>
            <a:avLst/>
            <a:gdLst/>
            <a:ahLst/>
            <a:cxnLst/>
            <a:rect l="l" t="t" r="r" b="b"/>
            <a:pathLst>
              <a:path w="2835909" h="2851150">
                <a:moveTo>
                  <a:pt x="393087" y="2354692"/>
                </a:moveTo>
                <a:lnTo>
                  <a:pt x="292975" y="2454899"/>
                </a:lnTo>
                <a:lnTo>
                  <a:pt x="295802" y="2456679"/>
                </a:lnTo>
                <a:lnTo>
                  <a:pt x="21674" y="2730911"/>
                </a:lnTo>
                <a:lnTo>
                  <a:pt x="12566" y="2741606"/>
                </a:lnTo>
                <a:lnTo>
                  <a:pt x="5858" y="2753567"/>
                </a:lnTo>
                <a:lnTo>
                  <a:pt x="1640" y="2766530"/>
                </a:lnTo>
                <a:lnTo>
                  <a:pt x="0" y="2780229"/>
                </a:lnTo>
                <a:lnTo>
                  <a:pt x="1123" y="2793916"/>
                </a:lnTo>
                <a:lnTo>
                  <a:pt x="19695" y="2829756"/>
                </a:lnTo>
                <a:lnTo>
                  <a:pt x="54856" y="2849443"/>
                </a:lnTo>
                <a:lnTo>
                  <a:pt x="68594" y="2851012"/>
                </a:lnTo>
                <a:lnTo>
                  <a:pt x="82233" y="2849736"/>
                </a:lnTo>
                <a:lnTo>
                  <a:pt x="95277" y="2846065"/>
                </a:lnTo>
                <a:lnTo>
                  <a:pt x="107358" y="2839998"/>
                </a:lnTo>
                <a:lnTo>
                  <a:pt x="118111" y="2831536"/>
                </a:lnTo>
                <a:lnTo>
                  <a:pt x="592937" y="2356682"/>
                </a:lnTo>
                <a:lnTo>
                  <a:pt x="395809" y="2356682"/>
                </a:lnTo>
                <a:lnTo>
                  <a:pt x="393087" y="2354692"/>
                </a:lnTo>
                <a:close/>
              </a:path>
              <a:path w="2835909" h="2851150">
                <a:moveTo>
                  <a:pt x="2205796" y="0"/>
                </a:moveTo>
                <a:lnTo>
                  <a:pt x="2205597" y="0"/>
                </a:lnTo>
                <a:lnTo>
                  <a:pt x="2191926" y="1443"/>
                </a:lnTo>
                <a:lnTo>
                  <a:pt x="2156279" y="20732"/>
                </a:lnTo>
                <a:lnTo>
                  <a:pt x="1600904" y="580296"/>
                </a:lnTo>
                <a:lnTo>
                  <a:pt x="1582069" y="615532"/>
                </a:lnTo>
                <a:lnTo>
                  <a:pt x="1580695" y="629090"/>
                </a:lnTo>
                <a:lnTo>
                  <a:pt x="1580695" y="1171587"/>
                </a:lnTo>
                <a:lnTo>
                  <a:pt x="1432385" y="1318033"/>
                </a:lnTo>
                <a:lnTo>
                  <a:pt x="1406232" y="1344488"/>
                </a:lnTo>
                <a:lnTo>
                  <a:pt x="1385324" y="1366567"/>
                </a:lnTo>
                <a:lnTo>
                  <a:pt x="1361728" y="1392365"/>
                </a:lnTo>
                <a:lnTo>
                  <a:pt x="1347693" y="1407277"/>
                </a:lnTo>
                <a:lnTo>
                  <a:pt x="1311648" y="1444636"/>
                </a:lnTo>
                <a:lnTo>
                  <a:pt x="1233974" y="1522823"/>
                </a:lnTo>
                <a:lnTo>
                  <a:pt x="1122094" y="1632880"/>
                </a:lnTo>
                <a:lnTo>
                  <a:pt x="908286" y="1839493"/>
                </a:lnTo>
                <a:lnTo>
                  <a:pt x="830529" y="1916884"/>
                </a:lnTo>
                <a:lnTo>
                  <a:pt x="395809" y="2356682"/>
                </a:lnTo>
                <a:lnTo>
                  <a:pt x="592937" y="2356682"/>
                </a:lnTo>
                <a:lnTo>
                  <a:pt x="1679226" y="1270327"/>
                </a:lnTo>
                <a:lnTo>
                  <a:pt x="2210927" y="1270327"/>
                </a:lnTo>
                <a:lnTo>
                  <a:pt x="2249750" y="1258312"/>
                </a:lnTo>
                <a:lnTo>
                  <a:pt x="2377849" y="1130960"/>
                </a:lnTo>
                <a:lnTo>
                  <a:pt x="1818803" y="1130960"/>
                </a:lnTo>
                <a:lnTo>
                  <a:pt x="1917149" y="1032638"/>
                </a:lnTo>
                <a:lnTo>
                  <a:pt x="1720052" y="1032638"/>
                </a:lnTo>
                <a:lnTo>
                  <a:pt x="1720052" y="657990"/>
                </a:lnTo>
                <a:lnTo>
                  <a:pt x="2136489" y="238003"/>
                </a:lnTo>
                <a:lnTo>
                  <a:pt x="2276162" y="238003"/>
                </a:lnTo>
                <a:lnTo>
                  <a:pt x="2275428" y="69526"/>
                </a:lnTo>
                <a:lnTo>
                  <a:pt x="2263677" y="30844"/>
                </a:lnTo>
                <a:lnTo>
                  <a:pt x="2232396" y="5235"/>
                </a:lnTo>
                <a:lnTo>
                  <a:pt x="2219452" y="1331"/>
                </a:lnTo>
                <a:lnTo>
                  <a:pt x="2205796" y="0"/>
                </a:lnTo>
                <a:close/>
              </a:path>
              <a:path w="2835909" h="2851150">
                <a:moveTo>
                  <a:pt x="2793937" y="711182"/>
                </a:moveTo>
                <a:lnTo>
                  <a:pt x="2598350" y="711182"/>
                </a:lnTo>
                <a:lnTo>
                  <a:pt x="2181828" y="1130960"/>
                </a:lnTo>
                <a:lnTo>
                  <a:pt x="2377849" y="1130960"/>
                </a:lnTo>
                <a:lnTo>
                  <a:pt x="2793937" y="711182"/>
                </a:lnTo>
                <a:close/>
              </a:path>
              <a:path w="2835909" h="2851150">
                <a:moveTo>
                  <a:pt x="2276162" y="238003"/>
                </a:moveTo>
                <a:lnTo>
                  <a:pt x="2136489" y="238003"/>
                </a:lnTo>
                <a:lnTo>
                  <a:pt x="2138165" y="614431"/>
                </a:lnTo>
                <a:lnTo>
                  <a:pt x="1720052" y="1032638"/>
                </a:lnTo>
                <a:lnTo>
                  <a:pt x="1917149" y="1032638"/>
                </a:lnTo>
                <a:lnTo>
                  <a:pt x="2236801" y="713067"/>
                </a:lnTo>
                <a:lnTo>
                  <a:pt x="2793937" y="711182"/>
                </a:lnTo>
                <a:lnTo>
                  <a:pt x="2815422" y="689507"/>
                </a:lnTo>
                <a:lnTo>
                  <a:pt x="2827649" y="672952"/>
                </a:lnTo>
                <a:lnTo>
                  <a:pt x="2834353" y="653972"/>
                </a:lnTo>
                <a:lnTo>
                  <a:pt x="2835309" y="633833"/>
                </a:lnTo>
                <a:lnTo>
                  <a:pt x="2830290" y="613803"/>
                </a:lnTo>
                <a:lnTo>
                  <a:pt x="2819610" y="596233"/>
                </a:lnTo>
                <a:lnTo>
                  <a:pt x="2804618" y="582796"/>
                </a:lnTo>
                <a:lnTo>
                  <a:pt x="2786387" y="574208"/>
                </a:lnTo>
                <a:lnTo>
                  <a:pt x="2782952" y="573699"/>
                </a:lnTo>
                <a:lnTo>
                  <a:pt x="2277626" y="573699"/>
                </a:lnTo>
                <a:lnTo>
                  <a:pt x="2276162" y="238003"/>
                </a:lnTo>
                <a:close/>
              </a:path>
              <a:path w="2835909" h="2851150">
                <a:moveTo>
                  <a:pt x="2765989" y="571186"/>
                </a:moveTo>
                <a:lnTo>
                  <a:pt x="2277626" y="573699"/>
                </a:lnTo>
                <a:lnTo>
                  <a:pt x="2782952" y="573699"/>
                </a:lnTo>
                <a:lnTo>
                  <a:pt x="2765989" y="57118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83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418" y="2024722"/>
            <a:ext cx="9144000" cy="1783640"/>
          </a:xfrm>
          <a:prstGeom prst="rect">
            <a:avLst/>
          </a:prstGeom>
        </p:spPr>
      </p:pic>
      <p:sp>
        <p:nvSpPr>
          <p:cNvPr id="2" name="object 3"/>
          <p:cNvSpPr txBox="1">
            <a:spLocks/>
          </p:cNvSpPr>
          <p:nvPr/>
        </p:nvSpPr>
        <p:spPr>
          <a:xfrm>
            <a:off x="609600" y="895350"/>
            <a:ext cx="3733800" cy="215444"/>
          </a:xfrm>
          <a:prstGeom prst="rect">
            <a:avLst/>
          </a:prstGeom>
          <a:solidFill>
            <a:srgbClr val="F65000"/>
          </a:solidFill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6675"/>
            <a:r>
              <a:rPr lang="ru-RU" sz="1400" b="1" spc="-10" dirty="0" smtClean="0">
                <a:solidFill>
                  <a:srgbClr val="FFFFFF"/>
                </a:solidFill>
                <a:ea typeface="Microsoft Himalaya" pitchFamily="2" charset="0"/>
                <a:cs typeface="Microsoft Himalaya" pitchFamily="2" charset="0"/>
              </a:rPr>
              <a:t>2.Методическое консультирование</a:t>
            </a:r>
            <a:endParaRPr lang="ru-RU" sz="1400" b="1" dirty="0">
              <a:ea typeface="Microsoft Himalaya" pitchFamily="2" charset="0"/>
              <a:cs typeface="Microsoft Himalaya" pitchFamily="2" charset="0"/>
            </a:endParaRPr>
          </a:p>
        </p:txBody>
      </p:sp>
      <p:grpSp>
        <p:nvGrpSpPr>
          <p:cNvPr id="8" name="object 7"/>
          <p:cNvGrpSpPr/>
          <p:nvPr/>
        </p:nvGrpSpPr>
        <p:grpSpPr>
          <a:xfrm>
            <a:off x="1142896" y="1698817"/>
            <a:ext cx="92002" cy="2755322"/>
            <a:chOff x="1142715" y="1559104"/>
            <a:chExt cx="92002" cy="2755322"/>
          </a:xfrm>
        </p:grpSpPr>
        <p:pic>
          <p:nvPicPr>
            <p:cNvPr id="9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715" y="1757483"/>
              <a:ext cx="69142" cy="69142"/>
            </a:xfrm>
            <a:prstGeom prst="rect">
              <a:avLst/>
            </a:prstGeom>
          </p:spPr>
        </p:pic>
        <p:sp>
          <p:nvSpPr>
            <p:cNvPr id="10" name="object 9"/>
            <p:cNvSpPr/>
            <p:nvPr/>
          </p:nvSpPr>
          <p:spPr>
            <a:xfrm>
              <a:off x="1188998" y="1559104"/>
              <a:ext cx="45719" cy="2755322"/>
            </a:xfrm>
            <a:custGeom>
              <a:avLst/>
              <a:gdLst/>
              <a:ahLst/>
              <a:cxnLst/>
              <a:rect l="l" t="t" r="r" b="b"/>
              <a:pathLst>
                <a:path h="2694304">
                  <a:moveTo>
                    <a:pt x="0" y="0"/>
                  </a:moveTo>
                  <a:lnTo>
                    <a:pt x="0" y="2694299"/>
                  </a:lnTo>
                </a:path>
              </a:pathLst>
            </a:custGeom>
            <a:ln w="9524">
              <a:solidFill>
                <a:srgbClr val="F65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0363" y="2009408"/>
              <a:ext cx="69142" cy="69142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715" y="2443765"/>
              <a:ext cx="69142" cy="69142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427" y="3075211"/>
              <a:ext cx="69142" cy="69142"/>
            </a:xfrm>
            <a:prstGeom prst="rect">
              <a:avLst/>
            </a:prstGeom>
          </p:spPr>
        </p:pic>
      </p:grpSp>
      <p:sp>
        <p:nvSpPr>
          <p:cNvPr id="20" name="object 3"/>
          <p:cNvSpPr txBox="1"/>
          <p:nvPr/>
        </p:nvSpPr>
        <p:spPr>
          <a:xfrm>
            <a:off x="1343475" y="1721428"/>
            <a:ext cx="4142925" cy="2710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ct val="145500"/>
              </a:lnSpc>
              <a:spcBef>
                <a:spcPts val="10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Прямая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связь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lang="ru-RU" sz="1400" spc="-20" dirty="0" smtClean="0">
                <a:latin typeface="Microsoft Sans Serif"/>
                <a:cs typeface="Microsoft Sans Serif"/>
              </a:rPr>
              <a:t>куратором </a:t>
            </a:r>
          </a:p>
          <a:p>
            <a:pPr marL="12700" marR="178435">
              <a:spcBef>
                <a:spcPts val="100"/>
              </a:spcBef>
            </a:pPr>
            <a:r>
              <a:rPr sz="1400" spc="-25" dirty="0" err="1" smtClean="0">
                <a:latin typeface="Microsoft Sans Serif"/>
                <a:cs typeface="Microsoft Sans Serif"/>
              </a:rPr>
              <a:t>Консультации</a:t>
            </a:r>
            <a:r>
              <a:rPr sz="1400" spc="15" dirty="0" smtClean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всем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 err="1">
                <a:latin typeface="Microsoft Sans Serif"/>
                <a:cs typeface="Microsoft Sans Serif"/>
              </a:rPr>
              <a:t>возникающим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 err="1" smtClean="0">
                <a:latin typeface="Microsoft Sans Serif"/>
                <a:cs typeface="Microsoft Sans Serif"/>
              </a:rPr>
              <a:t>вопросам</a:t>
            </a:r>
            <a:endParaRPr lang="ru-RU" sz="1400" spc="-15" dirty="0" smtClean="0">
              <a:latin typeface="Microsoft Sans Serif"/>
              <a:cs typeface="Microsoft Sans Serif"/>
            </a:endParaRPr>
          </a:p>
          <a:p>
            <a:pPr marL="12700" marR="5080"/>
            <a:endParaRPr lang="ru-RU" sz="1400" spc="-10" dirty="0" smtClean="0">
              <a:latin typeface="Microsoft Sans Serif"/>
              <a:cs typeface="Microsoft Sans Serif"/>
            </a:endParaRPr>
          </a:p>
          <a:p>
            <a:pPr marL="12700" marR="5080"/>
            <a:r>
              <a:rPr sz="1400" spc="-10" dirty="0" err="1" smtClean="0">
                <a:latin typeface="Microsoft Sans Serif"/>
                <a:cs typeface="Microsoft Sans Serif"/>
              </a:rPr>
              <a:t>Очные</a:t>
            </a:r>
            <a:r>
              <a:rPr sz="1400" spc="10" dirty="0" smtClean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latin typeface="Microsoft Sans Serif"/>
                <a:cs typeface="Microsoft Sans Serif"/>
              </a:rPr>
              <a:t>дистанционные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lang="ru-RU" sz="1400" spc="-5" dirty="0" smtClean="0">
                <a:latin typeface="Microsoft Sans Serif"/>
                <a:cs typeface="Microsoft Sans Serif"/>
              </a:rPr>
              <a:t>семинары с участием экспертов в области креативных индустрий</a:t>
            </a:r>
          </a:p>
          <a:p>
            <a:pPr marL="12700" marR="5080"/>
            <a:endParaRPr lang="ru-RU" sz="1400" spc="-5" dirty="0" smtClean="0">
              <a:latin typeface="Microsoft Sans Serif"/>
              <a:cs typeface="Microsoft Sans Serif"/>
            </a:endParaRPr>
          </a:p>
          <a:p>
            <a:pPr marL="12700" marR="5080"/>
            <a:r>
              <a:rPr sz="1400" spc="-10" dirty="0" err="1" smtClean="0">
                <a:latin typeface="Microsoft Sans Serif"/>
                <a:cs typeface="Microsoft Sans Serif"/>
              </a:rPr>
              <a:t>Участие</a:t>
            </a:r>
            <a:r>
              <a:rPr sz="1400" spc="10" dirty="0" smtClean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latin typeface="Microsoft Sans Serif"/>
                <a:cs typeface="Microsoft Sans Serif"/>
              </a:rPr>
              <a:t>профессиональных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lang="ru-RU" sz="1400" spc="-15" dirty="0" smtClean="0">
                <a:latin typeface="Microsoft Sans Serif"/>
                <a:cs typeface="Microsoft Sans Serif"/>
              </a:rPr>
              <a:t>мероприятиях (конференциях, </a:t>
            </a:r>
            <a:r>
              <a:rPr lang="ru-RU" sz="1400" spc="-15" dirty="0" err="1" smtClean="0">
                <a:latin typeface="Microsoft Sans Serif"/>
                <a:cs typeface="Microsoft Sans Serif"/>
              </a:rPr>
              <a:t>вебинарах</a:t>
            </a:r>
            <a:r>
              <a:rPr lang="ru-RU" sz="1400" spc="-15" dirty="0" smtClean="0">
                <a:latin typeface="Microsoft Sans Serif"/>
                <a:cs typeface="Microsoft Sans Serif"/>
              </a:rPr>
              <a:t>, круглых столах и т.д.)</a:t>
            </a:r>
          </a:p>
          <a:p>
            <a:pPr marL="12700" marR="5080"/>
            <a:endParaRPr lang="ru-RU" sz="1400" spc="-15" dirty="0" smtClean="0">
              <a:latin typeface="Microsoft Sans Serif"/>
              <a:cs typeface="Microsoft Sans Serif"/>
            </a:endParaRPr>
          </a:p>
          <a:p>
            <a:pPr marL="12700" marR="5080"/>
            <a:r>
              <a:rPr lang="ru-RU" sz="1400" spc="-15" dirty="0" smtClean="0">
                <a:latin typeface="Microsoft Sans Serif"/>
                <a:cs typeface="Microsoft Sans Serif"/>
              </a:rPr>
              <a:t>Реализация практического курса по созданию уникальных территориальных предложений в сфере туризма и сувенирной продукции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1026" name="Picture 2" descr="C:\Users\a.belova\Desktop\рабочий стол\Школа директоров\IMG_1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15117" y="-18535649"/>
            <a:ext cx="3338708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.belova\Desktop\рабочий стол\Школа директоров\IMG_13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5359" y="184989"/>
            <a:ext cx="2603297" cy="17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613" y="3714750"/>
            <a:ext cx="69142" cy="69142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24350"/>
            <a:ext cx="1413894" cy="63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4939" y="4095750"/>
            <a:ext cx="1600200" cy="102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34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710023" y="1285780"/>
            <a:ext cx="3124200" cy="469900"/>
          </a:xfrm>
          <a:custGeom>
            <a:avLst/>
            <a:gdLst/>
            <a:ahLst/>
            <a:cxnLst/>
            <a:rect l="l" t="t" r="r" b="b"/>
            <a:pathLst>
              <a:path w="2268855" h="469900">
                <a:moveTo>
                  <a:pt x="2268536" y="469755"/>
                </a:moveTo>
                <a:lnTo>
                  <a:pt x="0" y="469755"/>
                </a:lnTo>
                <a:lnTo>
                  <a:pt x="0" y="0"/>
                </a:lnTo>
                <a:lnTo>
                  <a:pt x="2268536" y="0"/>
                </a:lnTo>
                <a:lnTo>
                  <a:pt x="2268536" y="469755"/>
                </a:lnTo>
                <a:close/>
              </a:path>
            </a:pathLst>
          </a:custGeom>
          <a:solidFill>
            <a:srgbClr val="F65000"/>
          </a:solidFill>
        </p:spPr>
        <p:txBody>
          <a:bodyPr wrap="square" lIns="0" tIns="0" rIns="0" bIns="0" rtlCol="0"/>
          <a:lstStyle/>
          <a:p>
            <a:pPr marL="66040">
              <a:lnSpc>
                <a:spcPts val="1485"/>
              </a:lnSpc>
            </a:pPr>
            <a:endParaRPr lang="ru-RU" sz="1400" b="1" spc="-10" dirty="0" smtClean="0">
              <a:solidFill>
                <a:srgbClr val="FFFFFF"/>
              </a:solidFill>
              <a:latin typeface="Arial"/>
              <a:ea typeface="Microsoft Himalaya" pitchFamily="2" charset="0"/>
              <a:cs typeface="Microsoft Himalaya" pitchFamily="2" charset="0"/>
            </a:endParaRPr>
          </a:p>
          <a:p>
            <a:pPr marL="66040">
              <a:lnSpc>
                <a:spcPts val="1485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Arial"/>
                <a:ea typeface="Microsoft Himalaya" pitchFamily="2" charset="0"/>
                <a:cs typeface="Microsoft Himalaya" pitchFamily="2" charset="0"/>
              </a:rPr>
              <a:t>3.Информационная поддержка</a:t>
            </a:r>
            <a:endParaRPr lang="ru-RU" sz="1400" dirty="0">
              <a:latin typeface="Arial"/>
              <a:ea typeface="Microsoft Himalaya" pitchFamily="2" charset="0"/>
              <a:cs typeface="Microsoft Himalaya" pitchFamily="2" charset="0"/>
            </a:endParaRPr>
          </a:p>
        </p:txBody>
      </p:sp>
      <p:grpSp>
        <p:nvGrpSpPr>
          <p:cNvPr id="3" name="object 8"/>
          <p:cNvGrpSpPr/>
          <p:nvPr/>
        </p:nvGrpSpPr>
        <p:grpSpPr>
          <a:xfrm>
            <a:off x="1160389" y="1755680"/>
            <a:ext cx="75962" cy="2273300"/>
            <a:chOff x="1154428" y="1574987"/>
            <a:chExt cx="75962" cy="2273300"/>
          </a:xfrm>
        </p:grpSpPr>
        <p:pic>
          <p:nvPicPr>
            <p:cNvPr id="4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428" y="2087344"/>
              <a:ext cx="69142" cy="69142"/>
            </a:xfrm>
            <a:prstGeom prst="rect">
              <a:avLst/>
            </a:prstGeom>
          </p:spPr>
        </p:pic>
        <p:sp>
          <p:nvSpPr>
            <p:cNvPr id="5" name="object 10"/>
            <p:cNvSpPr/>
            <p:nvPr/>
          </p:nvSpPr>
          <p:spPr>
            <a:xfrm>
              <a:off x="1184671" y="1574987"/>
              <a:ext cx="45719" cy="2273300"/>
            </a:xfrm>
            <a:custGeom>
              <a:avLst/>
              <a:gdLst/>
              <a:ahLst/>
              <a:cxnLst/>
              <a:rect l="l" t="t" r="r" b="b"/>
              <a:pathLst>
                <a:path h="1993900">
                  <a:moveTo>
                    <a:pt x="0" y="0"/>
                  </a:moveTo>
                  <a:lnTo>
                    <a:pt x="0" y="1993499"/>
                  </a:lnTo>
                </a:path>
              </a:pathLst>
            </a:custGeom>
            <a:ln w="9524">
              <a:solidFill>
                <a:srgbClr val="F65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428" y="2400837"/>
              <a:ext cx="69142" cy="69142"/>
            </a:xfrm>
            <a:prstGeom prst="rect">
              <a:avLst/>
            </a:prstGeom>
          </p:spPr>
        </p:pic>
        <p:pic>
          <p:nvPicPr>
            <p:cNvPr id="7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4428" y="2723873"/>
              <a:ext cx="68999" cy="68999"/>
            </a:xfrm>
            <a:prstGeom prst="rect">
              <a:avLst/>
            </a:prstGeom>
          </p:spPr>
        </p:pic>
        <p:pic>
          <p:nvPicPr>
            <p:cNvPr id="8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703" y="3543487"/>
              <a:ext cx="69142" cy="69142"/>
            </a:xfrm>
            <a:prstGeom prst="rect">
              <a:avLst/>
            </a:prstGeom>
          </p:spPr>
        </p:pic>
      </p:grpSp>
      <p:sp>
        <p:nvSpPr>
          <p:cNvPr id="10" name="object 3"/>
          <p:cNvSpPr txBox="1"/>
          <p:nvPr/>
        </p:nvSpPr>
        <p:spPr>
          <a:xfrm>
            <a:off x="1371600" y="2145214"/>
            <a:ext cx="2895600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Продвижение проектов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5" dirty="0">
                <a:latin typeface="Microsoft Sans Serif"/>
                <a:cs typeface="Microsoft Sans Serif"/>
              </a:rPr>
              <a:t> социальных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сетях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СМИ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spc="-20" dirty="0" smtClean="0">
                <a:latin typeface="Microsoft Sans Serif"/>
                <a:cs typeface="Microsoft Sans Serif"/>
              </a:rPr>
              <a:t>Работа с </a:t>
            </a:r>
            <a:r>
              <a:rPr lang="ru-RU" sz="1400" spc="-20" dirty="0" err="1" smtClean="0">
                <a:latin typeface="Microsoft Sans Serif"/>
                <a:cs typeface="Microsoft Sans Serif"/>
              </a:rPr>
              <a:t>инфлюенсерами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36195">
              <a:lnSpc>
                <a:spcPct val="100000"/>
              </a:lnSpc>
              <a:spcBef>
                <a:spcPts val="600"/>
              </a:spcBef>
            </a:pPr>
            <a:r>
              <a:rPr lang="ru-RU" sz="1400" spc="-15" dirty="0" smtClean="0">
                <a:latin typeface="Microsoft Sans Serif"/>
                <a:cs typeface="Microsoft Sans Serif"/>
              </a:rPr>
              <a:t>Продвижение проекта на публичных мероприятиях и образовательных площадках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351790">
              <a:lnSpc>
                <a:spcPct val="100000"/>
              </a:lnSpc>
              <a:spcBef>
                <a:spcPts val="600"/>
              </a:spcBef>
            </a:pPr>
            <a:r>
              <a:rPr lang="ru-RU" sz="1400" spc="-10" dirty="0" smtClean="0">
                <a:latin typeface="Microsoft Sans Serif"/>
                <a:cs typeface="Microsoft Sans Serif"/>
              </a:rPr>
              <a:t>Освещение проекта на страницах партнеров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151" y="108391"/>
            <a:ext cx="2941535" cy="1502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9244" y="3162435"/>
            <a:ext cx="2918442" cy="17330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151" y="1623422"/>
            <a:ext cx="2941535" cy="14667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8434" y="1572590"/>
            <a:ext cx="1143000" cy="114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9460" y="2869492"/>
            <a:ext cx="1660949" cy="20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5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762000" y="1161530"/>
            <a:ext cx="3124200" cy="469900"/>
          </a:xfrm>
          <a:custGeom>
            <a:avLst/>
            <a:gdLst/>
            <a:ahLst/>
            <a:cxnLst/>
            <a:rect l="l" t="t" r="r" b="b"/>
            <a:pathLst>
              <a:path w="2268855" h="469900">
                <a:moveTo>
                  <a:pt x="2268536" y="469755"/>
                </a:moveTo>
                <a:lnTo>
                  <a:pt x="0" y="469755"/>
                </a:lnTo>
                <a:lnTo>
                  <a:pt x="0" y="0"/>
                </a:lnTo>
                <a:lnTo>
                  <a:pt x="2268536" y="0"/>
                </a:lnTo>
                <a:lnTo>
                  <a:pt x="2268536" y="469755"/>
                </a:lnTo>
                <a:close/>
              </a:path>
            </a:pathLst>
          </a:custGeom>
          <a:solidFill>
            <a:srgbClr val="F65000"/>
          </a:solidFill>
        </p:spPr>
        <p:txBody>
          <a:bodyPr wrap="square" lIns="0" tIns="0" rIns="0" bIns="0" rtlCol="0"/>
          <a:lstStyle/>
          <a:p>
            <a:pPr marL="66040">
              <a:lnSpc>
                <a:spcPts val="1485"/>
              </a:lnSpc>
            </a:pPr>
            <a:endParaRPr lang="ru-RU" sz="1400" b="1" spc="-10" dirty="0" smtClean="0">
              <a:solidFill>
                <a:srgbClr val="FFFFFF"/>
              </a:solidFill>
              <a:latin typeface="Arial"/>
              <a:ea typeface="Microsoft Himalaya" pitchFamily="2" charset="0"/>
              <a:cs typeface="Microsoft Himalaya" pitchFamily="2" charset="0"/>
            </a:endParaRPr>
          </a:p>
          <a:p>
            <a:pPr marL="66040">
              <a:lnSpc>
                <a:spcPts val="1485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Arial"/>
                <a:ea typeface="Microsoft Himalaya" pitchFamily="2" charset="0"/>
                <a:cs typeface="Microsoft Himalaya" pitchFamily="2" charset="0"/>
              </a:rPr>
              <a:t>4.Мониторинг </a:t>
            </a:r>
            <a:r>
              <a:rPr lang="en-US" sz="1400" b="1" spc="-10" dirty="0" smtClean="0">
                <a:solidFill>
                  <a:srgbClr val="FFFFFF"/>
                </a:solidFill>
                <a:latin typeface="Arial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1400" b="1" spc="-10" dirty="0" smtClean="0">
                <a:solidFill>
                  <a:srgbClr val="FFFFFF"/>
                </a:solidFill>
                <a:latin typeface="Arial"/>
                <a:ea typeface="Microsoft Himalaya" pitchFamily="2" charset="0"/>
                <a:cs typeface="Microsoft Himalaya" pitchFamily="2" charset="0"/>
              </a:rPr>
              <a:t>результатов </a:t>
            </a:r>
            <a:endParaRPr lang="ru-RU" sz="1400" dirty="0">
              <a:latin typeface="Arial"/>
              <a:ea typeface="Microsoft Himalaya" pitchFamily="2" charset="0"/>
              <a:cs typeface="Microsoft Himalaya" pitchFamily="2" charset="0"/>
            </a:endParaRPr>
          </a:p>
        </p:txBody>
      </p:sp>
      <p:grpSp>
        <p:nvGrpSpPr>
          <p:cNvPr id="3" name="object 8"/>
          <p:cNvGrpSpPr/>
          <p:nvPr/>
        </p:nvGrpSpPr>
        <p:grpSpPr>
          <a:xfrm>
            <a:off x="1226094" y="1631430"/>
            <a:ext cx="92002" cy="2273300"/>
            <a:chOff x="1138388" y="1574987"/>
            <a:chExt cx="92002" cy="2273300"/>
          </a:xfrm>
        </p:grpSpPr>
        <p:pic>
          <p:nvPicPr>
            <p:cNvPr id="4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428" y="2087344"/>
              <a:ext cx="69142" cy="69142"/>
            </a:xfrm>
            <a:prstGeom prst="rect">
              <a:avLst/>
            </a:prstGeom>
          </p:spPr>
        </p:pic>
        <p:sp>
          <p:nvSpPr>
            <p:cNvPr id="5" name="object 10"/>
            <p:cNvSpPr/>
            <p:nvPr/>
          </p:nvSpPr>
          <p:spPr>
            <a:xfrm>
              <a:off x="1184671" y="1574987"/>
              <a:ext cx="45719" cy="2273300"/>
            </a:xfrm>
            <a:custGeom>
              <a:avLst/>
              <a:gdLst/>
              <a:ahLst/>
              <a:cxnLst/>
              <a:rect l="l" t="t" r="r" b="b"/>
              <a:pathLst>
                <a:path h="1993900">
                  <a:moveTo>
                    <a:pt x="0" y="0"/>
                  </a:moveTo>
                  <a:lnTo>
                    <a:pt x="0" y="1993499"/>
                  </a:lnTo>
                </a:path>
              </a:pathLst>
            </a:custGeom>
            <a:ln w="9524">
              <a:solidFill>
                <a:srgbClr val="F65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428" y="2400837"/>
              <a:ext cx="69142" cy="69142"/>
            </a:xfrm>
            <a:prstGeom prst="rect">
              <a:avLst/>
            </a:prstGeom>
          </p:spPr>
        </p:pic>
        <p:pic>
          <p:nvPicPr>
            <p:cNvPr id="7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207" y="2834627"/>
              <a:ext cx="68999" cy="68999"/>
            </a:xfrm>
            <a:prstGeom prst="rect">
              <a:avLst/>
            </a:prstGeom>
          </p:spPr>
        </p:pic>
        <p:pic>
          <p:nvPicPr>
            <p:cNvPr id="8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8388" y="3426404"/>
              <a:ext cx="69142" cy="69142"/>
            </a:xfrm>
            <a:prstGeom prst="rect">
              <a:avLst/>
            </a:prstGeom>
          </p:spPr>
        </p:pic>
      </p:grpSp>
      <p:sp>
        <p:nvSpPr>
          <p:cNvPr id="10" name="object 3"/>
          <p:cNvSpPr txBox="1"/>
          <p:nvPr/>
        </p:nvSpPr>
        <p:spPr>
          <a:xfrm>
            <a:off x="1371600" y="2015671"/>
            <a:ext cx="3123034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5" dirty="0" smtClean="0">
                <a:latin typeface="Microsoft Sans Serif"/>
                <a:cs typeface="Microsoft Sans Serif"/>
              </a:rPr>
              <a:t>Статистические показатели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spc="-20" dirty="0" smtClean="0">
                <a:latin typeface="Microsoft Sans Serif"/>
                <a:cs typeface="Microsoft Sans Serif"/>
              </a:rPr>
              <a:t>Анализ участия в </a:t>
            </a:r>
            <a:r>
              <a:rPr lang="ru-RU" sz="1400" spc="-20" dirty="0" err="1" smtClean="0">
                <a:latin typeface="Microsoft Sans Serif"/>
                <a:cs typeface="Microsoft Sans Serif"/>
              </a:rPr>
              <a:t>грантовых</a:t>
            </a:r>
            <a:r>
              <a:rPr lang="ru-RU" sz="1400" spc="-20" dirty="0" smtClean="0">
                <a:latin typeface="Microsoft Sans Serif"/>
                <a:cs typeface="Microsoft Sans Serif"/>
              </a:rPr>
              <a:t> программах в области КИ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36195">
              <a:lnSpc>
                <a:spcPct val="100000"/>
              </a:lnSpc>
              <a:spcBef>
                <a:spcPts val="600"/>
              </a:spcBef>
            </a:pPr>
            <a:r>
              <a:rPr lang="ru-RU" sz="1400" spc="-15" dirty="0" smtClean="0">
                <a:latin typeface="Microsoft Sans Serif"/>
                <a:cs typeface="Microsoft Sans Serif"/>
              </a:rPr>
              <a:t>Количество заявок на конкурс «Гений- это ты!», </a:t>
            </a:r>
            <a:r>
              <a:rPr lang="en-US" sz="1400" spc="-15" dirty="0" smtClean="0">
                <a:latin typeface="Microsoft Sans Serif"/>
                <a:cs typeface="Microsoft Sans Serif"/>
              </a:rPr>
              <a:t>HSE Creative Open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351790">
              <a:lnSpc>
                <a:spcPct val="100000"/>
              </a:lnSpc>
              <a:spcBef>
                <a:spcPts val="600"/>
              </a:spcBef>
            </a:pPr>
            <a:r>
              <a:rPr lang="ru-RU" sz="1400" spc="-10" dirty="0" smtClean="0">
                <a:latin typeface="Microsoft Sans Serif"/>
                <a:cs typeface="Microsoft Sans Serif"/>
              </a:rPr>
              <a:t>Наличие созданных продуктов  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59"/>
          <a:stretch/>
        </p:blipFill>
        <p:spPr>
          <a:xfrm>
            <a:off x="5970745" y="3853551"/>
            <a:ext cx="2953959" cy="124024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946" y="54057"/>
            <a:ext cx="2941847" cy="196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659"/>
          <a:stretch/>
        </p:blipFill>
        <p:spPr bwMode="auto">
          <a:xfrm>
            <a:off x="5949946" y="2105425"/>
            <a:ext cx="2974758" cy="164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19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98" y="0"/>
            <a:ext cx="90708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1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8275" y="768409"/>
            <a:ext cx="2935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Microsoft Sans Serif"/>
                <a:cs typeface="Microsoft Sans Serif"/>
              </a:rPr>
              <a:t>Всего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библиотеках-участницах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проекта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518" y="3898743"/>
            <a:ext cx="2834482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644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smtClean="0">
                <a:latin typeface="Microsoft Sans Serif"/>
                <a:cs typeface="Microsoft Sans Serif"/>
              </a:rPr>
              <a:t>Дизайн</a:t>
            </a:r>
          </a:p>
          <a:p>
            <a:pPr marL="12700" marR="72644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 smtClean="0">
                <a:latin typeface="Microsoft Sans Serif"/>
                <a:cs typeface="Microsoft Sans Serif"/>
              </a:rPr>
              <a:t>Архитектура и </a:t>
            </a:r>
            <a:r>
              <a:rPr lang="ru-RU" sz="1200" spc="-15" dirty="0" err="1" smtClean="0">
                <a:latin typeface="Microsoft Sans Serif"/>
                <a:cs typeface="Microsoft Sans Serif"/>
              </a:rPr>
              <a:t>урбанистика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1200" spc="-15" dirty="0" smtClean="0">
                <a:latin typeface="Microsoft Sans Serif"/>
                <a:cs typeface="Microsoft Sans Serif"/>
              </a:rPr>
              <a:t>Разработка игр</a:t>
            </a:r>
          </a:p>
          <a:p>
            <a:pPr marL="12700">
              <a:lnSpc>
                <a:spcPct val="100000"/>
              </a:lnSpc>
            </a:pPr>
            <a:r>
              <a:rPr lang="ru-RU" sz="1200" spc="-15" dirty="0" smtClean="0">
                <a:latin typeface="Microsoft Sans Serif"/>
                <a:cs typeface="Microsoft Sans Serif"/>
              </a:rPr>
              <a:t>Кино</a:t>
            </a:r>
          </a:p>
          <a:p>
            <a:pPr marL="12700">
              <a:lnSpc>
                <a:spcPct val="100000"/>
              </a:lnSpc>
            </a:pPr>
            <a:r>
              <a:rPr lang="ru-RU" sz="1200" spc="-15" dirty="0" smtClean="0">
                <a:latin typeface="Microsoft Sans Serif"/>
                <a:cs typeface="Microsoft Sans Serif"/>
              </a:rPr>
              <a:t>Искусство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0899" y="1203328"/>
            <a:ext cx="13128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-30" dirty="0" smtClean="0">
                <a:latin typeface="Microsoft Sans Serif"/>
                <a:cs typeface="Microsoft Sans Serif"/>
              </a:rPr>
              <a:t>К</a:t>
            </a:r>
            <a:r>
              <a:rPr sz="1000" spc="-30" dirty="0" err="1" smtClean="0">
                <a:latin typeface="Microsoft Sans Serif"/>
                <a:cs typeface="Microsoft Sans Serif"/>
              </a:rPr>
              <a:t>ниг</a:t>
            </a:r>
            <a:r>
              <a:rPr lang="ru-RU" sz="1000" spc="-30" dirty="0" smtClean="0">
                <a:latin typeface="Microsoft Sans Serif"/>
                <a:cs typeface="Microsoft Sans Serif"/>
              </a:rPr>
              <a:t> и периодических изданий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890" y="3585199"/>
            <a:ext cx="1790700" cy="277495"/>
          </a:xfrm>
          <a:custGeom>
            <a:avLst/>
            <a:gdLst/>
            <a:ahLst/>
            <a:cxnLst/>
            <a:rect l="l" t="t" r="r" b="b"/>
            <a:pathLst>
              <a:path w="1790700" h="277495">
                <a:moveTo>
                  <a:pt x="1790399" y="277499"/>
                </a:moveTo>
                <a:lnTo>
                  <a:pt x="0" y="277499"/>
                </a:lnTo>
                <a:lnTo>
                  <a:pt x="0" y="0"/>
                </a:lnTo>
                <a:lnTo>
                  <a:pt x="1790399" y="0"/>
                </a:lnTo>
                <a:lnTo>
                  <a:pt x="1790399" y="277499"/>
                </a:lnTo>
                <a:close/>
              </a:path>
            </a:pathLst>
          </a:custGeom>
          <a:solidFill>
            <a:srgbClr val="F6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0890" y="3585199"/>
            <a:ext cx="1790700" cy="201337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"/>
              </a:spcBef>
            </a:pPr>
            <a:r>
              <a:rPr lang="ru-RU" sz="1300" b="1" spc="-10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аправления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 flipH="1">
            <a:off x="858835" y="3807712"/>
            <a:ext cx="45719" cy="1126238"/>
          </a:xfrm>
          <a:custGeom>
            <a:avLst/>
            <a:gdLst/>
            <a:ahLst/>
            <a:cxnLst/>
            <a:rect l="l" t="t" r="r" b="b"/>
            <a:pathLst>
              <a:path h="667385">
                <a:moveTo>
                  <a:pt x="0" y="0"/>
                </a:moveTo>
                <a:lnTo>
                  <a:pt x="0" y="666899"/>
                </a:lnTo>
              </a:path>
            </a:pathLst>
          </a:custGeom>
          <a:ln w="9524">
            <a:solidFill>
              <a:srgbClr val="F6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3097" y="1079578"/>
            <a:ext cx="1862455" cy="444352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65"/>
              </a:spcBef>
            </a:pPr>
            <a:r>
              <a:rPr lang="ru-RU" sz="2000" b="1" spc="-5" dirty="0">
                <a:solidFill>
                  <a:srgbClr val="F75000"/>
                </a:solidFill>
                <a:latin typeface="Arial"/>
                <a:cs typeface="Arial"/>
              </a:rPr>
              <a:t>1250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768274" y="285750"/>
            <a:ext cx="7537525" cy="1107996"/>
          </a:xfrm>
        </p:spPr>
        <p:txBody>
          <a:bodyPr/>
          <a:lstStyle/>
          <a:p>
            <a:r>
              <a:rPr lang="ru-RU" dirty="0" smtClean="0"/>
              <a:t>Статистика по Новосибирской области</a:t>
            </a:r>
            <a:endParaRPr lang="ru-RU" dirty="0"/>
          </a:p>
        </p:txBody>
      </p:sp>
      <p:sp>
        <p:nvSpPr>
          <p:cNvPr id="10" name="object 5"/>
          <p:cNvSpPr txBox="1"/>
          <p:nvPr/>
        </p:nvSpPr>
        <p:spPr>
          <a:xfrm>
            <a:off x="1811375" y="1734354"/>
            <a:ext cx="17447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-30" dirty="0" smtClean="0">
                <a:latin typeface="Microsoft Sans Serif"/>
                <a:cs typeface="Microsoft Sans Serif"/>
              </a:rPr>
              <a:t>Количество </a:t>
            </a:r>
            <a:r>
              <a:rPr lang="ru-RU" sz="1000" spc="-30" dirty="0">
                <a:latin typeface="Microsoft Sans Serif"/>
                <a:cs typeface="Microsoft Sans Serif"/>
              </a:rPr>
              <a:t>посетителей всех библиотек-участниц проекта 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761606" y="2657326"/>
            <a:ext cx="13128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-30" dirty="0" smtClean="0">
                <a:latin typeface="Microsoft Sans Serif"/>
                <a:cs typeface="Microsoft Sans Serif"/>
              </a:rPr>
              <a:t>Победителей конкурса «Гений – это ты!»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768275" y="3028950"/>
            <a:ext cx="13128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-30" dirty="0" smtClean="0">
                <a:latin typeface="Microsoft Sans Serif"/>
                <a:cs typeface="Microsoft Sans Serif"/>
              </a:rPr>
              <a:t>Количество </a:t>
            </a:r>
            <a:r>
              <a:rPr lang="ru-RU" sz="1000" spc="-30" dirty="0">
                <a:latin typeface="Microsoft Sans Serif"/>
                <a:cs typeface="Microsoft Sans Serif"/>
              </a:rPr>
              <a:t>созданных продуктов и проектов 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2192972" y="2909801"/>
            <a:ext cx="1862455" cy="444352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65"/>
              </a:spcBef>
            </a:pPr>
            <a:r>
              <a:rPr lang="ru-RU" sz="2000" b="1" spc="-5" dirty="0" smtClean="0">
                <a:solidFill>
                  <a:srgbClr val="F75000"/>
                </a:solidFill>
                <a:latin typeface="Arial"/>
                <a:cs typeface="Arial"/>
              </a:rPr>
              <a:t>13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2236077" y="2584598"/>
            <a:ext cx="1862455" cy="444352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65"/>
              </a:spcBef>
            </a:pPr>
            <a:r>
              <a:rPr lang="ru-RU" sz="2000" b="1" spc="-5" dirty="0">
                <a:solidFill>
                  <a:srgbClr val="F75000"/>
                </a:solidFill>
                <a:latin typeface="Arial"/>
                <a:cs typeface="Arial"/>
              </a:rPr>
              <a:t>7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904554" y="1627450"/>
            <a:ext cx="1862455" cy="444352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65"/>
              </a:spcBef>
            </a:pPr>
            <a:r>
              <a:rPr lang="en-US" sz="2000" b="1" spc="-5" smtClean="0">
                <a:solidFill>
                  <a:srgbClr val="F75000"/>
                </a:solidFill>
                <a:latin typeface="Arial"/>
                <a:cs typeface="Arial"/>
              </a:rPr>
              <a:t>15453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768275" y="2263997"/>
            <a:ext cx="170903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-30" dirty="0">
                <a:latin typeface="Microsoft Sans Serif"/>
                <a:cs typeface="Microsoft Sans Serif"/>
              </a:rPr>
              <a:t>Количество библиотек-участниц проекта 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2236077" y="2212974"/>
            <a:ext cx="1862455" cy="444352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65"/>
              </a:spcBef>
            </a:pPr>
            <a:r>
              <a:rPr lang="ru-RU" sz="2000" b="1" spc="-5" dirty="0" smtClean="0">
                <a:solidFill>
                  <a:srgbClr val="F75000"/>
                </a:solidFill>
                <a:latin typeface="Arial"/>
                <a:cs typeface="Arial"/>
              </a:rPr>
              <a:t>6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28" name="Google Shape;94;g15a35e3eda8_0_0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098532" y="768409"/>
            <a:ext cx="4802949" cy="34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271</Words>
  <Application>Microsoft Office PowerPoint</Application>
  <PresentationFormat>Экран (16:9)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Цель работы проектного офиса</vt:lpstr>
      <vt:lpstr>Основные векторы  работы проектного офиса</vt:lpstr>
      <vt:lpstr>Слайд 4</vt:lpstr>
      <vt:lpstr>Слайд 5</vt:lpstr>
      <vt:lpstr>Слайд 6</vt:lpstr>
      <vt:lpstr>Слайд 7</vt:lpstr>
      <vt:lpstr>Слайд 8</vt:lpstr>
      <vt:lpstr>Статистика по Новосибирской области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26-27 сентября.pptx</dc:title>
  <dc:creator>Белова Арина Александровна</dc:creator>
  <cp:lastModifiedBy>user</cp:lastModifiedBy>
  <cp:revision>17</cp:revision>
  <dcterms:created xsi:type="dcterms:W3CDTF">2022-11-11T03:45:22Z</dcterms:created>
  <dcterms:modified xsi:type="dcterms:W3CDTF">2022-11-18T08:59:21Z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2022-11-11T00:00:00Z</vt:filetime>
  </property>
  <property fmtid="{D5CDD505-2E9C-101B-9397-08002B2CF9AE}" pid="3" name="Creator">
    <vt:lpwstr>Google</vt:lpwstr>
  </property>
  <property fmtid="{D5CDD505-2E9C-101B-9397-08002B2CF9AE}" pid="4" name="LastSaved">
    <vt:filetime>2022-11-11T00:00:00Z</vt:filetime>
  </property>
</Properties>
</file>