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5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717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04" autoAdjust="0"/>
  </p:normalViewPr>
  <p:slideViewPr>
    <p:cSldViewPr snapToGrid="0">
      <p:cViewPr varScale="1">
        <p:scale>
          <a:sx n="83" d="100"/>
          <a:sy n="83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99" b="0" i="0" u="none" strike="noStrike" kern="1200" spc="0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библиотек, принявших участие в мониторинге</a:t>
            </a:r>
          </a:p>
        </c:rich>
      </c:tx>
      <c:layout/>
      <c:overlay val="0"/>
      <c:spPr>
        <a:noFill/>
        <a:ln w="25403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библиотек, соответствущих уровню</c:v>
                </c:pt>
              </c:strCache>
            </c:strRef>
          </c:tx>
          <c:dPt>
            <c:idx val="0"/>
            <c:bubble3D val="0"/>
            <c:spPr>
              <a:solidFill>
                <a:srgbClr val="4F81BD"/>
              </a:solidFill>
              <a:ln w="25403">
                <a:noFill/>
              </a:ln>
            </c:spPr>
            <c:extLst>
              <c:ext xmlns:c16="http://schemas.microsoft.com/office/drawing/2014/chart" uri="{C3380CC4-5D6E-409C-BE32-E72D297353CC}">
                <c16:uniqueId val="{00000000-B4AB-41FD-BB40-6B373DBA9A3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3">
                <a:noFill/>
              </a:ln>
            </c:spPr>
            <c:extLst>
              <c:ext xmlns:c16="http://schemas.microsoft.com/office/drawing/2014/chart" uri="{C3380CC4-5D6E-409C-BE32-E72D297353CC}">
                <c16:uniqueId val="{00000001-B4AB-41FD-BB40-6B373DBA9A3B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 w="25403">
                <a:noFill/>
              </a:ln>
            </c:spPr>
            <c:extLst>
              <c:ext xmlns:c16="http://schemas.microsoft.com/office/drawing/2014/chart" uri="{C3380CC4-5D6E-409C-BE32-E72D297353CC}">
                <c16:uniqueId val="{00000002-B4AB-41FD-BB40-6B373DBA9A3B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 w="25403">
                <a:noFill/>
              </a:ln>
            </c:spPr>
            <c:extLst>
              <c:ext xmlns:c16="http://schemas.microsoft.com/office/drawing/2014/chart" uri="{C3380CC4-5D6E-409C-BE32-E72D297353CC}">
                <c16:uniqueId val="{00000003-B4AB-41FD-BB40-6B373DBA9A3B}"/>
              </c:ext>
            </c:extLst>
          </c:dPt>
          <c:dLbls>
            <c:spPr>
              <a:noFill/>
              <a:ln w="2540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6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Центральные библиотеки</c:v>
                </c:pt>
                <c:pt idx="1">
                  <c:v>Библиотеки-филиалы ("малые" библиотеки)</c:v>
                </c:pt>
                <c:pt idx="2">
                  <c:v>Центральные детские библиотеки</c:v>
                </c:pt>
                <c:pt idx="3">
                  <c:v>Детские библиотеки-филиалы ("малые" библиотеки)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44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AB-41FD-BB40-6B373DBA9A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59443794906053038"/>
          <c:y val="0.27072859129884469"/>
          <c:w val="0.33331246180674279"/>
          <c:h val="0.70869887270216958"/>
        </c:manualLayout>
      </c:layout>
      <c:overlay val="0"/>
      <c:spPr>
        <a:noFill/>
        <a:ln w="25403">
          <a:solidFill>
            <a:sysClr val="window" lastClr="FFFFFF"/>
          </a:solidFill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6" cap="flat" cmpd="sng" algn="ctr">
      <a:solidFill>
        <a:sysClr val="window" lastClr="FFFFFF">
          <a:alpha val="94000"/>
        </a:sys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99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Соответствие </a:t>
            </a:r>
            <a:r>
              <a:rPr lang="ru-RU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 </a:t>
            </a:r>
            <a:endParaRPr lang="ru-RU" b="1" dirty="0" smtClean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399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Базовому</a:t>
            </a:r>
            <a:r>
              <a:rPr lang="ru-RU" b="1" baseline="0" dirty="0" smtClean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baseline="0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Продвинутому уровням модернизации</a:t>
            </a:r>
            <a:endParaRPr lang="ru-RU" b="1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810208361953165"/>
          <c:y val="2.1103871600714454E-2"/>
        </c:manualLayout>
      </c:layout>
      <c:overlay val="0"/>
      <c:spPr>
        <a:noFill/>
        <a:ln w="25403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библиотек, соответствущих уровню</c:v>
                </c:pt>
              </c:strCache>
            </c:strRef>
          </c:tx>
          <c:spPr>
            <a:solidFill>
              <a:srgbClr val="4F81BD"/>
            </a:solidFill>
            <a:ln w="25403"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Базовый уровень модернизации</c:v>
                </c:pt>
                <c:pt idx="1">
                  <c:v>Продвинутый уровень модернизации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6-4614-A99C-26E38A34B7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количество анкет</c:v>
                </c:pt>
              </c:strCache>
            </c:strRef>
          </c:tx>
          <c:spPr>
            <a:solidFill>
              <a:srgbClr val="C0504D"/>
            </a:solidFill>
            <a:ln w="25403">
              <a:noFill/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Базовый уровень модернизации</c:v>
                </c:pt>
                <c:pt idx="1">
                  <c:v>Продвинутый уровень модернизации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6-4614-A99C-26E38A34B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374016"/>
        <c:axId val="164375552"/>
      </c:barChart>
      <c:catAx>
        <c:axId val="164374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1" b="0" i="0" u="none" strike="noStrike" kern="1200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4375552"/>
        <c:crosses val="autoZero"/>
        <c:auto val="1"/>
        <c:lblAlgn val="ctr"/>
        <c:lblOffset val="100"/>
        <c:noMultiLvlLbl val="0"/>
      </c:catAx>
      <c:valAx>
        <c:axId val="164375552"/>
        <c:scaling>
          <c:orientation val="minMax"/>
        </c:scaling>
        <c:delete val="0"/>
        <c:axPos val="b"/>
        <c:majorGridlines>
          <c:spPr>
            <a:ln w="9526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ln w="952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1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374016"/>
        <c:crosses val="autoZero"/>
        <c:crossBetween val="between"/>
        <c:majorUnit val="5"/>
      </c:valAx>
      <c:dTable>
        <c:showHorzBorder val="1"/>
        <c:showVertBorder val="1"/>
        <c:showOutline val="1"/>
        <c:showKeys val="1"/>
        <c:spPr>
          <a:noFill/>
          <a:ln w="952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1" b="0" i="0" u="none" strike="noStrike" kern="1200" baseline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 w="25398">
          <a:noFill/>
        </a:ln>
      </c:spPr>
    </c:plotArea>
    <c:plotVisOnly val="1"/>
    <c:dispBlanksAs val="gap"/>
    <c:showDLblsOverMax val="0"/>
  </c:chart>
  <c:spPr>
    <a:solidFill>
      <a:schemeClr val="bg1"/>
    </a:solidFill>
    <a:ln w="9526" cap="flat" cmpd="sng" algn="ctr">
      <a:solidFill>
        <a:sysClr val="window" lastClr="FFFFFF">
          <a:alpha val="94000"/>
        </a:sys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08FF2-45C4-4D72-872F-0984CDB555EC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14496-994C-4184-8554-7435E4572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6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лист презентации докладчика Всероссийского форума публичных библиотек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лист презентации докладчика Всероссийского форума публичных библиотек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лист презентации докладчика Всероссийского форума публичных библиотек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лист презентации докладчика Всероссийского форума публичных библиотек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лист презентации докладчика Всероссийского форума публичных библиотек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лист презентации докладчика Всероссийского форума публичных библиотек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лист презентации докладчика Всероссийского форума публичных библиотек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Титульный лист презентации докладчика Всероссийского форума публичных библиотек 2022 года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80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Официальная символика Всероссийского форума публичных библиотек,</a:t>
            </a:r>
            <a:r>
              <a:rPr lang="ru-RU" baseline="0" dirty="0"/>
              <a:t> которую можно использовать при подготовке презентации докладчика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14496-994C-4184-8554-7435E4572EE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3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4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42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7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35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1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8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1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7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60AF-E127-48C5-BE14-40597D0D4F6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24691-3BCF-4377-A60F-544A34A348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12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chart" Target="../charts/chart1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2" y="224167"/>
            <a:ext cx="1449309" cy="998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7247" y="2736456"/>
            <a:ext cx="9731829" cy="15234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 верификации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системы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показателей модернизации муниципальных </a:t>
            </a:r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библиотек Рязанской области</a:t>
            </a:r>
            <a:endParaRPr lang="ru-RU" sz="3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3176" y="4291937"/>
            <a:ext cx="3840481" cy="889664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6636"/>
          <a:stretch/>
        </p:blipFill>
        <p:spPr>
          <a:xfrm>
            <a:off x="145277" y="90161"/>
            <a:ext cx="3088257" cy="273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2" y="254103"/>
            <a:ext cx="1314963" cy="108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1" y="259077"/>
            <a:ext cx="1243181" cy="96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8" y="381581"/>
            <a:ext cx="2039429" cy="787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D544A-85BB-3D50-1E25-03DB715C901D}"/>
              </a:ext>
            </a:extLst>
          </p:cNvPr>
          <p:cNvSpPr txBox="1"/>
          <p:nvPr/>
        </p:nvSpPr>
        <p:spPr>
          <a:xfrm>
            <a:off x="3387632" y="1892050"/>
            <a:ext cx="8135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Х   </a:t>
            </a:r>
            <a:r>
              <a:rPr lang="ru-RU" sz="2400" b="1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Всероссийский   </a:t>
            </a:r>
            <a:r>
              <a:rPr lang="ru-RU" sz="2400" b="1" dirty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форум   публичных библиотек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B20B5-50C4-D96D-363E-1237E962CFCD}"/>
              </a:ext>
            </a:extLst>
          </p:cNvPr>
          <p:cNvSpPr txBox="1"/>
          <p:nvPr/>
        </p:nvSpPr>
        <p:spPr>
          <a:xfrm>
            <a:off x="3770812" y="6211360"/>
            <a:ext cx="5347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Санкт–Петербург,   18–19  ноября 2022 г.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DB4C5-FED1-438B-50CB-4C241338C57B}"/>
              </a:ext>
            </a:extLst>
          </p:cNvPr>
          <p:cNvSpPr txBox="1"/>
          <p:nvPr/>
        </p:nvSpPr>
        <p:spPr>
          <a:xfrm>
            <a:off x="644435" y="4291937"/>
            <a:ext cx="2238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60333" y="4784022"/>
            <a:ext cx="76550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Выропаева Надежда Сергеевна, </a:t>
            </a:r>
          </a:p>
          <a:p>
            <a:pPr algn="r"/>
            <a:r>
              <a:rPr lang="ru-RU" sz="1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заведующая отделом  организационно-методической и образовательной деятельности Рязанской  областной универсальной научной библиотеки имени Горького, г. Рязань</a:t>
            </a:r>
            <a:endParaRPr lang="ru-RU" sz="14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2" y="224167"/>
            <a:ext cx="1449309" cy="998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4389" y="1430867"/>
            <a:ext cx="8969960" cy="138464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Мониторинг  уровня модернизации общедоступных муниципальных библиотек Рязанской области 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3176" y="4291937"/>
            <a:ext cx="3840481" cy="889664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6636"/>
          <a:stretch/>
        </p:blipFill>
        <p:spPr>
          <a:xfrm>
            <a:off x="145277" y="90161"/>
            <a:ext cx="3088257" cy="273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2" y="254103"/>
            <a:ext cx="1314963" cy="108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1" y="259077"/>
            <a:ext cx="1243181" cy="96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8" y="381581"/>
            <a:ext cx="2039429" cy="787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D544A-85BB-3D50-1E25-03DB715C901D}"/>
              </a:ext>
            </a:extLst>
          </p:cNvPr>
          <p:cNvSpPr txBox="1"/>
          <p:nvPr/>
        </p:nvSpPr>
        <p:spPr>
          <a:xfrm>
            <a:off x="2869839" y="4194575"/>
            <a:ext cx="783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DB4C5-FED1-438B-50CB-4C241338C57B}"/>
              </a:ext>
            </a:extLst>
          </p:cNvPr>
          <p:cNvSpPr txBox="1"/>
          <p:nvPr/>
        </p:nvSpPr>
        <p:spPr>
          <a:xfrm>
            <a:off x="644435" y="4291937"/>
            <a:ext cx="2238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7947" y="3183876"/>
            <a:ext cx="94289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7030A0"/>
                </a:solidFill>
              </a:rPr>
              <a:t> 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918066" y="4682542"/>
            <a:ext cx="3689111" cy="773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ru-RU" sz="3600" b="1" dirty="0" smtClean="0">
                <a:solidFill>
                  <a:srgbClr val="FF7171"/>
                </a:solidFill>
              </a:rPr>
              <a:t>16</a:t>
            </a:r>
            <a:r>
              <a:rPr lang="ru-RU" sz="2400" dirty="0" smtClean="0">
                <a:solidFill>
                  <a:srgbClr val="FF7171"/>
                </a:solidFill>
              </a:rPr>
              <a:t> модельных библиотек национального проекта «Культура» включены  в общее число библиотек</a:t>
            </a:r>
            <a:endParaRPr lang="ru-RU" sz="2400" dirty="0">
              <a:solidFill>
                <a:srgbClr val="FF7171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173122252"/>
              </p:ext>
            </p:extLst>
          </p:nvPr>
        </p:nvGraphicFramePr>
        <p:xfrm>
          <a:off x="385493" y="3023594"/>
          <a:ext cx="5319678" cy="3635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pic>
        <p:nvPicPr>
          <p:cNvPr id="1027" name="Picture 3" descr="C:\Users\zav-nmo\Desktop\Культура_лого_цвет_на_бел_лев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645711" y="4630543"/>
            <a:ext cx="2406650" cy="2406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2" y="224167"/>
            <a:ext cx="1449309" cy="9986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0" y="2406256"/>
            <a:ext cx="9035143" cy="237257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3176" y="4291937"/>
            <a:ext cx="3840481" cy="889664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6636"/>
          <a:stretch/>
        </p:blipFill>
        <p:spPr>
          <a:xfrm>
            <a:off x="145277" y="90161"/>
            <a:ext cx="3088257" cy="273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2" y="254103"/>
            <a:ext cx="1314963" cy="108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1" y="259077"/>
            <a:ext cx="1243181" cy="96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8" y="381581"/>
            <a:ext cx="2039429" cy="787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D544A-85BB-3D50-1E25-03DB715C901D}"/>
              </a:ext>
            </a:extLst>
          </p:cNvPr>
          <p:cNvSpPr txBox="1"/>
          <p:nvPr/>
        </p:nvSpPr>
        <p:spPr>
          <a:xfrm>
            <a:off x="3387632" y="1892050"/>
            <a:ext cx="783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EB20B5-50C4-D96D-363E-1237E962CFCD}"/>
              </a:ext>
            </a:extLst>
          </p:cNvPr>
          <p:cNvSpPr txBox="1"/>
          <p:nvPr/>
        </p:nvSpPr>
        <p:spPr>
          <a:xfrm>
            <a:off x="3770812" y="6207006"/>
            <a:ext cx="5347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Санкт–Петербург,   18–19  ноября 2022 г.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DB4C5-FED1-438B-50CB-4C241338C57B}"/>
              </a:ext>
            </a:extLst>
          </p:cNvPr>
          <p:cNvSpPr txBox="1"/>
          <p:nvPr/>
        </p:nvSpPr>
        <p:spPr>
          <a:xfrm>
            <a:off x="644435" y="4291937"/>
            <a:ext cx="2238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33865" y="2905913"/>
            <a:ext cx="8909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совершенствование материально-технической базы библиотек;</a:t>
            </a:r>
          </a:p>
          <a:p>
            <a:pPr lvl="0"/>
            <a:endParaRPr lang="ru-RU" sz="10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преобразование библиотечного пространства;</a:t>
            </a:r>
          </a:p>
          <a:p>
            <a:pPr lvl="0"/>
            <a:endParaRPr lang="ru-RU" sz="10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развитие цифровой инфраструктуры;</a:t>
            </a:r>
          </a:p>
          <a:p>
            <a:pPr lvl="0"/>
            <a:r>
              <a:rPr lang="ru-RU" sz="8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актуализация библиотечных фондов и электронных ресурсов;</a:t>
            </a:r>
          </a:p>
          <a:p>
            <a:pPr lvl="0"/>
            <a:endParaRPr lang="ru-RU" sz="10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повышение квалификации персонала;</a:t>
            </a:r>
          </a:p>
          <a:p>
            <a:pPr lvl="0"/>
            <a:endParaRPr lang="ru-RU" sz="10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обновление организационных условий деятельности.</a:t>
            </a:r>
            <a:endParaRPr lang="ru-RU" sz="2200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52563" y="1915625"/>
            <a:ext cx="5064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Показатели модернизации: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09" y="2964803"/>
            <a:ext cx="337728" cy="33772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6" y="3423678"/>
            <a:ext cx="337728" cy="33772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80" y="3906152"/>
            <a:ext cx="337728" cy="33772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42" y="4394858"/>
            <a:ext cx="337728" cy="33772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80" y="4854072"/>
            <a:ext cx="337728" cy="33772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35" y="5386595"/>
            <a:ext cx="337728" cy="33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2" y="224167"/>
            <a:ext cx="1449309" cy="998616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21201" y="1591733"/>
            <a:ext cx="5968999" cy="905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анализа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6636"/>
          <a:stretch/>
        </p:blipFill>
        <p:spPr>
          <a:xfrm>
            <a:off x="145277" y="90161"/>
            <a:ext cx="3088257" cy="273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2" y="254103"/>
            <a:ext cx="1314963" cy="108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1" y="259077"/>
            <a:ext cx="1243181" cy="96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8" y="381581"/>
            <a:ext cx="2039429" cy="7877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EB20B5-50C4-D96D-363E-1237E962CFCD}"/>
              </a:ext>
            </a:extLst>
          </p:cNvPr>
          <p:cNvSpPr txBox="1"/>
          <p:nvPr/>
        </p:nvSpPr>
        <p:spPr>
          <a:xfrm>
            <a:off x="3770812" y="6254817"/>
            <a:ext cx="5347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Санкт–Петербург,   18–19  ноября 2022 г.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DB4C5-FED1-438B-50CB-4C241338C57B}"/>
              </a:ext>
            </a:extLst>
          </p:cNvPr>
          <p:cNvSpPr txBox="1"/>
          <p:nvPr/>
        </p:nvSpPr>
        <p:spPr>
          <a:xfrm>
            <a:off x="644435" y="4291937"/>
            <a:ext cx="2238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6946" y="2974553"/>
            <a:ext cx="10831810" cy="3205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798174306"/>
              </p:ext>
            </p:extLst>
          </p:nvPr>
        </p:nvGraphicFramePr>
        <p:xfrm>
          <a:off x="5705171" y="2191490"/>
          <a:ext cx="6072696" cy="36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126066" y="42542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3400" y="3071966"/>
            <a:ext cx="52831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CC99"/>
                </a:solidFill>
              </a:rPr>
              <a:t>Библиотеки, модернизированные в рамках национального проекта «Культура»: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9</a:t>
            </a:r>
            <a:r>
              <a:rPr lang="ru-RU" sz="2000" dirty="0" smtClean="0">
                <a:solidFill>
                  <a:srgbClr val="7030A0"/>
                </a:solidFill>
              </a:rPr>
              <a:t> библиотек – базовый уровень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7</a:t>
            </a:r>
            <a:r>
              <a:rPr lang="ru-RU" sz="2000" dirty="0" smtClean="0">
                <a:solidFill>
                  <a:srgbClr val="7030A0"/>
                </a:solidFill>
              </a:rPr>
              <a:t> библиотек – продвинутый уровень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zav-nmo\Desktop\Культура_лого_цвет_на_бел_прав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1608" y="4451350"/>
            <a:ext cx="2406650" cy="2406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2" y="224167"/>
            <a:ext cx="1449309" cy="998616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743967" y="2999702"/>
            <a:ext cx="9254067" cy="1498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неудовлетворительная материально-техническая база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недофинансирование библиотек на комплектование фондов 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недостаточный уровень автоматизация библиотечных процессов</a:t>
            </a:r>
            <a:endParaRPr lang="ru-RU" sz="2400" b="1" i="1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6636"/>
          <a:stretch/>
        </p:blipFill>
        <p:spPr>
          <a:xfrm>
            <a:off x="145277" y="90161"/>
            <a:ext cx="3088257" cy="273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2" y="254103"/>
            <a:ext cx="1314963" cy="108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1" y="259077"/>
            <a:ext cx="1243181" cy="96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8" y="381581"/>
            <a:ext cx="2039429" cy="7877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EB20B5-50C4-D96D-363E-1237E962CFCD}"/>
              </a:ext>
            </a:extLst>
          </p:cNvPr>
          <p:cNvSpPr txBox="1"/>
          <p:nvPr/>
        </p:nvSpPr>
        <p:spPr>
          <a:xfrm>
            <a:off x="3702802" y="6020945"/>
            <a:ext cx="5347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Санкт–Петербург,   18–19  ноября 2022 г.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6946" y="2974553"/>
            <a:ext cx="10831810" cy="3205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51305" y="1983428"/>
            <a:ext cx="7204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Проблемы муниципальных библиотек: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89" y="2821108"/>
            <a:ext cx="549278" cy="5492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89" y="3857068"/>
            <a:ext cx="549278" cy="54927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89" y="4865861"/>
            <a:ext cx="549278" cy="5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2" y="224167"/>
            <a:ext cx="1449309" cy="998616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731471" y="2489737"/>
            <a:ext cx="8436649" cy="33615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«наличие технологий: обработки поступлений и ведения   электронного каталога, организации и учета выдачи фондов, организации и учета доступа посетителей, учета документов библиотечного фонда, для оцифровки фондов»;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«программно-аппаратный комплекс на основе RFID технологий или штрихкодирования»;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«издания, выпущенные за последние пять лет»;</a:t>
            </a:r>
          </a:p>
          <a:p>
            <a:pPr marL="0" indent="0">
              <a:buNone/>
            </a:pPr>
            <a:endParaRPr lang="ru-RU" sz="800" dirty="0" smtClean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«система видеонаблюдения»</a:t>
            </a:r>
            <a:endParaRPr lang="ru-RU" sz="2400" b="1" i="1" dirty="0">
              <a:solidFill>
                <a:srgbClr val="00CC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6636"/>
          <a:stretch/>
        </p:blipFill>
        <p:spPr>
          <a:xfrm>
            <a:off x="145277" y="90161"/>
            <a:ext cx="3088257" cy="273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2" y="254103"/>
            <a:ext cx="1314963" cy="108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1" y="259077"/>
            <a:ext cx="1243181" cy="96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8" y="381581"/>
            <a:ext cx="2039429" cy="7877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1DB4C5-FED1-438B-50CB-4C241338C57B}"/>
              </a:ext>
            </a:extLst>
          </p:cNvPr>
          <p:cNvSpPr txBox="1"/>
          <p:nvPr/>
        </p:nvSpPr>
        <p:spPr>
          <a:xfrm>
            <a:off x="644435" y="4291937"/>
            <a:ext cx="2238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6946" y="2974553"/>
            <a:ext cx="10831810" cy="3205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12955" y="1594650"/>
            <a:ext cx="6126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Сложнопроходимые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 критерии: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26" y="2584537"/>
            <a:ext cx="485919" cy="4566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60" y="4553328"/>
            <a:ext cx="485919" cy="4566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25" y="5548439"/>
            <a:ext cx="485919" cy="45661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25" y="6223862"/>
            <a:ext cx="485919" cy="4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6636"/>
          <a:stretch/>
        </p:blipFill>
        <p:spPr>
          <a:xfrm>
            <a:off x="145278" y="90161"/>
            <a:ext cx="2854268" cy="25237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2" y="224167"/>
            <a:ext cx="1449309" cy="998616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778932" y="2582333"/>
            <a:ext cx="11289423" cy="268393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350" b="1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200" b="1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Методику по проведению мониторинга  модернизации общедоступных муниципальных библиотек можно использовать для диагностики уровня модернизации основных ресурсов муниципальных библиотек</a:t>
            </a:r>
          </a:p>
          <a:p>
            <a:pPr>
              <a:lnSpc>
                <a:spcPct val="170000"/>
              </a:lnSpc>
              <a:buNone/>
            </a:pPr>
            <a:r>
              <a:rPr lang="ru-RU" sz="1200" b="1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2. Мониторинг позволяет осуществлять наблюдение за состоянием и изменением уровня модернизации  системы общедоступных муниципальных библиотек</a:t>
            </a:r>
          </a:p>
          <a:p>
            <a:pPr>
              <a:lnSpc>
                <a:spcPct val="170000"/>
              </a:lnSpc>
              <a:buNone/>
            </a:pPr>
            <a:r>
              <a:rPr lang="ru-RU" sz="1200" b="1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3. Практическое использование верификации будет способствовать решению следующих  задач: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           – оценка состояния муниципальных библиотек   и определение потенциала их развития;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           – управление процессом модернизации библиотечной системы (сети);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           – использование полученных данных для проведения сравнительной оценки уровня модернизации   муниципальных библиотек с различными    регионами РФ;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           – использование полученных данных в процедурах региональной сертификации  библиотек;</a:t>
            </a:r>
          </a:p>
          <a:p>
            <a:pPr>
              <a:lnSpc>
                <a:spcPct val="120000"/>
              </a:lnSpc>
              <a:buNone/>
            </a:pPr>
            <a:r>
              <a:rPr lang="ru-RU" sz="1200" dirty="0" smtClean="0">
                <a:solidFill>
                  <a:srgbClr val="00CC99"/>
                </a:solidFill>
                <a:latin typeface="Arial" pitchFamily="34" charset="0"/>
                <a:cs typeface="Arial" pitchFamily="34" charset="0"/>
              </a:rPr>
              <a:t>            – использование полученных данных при разработке региональных/муниципальных  программ развития библиотечного дела.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2" y="254103"/>
            <a:ext cx="1314963" cy="108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1" y="259077"/>
            <a:ext cx="1243181" cy="96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8" y="381581"/>
            <a:ext cx="2039429" cy="787715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928673" y="2772857"/>
            <a:ext cx="9348321" cy="3205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41245" y="1792022"/>
            <a:ext cx="441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апробации:</a:t>
            </a:r>
          </a:p>
        </p:txBody>
      </p:sp>
    </p:spTree>
    <p:extLst>
      <p:ext uri="{BB962C8B-B14F-4D97-AF65-F5344CB8AC3E}">
        <p14:creationId xmlns:p14="http://schemas.microsoft.com/office/powerpoint/2010/main" val="1061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382" y="224167"/>
            <a:ext cx="1449309" cy="998616"/>
          </a:xfrm>
          <a:prstGeom prst="rect">
            <a:avLst/>
          </a:prstGeom>
        </p:spPr>
      </p:pic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946399" y="3285066"/>
            <a:ext cx="7662333" cy="1329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/>
          </a:p>
          <a:p>
            <a:pPr>
              <a:buNone/>
            </a:pPr>
            <a:endParaRPr lang="ru-RU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7" r="16636"/>
          <a:stretch/>
        </p:blipFill>
        <p:spPr>
          <a:xfrm>
            <a:off x="145277" y="90161"/>
            <a:ext cx="3088257" cy="2730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2" y="254103"/>
            <a:ext cx="1314963" cy="10857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171" y="259077"/>
            <a:ext cx="1243181" cy="963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48" y="381581"/>
            <a:ext cx="2039429" cy="7877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EB20B5-50C4-D96D-363E-1237E962CFCD}"/>
              </a:ext>
            </a:extLst>
          </p:cNvPr>
          <p:cNvSpPr txBox="1"/>
          <p:nvPr/>
        </p:nvSpPr>
        <p:spPr>
          <a:xfrm>
            <a:off x="3770812" y="5795723"/>
            <a:ext cx="5347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Санкт–Петербург,   18–19  ноября 2022 г.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1DB4C5-FED1-438B-50CB-4C241338C57B}"/>
              </a:ext>
            </a:extLst>
          </p:cNvPr>
          <p:cNvSpPr txBox="1"/>
          <p:nvPr/>
        </p:nvSpPr>
        <p:spPr>
          <a:xfrm>
            <a:off x="644435" y="4291937"/>
            <a:ext cx="2238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 </a:t>
            </a:r>
            <a:endParaRPr lang="ru-RU" b="1" i="1" u="sng" dirty="0">
              <a:solidFill>
                <a:srgbClr val="7030A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6946" y="2974553"/>
            <a:ext cx="10831810" cy="3205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8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 r="9843"/>
          <a:stretch/>
        </p:blipFill>
        <p:spPr>
          <a:xfrm>
            <a:off x="112593" y="1384464"/>
            <a:ext cx="6351769" cy="472578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021" y="1019826"/>
            <a:ext cx="5910629" cy="5090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93" y="375842"/>
            <a:ext cx="119816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 Всероссийский форум   публичных библиотек </a:t>
            </a: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/официальная символика/</a:t>
            </a:r>
          </a:p>
        </p:txBody>
      </p:sp>
    </p:spTree>
    <p:extLst>
      <p:ext uri="{BB962C8B-B14F-4D97-AF65-F5344CB8AC3E}">
        <p14:creationId xmlns:p14="http://schemas.microsoft.com/office/powerpoint/2010/main" val="7603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365</Words>
  <Application>Microsoft Office PowerPoint</Application>
  <PresentationFormat>Широкоэкранный</PresentationFormat>
  <Paragraphs>94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Тема Office</vt:lpstr>
      <vt:lpstr>О верификации системы показателей модернизации муниципальных библиотек Рязанской области</vt:lpstr>
      <vt:lpstr>Мониторинг  уровня модернизации общедоступных муниципальных библиотек Рязанской области </vt:lpstr>
      <vt:lpstr> </vt:lpstr>
      <vt:lpstr>:</vt:lpstr>
      <vt:lpstr>:</vt:lpstr>
      <vt:lpstr>:</vt:lpstr>
      <vt:lpstr>:</vt:lpstr>
      <vt:lpstr>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79500</cp:lastModifiedBy>
  <cp:revision>60</cp:revision>
  <dcterms:created xsi:type="dcterms:W3CDTF">2022-10-18T12:05:44Z</dcterms:created>
  <dcterms:modified xsi:type="dcterms:W3CDTF">2022-11-18T13:07:36Z</dcterms:modified>
</cp:coreProperties>
</file>