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98" r:id="rId3"/>
    <p:sldId id="375" r:id="rId4"/>
    <p:sldId id="379" r:id="rId5"/>
    <p:sldId id="377" r:id="rId6"/>
    <p:sldId id="380" r:id="rId7"/>
    <p:sldId id="381" r:id="rId8"/>
    <p:sldId id="396" r:id="rId9"/>
    <p:sldId id="291" r:id="rId10"/>
  </p:sldIdLst>
  <p:sldSz cx="9144000" cy="6858000" type="screen4x3"/>
  <p:notesSz cx="6794500" cy="100076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2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5602"/>
    <a:srgbClr val="5F3201"/>
    <a:srgbClr val="FC9524"/>
    <a:srgbClr val="41A3DF"/>
    <a:srgbClr val="EA002A"/>
    <a:srgbClr val="003D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4629" autoAdjust="0"/>
  </p:normalViewPr>
  <p:slideViewPr>
    <p:cSldViewPr snapToGrid="0">
      <p:cViewPr varScale="1">
        <p:scale>
          <a:sx n="70" d="100"/>
          <a:sy n="70" d="100"/>
        </p:scale>
        <p:origin x="74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6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3372" y="-78"/>
      </p:cViewPr>
      <p:guideLst>
        <p:guide orient="horz" pos="3152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ED374-0CBD-49EC-85B9-B81CE7DE76FB}" type="datetimeFigureOut">
              <a:rPr lang="ru-RU" smtClean="0"/>
              <a:t>19.11.2022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505950"/>
            <a:ext cx="2944813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8100" y="9505950"/>
            <a:ext cx="2944813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226A0-48FB-4044-B230-01D578C64A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782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74EB98-52A2-403A-ACD0-1BF1FD3B5AC7}" type="datetimeFigureOut">
              <a:rPr lang="ru-RU" smtClean="0"/>
              <a:t>19.11.2022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50888"/>
            <a:ext cx="5003800" cy="3752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52975"/>
            <a:ext cx="5435600" cy="45037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05950"/>
            <a:ext cx="2944813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100" y="9505950"/>
            <a:ext cx="2944813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72425-E52F-4D11-952B-136DE61512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061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72425-E52F-4D11-952B-136DE61512A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984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474F-CB1A-4619-A056-927DBB8744D4}" type="datetimeFigureOut">
              <a:rPr lang="ru-RU" smtClean="0"/>
              <a:t>19.11.2022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A01E-7238-428A-9CA9-530C1760F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04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474F-CB1A-4619-A056-927DBB8744D4}" type="datetimeFigureOut">
              <a:rPr lang="ru-RU" smtClean="0"/>
              <a:t>19.11.2022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A01E-7238-428A-9CA9-530C1760F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189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474F-CB1A-4619-A056-927DBB8744D4}" type="datetimeFigureOut">
              <a:rPr lang="ru-RU" smtClean="0"/>
              <a:t>19.11.2022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A01E-7238-428A-9CA9-530C1760F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100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474F-CB1A-4619-A056-927DBB8744D4}" type="datetimeFigureOut">
              <a:rPr lang="ru-RU" smtClean="0"/>
              <a:t>19.11.2022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A01E-7238-428A-9CA9-530C1760F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395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474F-CB1A-4619-A056-927DBB8744D4}" type="datetimeFigureOut">
              <a:rPr lang="ru-RU" smtClean="0"/>
              <a:t>19.11.2022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A01E-7238-428A-9CA9-530C1760F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378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474F-CB1A-4619-A056-927DBB8744D4}" type="datetimeFigureOut">
              <a:rPr lang="ru-RU" smtClean="0"/>
              <a:t>19.11.2022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A01E-7238-428A-9CA9-530C1760F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173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474F-CB1A-4619-A056-927DBB8744D4}" type="datetimeFigureOut">
              <a:rPr lang="ru-RU" smtClean="0"/>
              <a:t>19.11.2022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A01E-7238-428A-9CA9-530C1760F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605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474F-CB1A-4619-A056-927DBB8744D4}" type="datetimeFigureOut">
              <a:rPr lang="ru-RU" smtClean="0"/>
              <a:t>19.11.2022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A01E-7238-428A-9CA9-530C1760F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796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474F-CB1A-4619-A056-927DBB8744D4}" type="datetimeFigureOut">
              <a:rPr lang="ru-RU" smtClean="0"/>
              <a:t>19.11.2022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A01E-7238-428A-9CA9-530C1760F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725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474F-CB1A-4619-A056-927DBB8744D4}" type="datetimeFigureOut">
              <a:rPr lang="ru-RU" smtClean="0"/>
              <a:t>19.11.2022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A01E-7238-428A-9CA9-530C1760F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570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474F-CB1A-4619-A056-927DBB8744D4}" type="datetimeFigureOut">
              <a:rPr lang="ru-RU" smtClean="0"/>
              <a:t>19.11.2022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4A01E-7238-428A-9CA9-530C1760F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25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A474F-CB1A-4619-A056-927DBB8744D4}" type="datetimeFigureOut">
              <a:rPr lang="ru-RU" smtClean="0"/>
              <a:t>19.11.2022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4A01E-7238-428A-9CA9-530C1760F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422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5650" y="4525719"/>
            <a:ext cx="9333910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6169" y="980727"/>
            <a:ext cx="7931662" cy="2296885"/>
          </a:xfrm>
        </p:spPr>
        <p:txBody>
          <a:bodyPr>
            <a:noAutofit/>
          </a:bodyPr>
          <a:lstStyle/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ea typeface="Calibri"/>
                <a:cs typeface="Times New Roman"/>
              </a:rPr>
              <a:t/>
            </a:r>
            <a:br>
              <a:rPr lang="ru-RU" sz="3600" dirty="0" smtClean="0">
                <a:ea typeface="Calibri"/>
                <a:cs typeface="Times New Roman"/>
              </a:rPr>
            </a:br>
            <a:r>
              <a:rPr lang="ru-RU" sz="2000" b="1" dirty="0" smtClean="0">
                <a:ea typeface="Calibri"/>
                <a:cs typeface="Times New Roman"/>
              </a:rPr>
              <a:t>Стандарт качества модернизации общедоступной  муниципальной библиотеки как основа для разработки системы региональных стандартов для муниципальных библиотек различного уровня</a:t>
            </a:r>
            <a:endParaRPr lang="ru-RU" sz="2000" b="1" dirty="0">
              <a:ea typeface="Calibri"/>
              <a:cs typeface="Times New Roman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19601" y="4659086"/>
            <a:ext cx="4433844" cy="1387753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Машукова Мария Васильевна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u-R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заведующая отделом развития библиотечного дела</a:t>
            </a:r>
            <a:br>
              <a:rPr lang="ru-RU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Государственной универсальной научной </a:t>
            </a:r>
            <a:endParaRPr lang="en-US" sz="17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17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библиотеки Красноярского края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5650" y="-45513"/>
            <a:ext cx="9333910" cy="1008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165893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587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26" y="1412776"/>
            <a:ext cx="9255126" cy="7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26" y="5753929"/>
            <a:ext cx="9331326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807" y="5977086"/>
            <a:ext cx="165893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93914"/>
            <a:ext cx="8229600" cy="5832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С 2015 года в рамках краевого проекта «Библиотеки будущего» </a:t>
            </a:r>
            <a:r>
              <a:rPr lang="ru-RU" sz="2000" dirty="0" smtClean="0"/>
              <a:t>модернизированы </a:t>
            </a:r>
            <a:r>
              <a:rPr lang="ru-RU" sz="2000" b="1" dirty="0" smtClean="0"/>
              <a:t>40</a:t>
            </a:r>
            <a:r>
              <a:rPr lang="ru-RU" sz="2000" dirty="0" smtClean="0"/>
              <a:t> </a:t>
            </a:r>
            <a:r>
              <a:rPr lang="ru-RU" sz="2000" dirty="0" smtClean="0"/>
              <a:t>муниципальных библиотек в </a:t>
            </a:r>
            <a:r>
              <a:rPr lang="ru-RU" sz="2000" b="1" dirty="0"/>
              <a:t>16</a:t>
            </a:r>
            <a:r>
              <a:rPr lang="ru-RU" sz="2000" dirty="0"/>
              <a:t> муниципальных </a:t>
            </a:r>
            <a:r>
              <a:rPr lang="ru-RU" sz="2000" dirty="0" smtClean="0"/>
              <a:t>образованиях </a:t>
            </a:r>
            <a:r>
              <a:rPr lang="ru-RU" sz="2000" dirty="0"/>
              <a:t>края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b="1" dirty="0" smtClean="0"/>
          </a:p>
          <a:p>
            <a:pPr marL="0" indent="0">
              <a:buNone/>
            </a:pPr>
            <a:r>
              <a:rPr lang="ru-RU" sz="2000" b="1" dirty="0" smtClean="0"/>
              <a:t>За </a:t>
            </a:r>
            <a:r>
              <a:rPr lang="ru-RU" sz="2000" b="1" dirty="0" smtClean="0"/>
              <a:t>годы реализации проект «Библиотеки будущего» претерпел ряд трансформаций:</a:t>
            </a:r>
          </a:p>
          <a:p>
            <a:pPr marL="0" indent="0">
              <a:buNone/>
            </a:pPr>
            <a:endParaRPr lang="ru-RU" sz="2000" dirty="0" smtClean="0"/>
          </a:p>
          <a:p>
            <a:pPr marL="457200" indent="-457200">
              <a:buAutoNum type="arabicPeriod"/>
            </a:pPr>
            <a:r>
              <a:rPr lang="ru-RU" sz="1800" dirty="0" smtClean="0"/>
              <a:t>Проведение среди «библиотек будущего» конкурса на внедрение автоматизированных систем обслуживания читателей и обеспечения сохранности фондов (с 2018 года)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ru-RU" sz="1800" dirty="0"/>
              <a:t>Включение в проект библиотек, находящихся в сельской местности </a:t>
            </a:r>
            <a:br>
              <a:rPr lang="ru-RU" sz="1800" dirty="0"/>
            </a:br>
            <a:r>
              <a:rPr lang="ru-RU" sz="1800" dirty="0"/>
              <a:t>(с 2021 года</a:t>
            </a:r>
            <a:r>
              <a:rPr lang="ru-RU" sz="1800" dirty="0" smtClean="0"/>
              <a:t>)</a:t>
            </a:r>
          </a:p>
          <a:p>
            <a:pPr marL="457200" indent="-457200">
              <a:buAutoNum type="arabicPeriod"/>
            </a:pPr>
            <a:r>
              <a:rPr lang="ru-RU" sz="1800" dirty="0" smtClean="0"/>
              <a:t>Существенное увеличение финансирования проекта с 40 млн рублей в 2015 году до 174 млн рублей в 2021  и последующие годы (более чем в 3 раза)</a:t>
            </a: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02243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26" y="1412776"/>
            <a:ext cx="9255126" cy="7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26" y="5753929"/>
            <a:ext cx="9331326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807" y="5977086"/>
            <a:ext cx="165893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93914"/>
            <a:ext cx="8229600" cy="58322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b="1" dirty="0" smtClean="0"/>
              <a:t>Стандарт содержания и организации работы муниципальной  модернизированной библиотеки Красноярского края, участвующей </a:t>
            </a:r>
            <a:br>
              <a:rPr lang="ru-RU" sz="2000" b="1" dirty="0" smtClean="0"/>
            </a:br>
            <a:r>
              <a:rPr lang="ru-RU" sz="2000" b="1" dirty="0" smtClean="0"/>
              <a:t>в краевом проекте «Библиотеки будущего» (одобрен главной коллегией министерства культуры Красноярского края в 2019 году)</a:t>
            </a:r>
            <a:endParaRPr lang="ru-RU" sz="2000" b="1" dirty="0"/>
          </a:p>
          <a:p>
            <a:pPr marL="0" indent="0">
              <a:buNone/>
            </a:pPr>
            <a:endParaRPr lang="ru-RU" sz="2000" b="1" dirty="0" smtClean="0"/>
          </a:p>
          <a:p>
            <a:pPr marL="0" indent="0">
              <a:buNone/>
            </a:pPr>
            <a:r>
              <a:rPr lang="ru-RU" sz="2000" b="1" dirty="0" smtClean="0"/>
              <a:t>Стандарт рассматривает 5 направлений:</a:t>
            </a:r>
          </a:p>
          <a:p>
            <a:pPr marL="0" indent="0">
              <a:buNone/>
            </a:pPr>
            <a:endParaRPr lang="ru-RU" sz="2000" dirty="0" smtClean="0"/>
          </a:p>
          <a:p>
            <a:r>
              <a:rPr lang="ru-RU" sz="1600" b="1" dirty="0" smtClean="0"/>
              <a:t>Обеспечение стилистического  единства пространства и содержания деятельности</a:t>
            </a:r>
          </a:p>
          <a:p>
            <a:endParaRPr lang="ru-RU" sz="1600" b="1" dirty="0" smtClean="0"/>
          </a:p>
          <a:p>
            <a:r>
              <a:rPr lang="ru-RU" sz="1600" b="1" dirty="0" smtClean="0"/>
              <a:t>Обеспечение доступных и комфортных условий для посетителей</a:t>
            </a:r>
          </a:p>
          <a:p>
            <a:endParaRPr lang="ru-RU" sz="1600" b="1" dirty="0" smtClean="0"/>
          </a:p>
          <a:p>
            <a:r>
              <a:rPr lang="ru-RU" sz="1600" b="1" dirty="0" err="1" smtClean="0"/>
              <a:t>Библиотечно</a:t>
            </a:r>
            <a:r>
              <a:rPr lang="ru-RU" sz="1600" b="1" dirty="0" smtClean="0"/>
              <a:t> -информационное обслуживание пользователей</a:t>
            </a:r>
          </a:p>
          <a:p>
            <a:endParaRPr lang="ru-RU" sz="1600" b="1" dirty="0" smtClean="0"/>
          </a:p>
          <a:p>
            <a:r>
              <a:rPr lang="ru-RU" sz="1600" b="1" dirty="0" smtClean="0"/>
              <a:t>Организацию функционирования деятельности как общественного пространства</a:t>
            </a:r>
          </a:p>
          <a:p>
            <a:endParaRPr lang="ru-RU" sz="1600" b="1" dirty="0" smtClean="0"/>
          </a:p>
          <a:p>
            <a:r>
              <a:rPr lang="ru-RU" sz="1600" b="1" dirty="0" smtClean="0"/>
              <a:t>Организацию культурно-массовой и образовательной деятельности</a:t>
            </a:r>
          </a:p>
          <a:p>
            <a:pPr marL="0" indent="0">
              <a:buNone/>
            </a:pPr>
            <a:endParaRPr lang="ru-RU" sz="1600" dirty="0" smtClean="0"/>
          </a:p>
          <a:p>
            <a:pPr marL="0" lvl="0" indent="0" latinLnBrk="1">
              <a:spcBef>
                <a:spcPts val="0"/>
              </a:spcBef>
              <a:buNone/>
            </a:pPr>
            <a:r>
              <a:rPr lang="ru-RU" altLang="ko-KR" sz="1600" dirty="0">
                <a:solidFill>
                  <a:prstClr val="white"/>
                </a:solidFill>
                <a:ea typeface="Arial Unicode MS"/>
              </a:rPr>
              <a:t>библиотечно-информационное обслуживание </a:t>
            </a:r>
            <a:r>
              <a:rPr lang="ru-RU" altLang="ko-KR" sz="2400" dirty="0">
                <a:solidFill>
                  <a:prstClr val="white"/>
                </a:solidFill>
                <a:ea typeface="Arial Unicode MS"/>
              </a:rPr>
              <a:t>пользователей</a:t>
            </a:r>
            <a:endParaRPr lang="ko-KR" altLang="en-US" sz="2400" dirty="0">
              <a:solidFill>
                <a:prstClr val="white"/>
              </a:solidFill>
              <a:latin typeface="Poppins Light"/>
              <a:ea typeface="Arial Unicode MS"/>
            </a:endParaRPr>
          </a:p>
          <a:p>
            <a:pPr marL="0" lvl="0" indent="0" latinLnBrk="1">
              <a:spcBef>
                <a:spcPts val="0"/>
              </a:spcBef>
              <a:buNone/>
            </a:pPr>
            <a:r>
              <a:rPr lang="ru-RU" altLang="ko-KR" sz="1200" dirty="0" err="1" smtClean="0">
                <a:solidFill>
                  <a:schemeClr val="bg1"/>
                </a:solidFill>
              </a:rPr>
              <a:t>тва</a:t>
            </a:r>
            <a:r>
              <a:rPr lang="ru-RU" altLang="ko-KR" sz="1200" dirty="0" smtClean="0">
                <a:solidFill>
                  <a:schemeClr val="bg1"/>
                </a:solidFill>
              </a:rPr>
              <a:t> </a:t>
            </a:r>
            <a:r>
              <a:rPr lang="ru-RU" altLang="ko-KR" sz="1200" dirty="0">
                <a:solidFill>
                  <a:schemeClr val="bg1"/>
                </a:solidFill>
              </a:rPr>
              <a:t>пространства и содержания деятельности</a:t>
            </a:r>
            <a:endParaRPr lang="ko-KR" altLang="en-US" sz="1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altLang="ko-KR" sz="1200" dirty="0">
                <a:solidFill>
                  <a:schemeClr val="bg1"/>
                </a:solidFill>
              </a:rPr>
              <a:t>обеспечение стилистического единства пространства и содержания деятельности</a:t>
            </a:r>
            <a:endParaRPr lang="ko-KR" altLang="en-US" sz="1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17082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26" y="1412776"/>
            <a:ext cx="9255126" cy="7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26" y="5753929"/>
            <a:ext cx="9331326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807" y="5977086"/>
            <a:ext cx="165893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0251" y="182717"/>
            <a:ext cx="8632371" cy="637902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300" u="sng" dirty="0" smtClean="0"/>
          </a:p>
          <a:p>
            <a:pPr marL="0" indent="0">
              <a:buNone/>
            </a:pPr>
            <a:endParaRPr lang="ru-RU" sz="1300" u="sng" dirty="0"/>
          </a:p>
          <a:p>
            <a:pPr marL="0" indent="0">
              <a:buNone/>
            </a:pPr>
            <a:r>
              <a:rPr lang="ru-RU" sz="1800" b="1" u="sng" dirty="0" smtClean="0"/>
              <a:t>Отличия:</a:t>
            </a:r>
          </a:p>
          <a:p>
            <a:pPr marL="0" indent="0">
              <a:buNone/>
            </a:pPr>
            <a:endParaRPr lang="ru-RU" sz="1300" u="sng" dirty="0"/>
          </a:p>
          <a:p>
            <a:pPr marL="0" indent="0">
              <a:buNone/>
            </a:pPr>
            <a:endParaRPr lang="ru-RU" sz="1300" u="sng" dirty="0" smtClean="0"/>
          </a:p>
          <a:p>
            <a:pPr marL="0" indent="0">
              <a:buNone/>
            </a:pPr>
            <a:endParaRPr lang="ru-RU" sz="1300" u="sng" dirty="0" smtClean="0"/>
          </a:p>
          <a:p>
            <a:pPr marL="0" indent="0" algn="just">
              <a:buNone/>
            </a:pPr>
            <a:r>
              <a:rPr lang="ru-RU" sz="1400" b="1" u="sng" dirty="0" smtClean="0">
                <a:solidFill>
                  <a:srgbClr val="FF0000"/>
                </a:solidFill>
              </a:rPr>
              <a:t>1 отличие</a:t>
            </a:r>
            <a:r>
              <a:rPr lang="ru-RU" sz="1400" b="1" dirty="0" smtClean="0">
                <a:solidFill>
                  <a:srgbClr val="FF0000"/>
                </a:solidFill>
              </a:rPr>
              <a:t> </a:t>
            </a:r>
            <a:r>
              <a:rPr lang="ru-RU" sz="1400" b="1" dirty="0" smtClean="0"/>
              <a:t>Стандарт </a:t>
            </a:r>
            <a:r>
              <a:rPr lang="ru-RU" sz="1400" b="1" dirty="0" smtClean="0"/>
              <a:t>качества модернизации общедоступной  муниципальной библиотеки (научно-методический проект РНБ) </a:t>
            </a:r>
            <a:r>
              <a:rPr lang="ru-RU" sz="1400" b="1" dirty="0"/>
              <a:t>д</a:t>
            </a:r>
            <a:r>
              <a:rPr lang="ru-RU" sz="1400" b="1" dirty="0" smtClean="0"/>
              <a:t>иагностирует качество (уровень) модернизации основных ресурсов без оценки деятельности </a:t>
            </a:r>
            <a:r>
              <a:rPr lang="ru-RU" sz="1400" b="1" dirty="0" smtClean="0"/>
              <a:t>библиотеки</a:t>
            </a:r>
            <a:endParaRPr lang="ru-RU" sz="1400" b="1" dirty="0" smtClean="0"/>
          </a:p>
          <a:p>
            <a:pPr marL="0" indent="0" algn="just">
              <a:buNone/>
            </a:pPr>
            <a:r>
              <a:rPr lang="ru-RU" sz="1400" b="1" dirty="0" smtClean="0"/>
              <a:t>Стандарт </a:t>
            </a:r>
            <a:r>
              <a:rPr lang="ru-RU" sz="1400" b="1" dirty="0"/>
              <a:t>содержания и организации работы муниципальной  модернизированной библиотеки Красноярского края, участвующей </a:t>
            </a:r>
            <a:r>
              <a:rPr lang="ru-RU" sz="1400" b="1" dirty="0" smtClean="0"/>
              <a:t> в </a:t>
            </a:r>
            <a:r>
              <a:rPr lang="ru-RU" sz="1400" b="1" dirty="0"/>
              <a:t>краевом проекте «Библиотеки будущего» </a:t>
            </a:r>
            <a:r>
              <a:rPr lang="ru-RU" sz="1400" b="1" dirty="0" smtClean="0"/>
              <a:t>диагностирует  качество (уровень) основных ресурсов и  оценивает деятельность </a:t>
            </a:r>
            <a:r>
              <a:rPr lang="ru-RU" sz="1400" b="1" dirty="0" smtClean="0"/>
              <a:t>библиотек</a:t>
            </a:r>
          </a:p>
          <a:p>
            <a:pPr marL="0" indent="0" algn="just">
              <a:buNone/>
            </a:pPr>
            <a:endParaRPr lang="ru-RU" sz="1400" b="1" dirty="0"/>
          </a:p>
          <a:p>
            <a:pPr marL="0" indent="0" algn="just">
              <a:buNone/>
            </a:pPr>
            <a:r>
              <a:rPr lang="ru-RU" sz="1400" b="1" u="sng" dirty="0" smtClean="0">
                <a:solidFill>
                  <a:srgbClr val="FF0000"/>
                </a:solidFill>
              </a:rPr>
              <a:t>2 </a:t>
            </a:r>
            <a:r>
              <a:rPr lang="ru-RU" sz="1400" b="1" u="sng" dirty="0">
                <a:solidFill>
                  <a:srgbClr val="FF0000"/>
                </a:solidFill>
              </a:rPr>
              <a:t>отличие</a:t>
            </a:r>
            <a:r>
              <a:rPr lang="ru-RU" sz="1400" b="1" dirty="0">
                <a:solidFill>
                  <a:srgbClr val="FF0000"/>
                </a:solidFill>
              </a:rPr>
              <a:t> </a:t>
            </a:r>
            <a:r>
              <a:rPr lang="ru-RU" sz="1400" b="1" dirty="0"/>
              <a:t>Стандарт качества модернизации общедоступной  муниципальной библиотеки (научно-методический проект РНБ) </a:t>
            </a:r>
            <a:r>
              <a:rPr lang="ru-RU" sz="1400" b="1" dirty="0" smtClean="0"/>
              <a:t>имеет  измеряемый характер</a:t>
            </a:r>
            <a:endParaRPr lang="ru-RU" sz="1400" b="1" dirty="0"/>
          </a:p>
          <a:p>
            <a:pPr marL="0" indent="0" algn="just">
              <a:buNone/>
            </a:pPr>
            <a:r>
              <a:rPr lang="ru-RU" sz="1400" b="1" dirty="0"/>
              <a:t>Стандарт содержания и организации работы муниципальной  модернизированной библиотеки Красноярского края, участвующей  в краевом проекте «Библиотеки будущего» </a:t>
            </a:r>
            <a:r>
              <a:rPr lang="ru-RU" sz="1400" b="1" dirty="0" smtClean="0"/>
              <a:t>имеет описательный характер</a:t>
            </a:r>
            <a:endParaRPr lang="ru-RU" sz="1800" b="1" dirty="0" smtClean="0"/>
          </a:p>
          <a:p>
            <a:pPr marL="0" lvl="0" indent="0" algn="just">
              <a:buNone/>
            </a:pPr>
            <a:r>
              <a:rPr lang="ru-RU" sz="1800" b="1" dirty="0" smtClean="0">
                <a:solidFill>
                  <a:srgbClr val="FF0000"/>
                </a:solidFill>
              </a:rPr>
              <a:t>Важно:</a:t>
            </a:r>
            <a:r>
              <a:rPr lang="ru-RU" sz="1800" b="1" dirty="0" smtClean="0"/>
              <a:t> </a:t>
            </a:r>
            <a:r>
              <a:rPr lang="ru-RU" sz="1800" b="1" dirty="0"/>
              <a:t>Стандарт содержания и организации работы муниципальной  модернизированной библиотеки Красноярского края, участвующей </a:t>
            </a:r>
            <a:r>
              <a:rPr lang="ru-RU" sz="1800" b="1" dirty="0" smtClean="0"/>
              <a:t>в </a:t>
            </a:r>
            <a:r>
              <a:rPr lang="ru-RU" sz="1800" b="1" dirty="0"/>
              <a:t>краевом проекте «Библиотеки будущего</a:t>
            </a:r>
            <a:r>
              <a:rPr lang="ru-RU" sz="1800" b="1" dirty="0" smtClean="0"/>
              <a:t>» не может быть применим ко всем муниципальных библиотекам края по причине </a:t>
            </a:r>
            <a:r>
              <a:rPr lang="ru-RU" sz="1800" b="1" dirty="0" smtClean="0"/>
              <a:t>высоких </a:t>
            </a:r>
            <a:r>
              <a:rPr lang="ru-RU" sz="1800" b="1" dirty="0" smtClean="0"/>
              <a:t>требований</a:t>
            </a:r>
            <a:endParaRPr lang="ru-RU" sz="1800" b="1" dirty="0"/>
          </a:p>
          <a:p>
            <a:pPr marL="0" indent="0">
              <a:buNone/>
            </a:pPr>
            <a:endParaRPr lang="ru-RU" sz="1400" b="1" dirty="0"/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61421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26" y="1412776"/>
            <a:ext cx="9255126" cy="7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26" y="5753929"/>
            <a:ext cx="9331326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807" y="5977086"/>
            <a:ext cx="165893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just">
              <a:spcBef>
                <a:spcPct val="20000"/>
              </a:spcBef>
            </a:pPr>
            <a:r>
              <a:rPr lang="ru-RU" sz="2800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2800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2000" b="1" dirty="0">
                <a:solidFill>
                  <a:prstClr val="black"/>
                </a:solidFill>
                <a:ea typeface="+mn-ea"/>
                <a:cs typeface="+mn-cs"/>
              </a:rPr>
              <a:t>Стандарт качества модернизации общедоступной  муниципальной библиотеки (научно-методический проект РНБ) способствует решению следующих задач:</a:t>
            </a:r>
            <a:r>
              <a:rPr lang="ru-RU" sz="20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20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28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2800" dirty="0">
                <a:solidFill>
                  <a:prstClr val="black"/>
                </a:solidFill>
                <a:ea typeface="+mn-ea"/>
                <a:cs typeface="+mn-cs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AutoNum type="arabicPeriod"/>
            </a:pPr>
            <a:r>
              <a:rPr lang="ru-RU" sz="1800" dirty="0" smtClean="0"/>
              <a:t>Оценка ресурсного потенциала каждой муниципальной библиотеки </a:t>
            </a:r>
            <a:br>
              <a:rPr lang="ru-RU" sz="1800" dirty="0" smtClean="0"/>
            </a:br>
            <a:r>
              <a:rPr lang="ru-RU" sz="1800" dirty="0" smtClean="0"/>
              <a:t>(в Красноярском крае их 1135 и уровень их ресурсного обеспечения неоднороден)</a:t>
            </a:r>
          </a:p>
          <a:p>
            <a:pPr algn="just">
              <a:buAutoNum type="arabicPeriod"/>
            </a:pPr>
            <a:endParaRPr lang="ru-RU" sz="1800" dirty="0" smtClean="0"/>
          </a:p>
          <a:p>
            <a:pPr algn="just">
              <a:buAutoNum type="arabicPeriod"/>
            </a:pPr>
            <a:r>
              <a:rPr lang="ru-RU" sz="1800" dirty="0" smtClean="0"/>
              <a:t>Управление процессом модернизации библиотечной сети в крае</a:t>
            </a:r>
          </a:p>
          <a:p>
            <a:pPr algn="just">
              <a:buAutoNum type="arabicPeriod"/>
            </a:pPr>
            <a:endParaRPr lang="ru-RU" sz="1800" dirty="0" smtClean="0"/>
          </a:p>
          <a:p>
            <a:pPr algn="just">
              <a:buAutoNum type="arabicPeriod"/>
            </a:pPr>
            <a:r>
              <a:rPr lang="ru-RU" sz="1800" dirty="0" smtClean="0"/>
              <a:t>Определение приоритетов развития каждой исследуемой библиотеки</a:t>
            </a:r>
          </a:p>
          <a:p>
            <a:pPr algn="just">
              <a:buAutoNum type="arabicPeriod"/>
            </a:pPr>
            <a:endParaRPr lang="ru-RU" sz="1800" dirty="0" smtClean="0"/>
          </a:p>
          <a:p>
            <a:pPr algn="just">
              <a:buAutoNum type="arabicPeriod"/>
            </a:pPr>
            <a:r>
              <a:rPr lang="ru-RU" sz="1800" dirty="0" smtClean="0"/>
              <a:t>Определение перспективных муниципальных библиотек для их дальнейшего участия в национальном проекте «Культура» (проект «Библиотека нового поколения») и краевом проекте «Библиотеки будущего»)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61421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26" y="1412776"/>
            <a:ext cx="9255126" cy="7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26" y="5753929"/>
            <a:ext cx="9331326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807" y="5977086"/>
            <a:ext cx="165893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9182"/>
            <a:ext cx="8229600" cy="620830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dirty="0" smtClean="0"/>
              <a:t>Апробация </a:t>
            </a:r>
            <a:r>
              <a:rPr lang="ru-RU" sz="2000" b="1" dirty="0"/>
              <a:t>Стандарта качества модернизации общедоступной муниципальной библиотеки в Красноярском крае осуществлялся путем мониторинга соответствия критериям модернизации, устанавливаемым Стандартом в 86 </a:t>
            </a:r>
            <a:r>
              <a:rPr lang="ru-RU" sz="2000" b="1" dirty="0" smtClean="0"/>
              <a:t>библиотеках:</a:t>
            </a:r>
            <a:endParaRPr lang="ru-RU" sz="2000" b="1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ru-RU" sz="1800" dirty="0"/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-15 </a:t>
            </a:r>
            <a:r>
              <a:rPr lang="ru-RU" sz="2000" dirty="0" smtClean="0"/>
              <a:t>муниципальных </a:t>
            </a:r>
            <a:r>
              <a:rPr lang="ru-RU" sz="2000" dirty="0"/>
              <a:t>библиотек, модернизированных </a:t>
            </a:r>
            <a:r>
              <a:rPr lang="ru-RU" sz="2000" dirty="0" smtClean="0"/>
              <a:t>в </a:t>
            </a:r>
            <a:r>
              <a:rPr lang="ru-RU" sz="2000" dirty="0"/>
              <a:t>рамках национального проекта «Культура</a:t>
            </a:r>
            <a:r>
              <a:rPr lang="ru-RU" sz="2000" dirty="0" smtClean="0"/>
              <a:t>»</a:t>
            </a:r>
            <a:endParaRPr lang="ru-RU" sz="2000" dirty="0"/>
          </a:p>
          <a:p>
            <a:pPr marL="0" indent="0" algn="just">
              <a:buNone/>
            </a:pPr>
            <a:r>
              <a:rPr lang="ru-RU" sz="2000" dirty="0">
                <a:solidFill>
                  <a:srgbClr val="FF0000"/>
                </a:solidFill>
              </a:rPr>
              <a:t>-40 </a:t>
            </a:r>
            <a:r>
              <a:rPr lang="ru-RU" sz="2000" dirty="0"/>
              <a:t>муниципальных библиотек, модернизированных в рамках краевого проекта «Библиотеки будущего</a:t>
            </a:r>
            <a:r>
              <a:rPr lang="ru-RU" sz="2000" dirty="0" smtClean="0"/>
              <a:t>»</a:t>
            </a:r>
            <a:endParaRPr lang="ru-RU" sz="2000" dirty="0"/>
          </a:p>
          <a:p>
            <a:pPr marL="0" indent="0" algn="just">
              <a:buNone/>
            </a:pPr>
            <a:r>
              <a:rPr lang="ru-RU" sz="2000" dirty="0">
                <a:solidFill>
                  <a:srgbClr val="FF0000"/>
                </a:solidFill>
              </a:rPr>
              <a:t>-31</a:t>
            </a:r>
            <a:r>
              <a:rPr lang="ru-RU" sz="2000" dirty="0"/>
              <a:t> муниципальная библиотека, в которых не проводились мероприятия по комплексной </a:t>
            </a:r>
            <a:r>
              <a:rPr lang="ru-RU" sz="2000" dirty="0" smtClean="0"/>
              <a:t>модернизации</a:t>
            </a:r>
            <a:endParaRPr lang="ru-RU" sz="2000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В результате: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000" dirty="0" smtClean="0"/>
              <a:t>Все </a:t>
            </a:r>
            <a:r>
              <a:rPr lang="ru-RU" sz="2000" dirty="0" smtClean="0">
                <a:solidFill>
                  <a:srgbClr val="FF0000"/>
                </a:solidFill>
              </a:rPr>
              <a:t>55 (100%)</a:t>
            </a:r>
            <a:r>
              <a:rPr lang="ru-RU" sz="2000" dirty="0" smtClean="0"/>
              <a:t> модельных  и модернизированных библиотек соответствуют требованиям стандарта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000" dirty="0" smtClean="0">
                <a:solidFill>
                  <a:srgbClr val="FF0000"/>
                </a:solidFill>
              </a:rPr>
              <a:t>31</a:t>
            </a:r>
            <a:r>
              <a:rPr lang="ru-RU" sz="2000" dirty="0" smtClean="0"/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(100%) </a:t>
            </a:r>
            <a:r>
              <a:rPr lang="ru-RU" sz="2000" dirty="0" smtClean="0"/>
              <a:t>муниципальная библиотека, не участвовавшая в проектах по комплексной модернизации, не соответствует требованиям стандарта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1421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26" y="1412776"/>
            <a:ext cx="9255126" cy="7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26" y="5753929"/>
            <a:ext cx="9331326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807" y="5977086"/>
            <a:ext cx="165893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99" y="177421"/>
            <a:ext cx="8436429" cy="59487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b="1" dirty="0" smtClean="0">
                <a:solidFill>
                  <a:srgbClr val="FF0000"/>
                </a:solidFill>
              </a:rPr>
              <a:t>!!!</a:t>
            </a:r>
            <a:r>
              <a:rPr lang="ru-RU" sz="1800" b="1" dirty="0" smtClean="0"/>
              <a:t> Результаты </a:t>
            </a:r>
            <a:r>
              <a:rPr lang="ru-RU" sz="1800" b="1" dirty="0"/>
              <a:t>апробации Стандарта качества модернизации муниципальной библиотеки показали, что методика его проведения, а также критерии </a:t>
            </a:r>
            <a:r>
              <a:rPr lang="ru-RU" sz="1800" b="1" dirty="0" smtClean="0"/>
              <a:t>и </a:t>
            </a:r>
            <a:r>
              <a:rPr lang="ru-RU" sz="1800" b="1" dirty="0"/>
              <a:t>показатели, применимы для диагностики уровня модернизации основных ресурсов муниципальных библиотек Красноярского </a:t>
            </a:r>
            <a:r>
              <a:rPr lang="ru-RU" sz="1800" b="1" dirty="0" smtClean="0"/>
              <a:t>края</a:t>
            </a:r>
          </a:p>
          <a:p>
            <a:pPr marL="0" indent="0" algn="just">
              <a:buNone/>
            </a:pPr>
            <a:endParaRPr lang="ru-RU" sz="1800" b="1" dirty="0"/>
          </a:p>
          <a:p>
            <a:pPr marL="0" indent="0" algn="just">
              <a:buNone/>
            </a:pPr>
            <a:endParaRPr lang="ru-RU" sz="1800" b="1" dirty="0" smtClean="0"/>
          </a:p>
          <a:p>
            <a:pPr marL="0" indent="0" algn="just">
              <a:buNone/>
            </a:pPr>
            <a:endParaRPr lang="ru-RU" sz="1800" b="1" dirty="0"/>
          </a:p>
          <a:p>
            <a:pPr marL="0" indent="0" algn="just">
              <a:buNone/>
            </a:pPr>
            <a:r>
              <a:rPr lang="ru-RU" sz="1800" b="1" dirty="0" smtClean="0">
                <a:solidFill>
                  <a:srgbClr val="FF0000"/>
                </a:solidFill>
              </a:rPr>
              <a:t>ОДНАКО!!!</a:t>
            </a: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Полученные </a:t>
            </a: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неутешительные выводы о несоответствии </a:t>
            </a:r>
            <a:r>
              <a:rPr lang="ru-RU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требованиям СКМ муниципальных библиотек, </a:t>
            </a:r>
            <a: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которых не были реализованы проекты по комплексной модернизации, а в крае таких библиотек 1083 (95,4%), </a:t>
            </a:r>
            <a:r>
              <a:rPr lang="ru-RU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требуют разработки </a:t>
            </a:r>
            <a:r>
              <a:rPr lang="ru-RU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регионального стандарта качества модернизации общедоступной муниципальной </a:t>
            </a:r>
            <a:r>
              <a:rPr lang="ru-RU" sz="18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библиотеки, </a:t>
            </a:r>
            <a:r>
              <a:rPr lang="ru-RU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который бы позволил выявить  в сегменте библиотек не соответствующих «базовому» и продвинутому» уровню СКМ, библиотеки с низкой  стартовой базой и перспективной стартовой базой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21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26" y="1412776"/>
            <a:ext cx="9255126" cy="7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26" y="5753929"/>
            <a:ext cx="9331326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807" y="5977086"/>
            <a:ext cx="165893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4201" y="1059679"/>
            <a:ext cx="8389427" cy="50664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dirty="0"/>
          </a:p>
          <a:p>
            <a:pPr marL="0" indent="0" algn="just">
              <a:buNone/>
            </a:pPr>
            <a:r>
              <a:rPr lang="ru-RU" sz="2400" dirty="0" smtClean="0"/>
              <a:t>Региональный стандарт </a:t>
            </a:r>
            <a:r>
              <a:rPr lang="ru-RU" sz="2400" dirty="0"/>
              <a:t>качества модернизации общедоступной муниципальной </a:t>
            </a:r>
            <a:r>
              <a:rPr lang="ru-RU" sz="2400" dirty="0" smtClean="0"/>
              <a:t>библиотеки может содержать не </a:t>
            </a:r>
            <a:r>
              <a:rPr lang="ru-RU" sz="2400" dirty="0" smtClean="0">
                <a:solidFill>
                  <a:srgbClr val="FF0000"/>
                </a:solidFill>
              </a:rPr>
              <a:t>2 уровня </a:t>
            </a:r>
            <a:r>
              <a:rPr lang="ru-RU" sz="2400" dirty="0" smtClean="0"/>
              <a:t>(«</a:t>
            </a:r>
            <a:r>
              <a:rPr lang="ru-RU" sz="2400" dirty="0"/>
              <a:t>базовый» и «продвинутый»), а </a:t>
            </a:r>
            <a:r>
              <a:rPr lang="ru-RU" sz="2400" dirty="0" smtClean="0">
                <a:solidFill>
                  <a:srgbClr val="FF0000"/>
                </a:solidFill>
              </a:rPr>
              <a:t>3 уровня</a:t>
            </a:r>
            <a:r>
              <a:rPr lang="ru-RU" sz="2400" dirty="0" smtClean="0"/>
              <a:t>, «</a:t>
            </a:r>
            <a:r>
              <a:rPr lang="ru-RU" sz="2400" u="sng" dirty="0"/>
              <a:t>начальный</a:t>
            </a:r>
            <a:r>
              <a:rPr lang="ru-RU" sz="2400" dirty="0"/>
              <a:t>», «базовый» </a:t>
            </a:r>
            <a:r>
              <a:rPr lang="ru-RU" sz="2400" dirty="0" smtClean="0"/>
              <a:t>и </a:t>
            </a:r>
            <a:r>
              <a:rPr lang="ru-RU" sz="2400" dirty="0"/>
              <a:t>«продвинутый</a:t>
            </a:r>
            <a:r>
              <a:rPr lang="ru-RU" sz="2400" dirty="0" smtClean="0"/>
              <a:t>»</a:t>
            </a:r>
            <a:endParaRPr lang="ru-RU" sz="2400" dirty="0"/>
          </a:p>
          <a:p>
            <a:pPr marL="0" indent="0">
              <a:buNone/>
            </a:pPr>
            <a:endParaRPr lang="ru-RU" sz="2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Важно</a:t>
            </a:r>
            <a:r>
              <a:rPr lang="ru-RU" sz="2400" dirty="0">
                <a:solidFill>
                  <a:srgbClr val="FF0000"/>
                </a:solidFill>
              </a:rPr>
              <a:t>: </a:t>
            </a:r>
            <a:r>
              <a:rPr lang="ru-RU" sz="2400" dirty="0"/>
              <a:t>Региональный </a:t>
            </a:r>
            <a:r>
              <a:rPr lang="ru-RU" sz="2400" dirty="0" smtClean="0"/>
              <a:t>стандарт будет отличаться от федерального только включением дополнительного уровня («начального») с более низкими показателями. Сохраняется структура, разграничение по уровням библиотек, направления модернизации и критерии</a:t>
            </a:r>
            <a:endParaRPr lang="ru-RU" sz="2400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u="sng" dirty="0" smtClean="0"/>
              <a:t/>
            </a:r>
            <a:br>
              <a:rPr lang="ru-RU" sz="2800" u="sng" dirty="0" smtClean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6975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26" y="5877272"/>
            <a:ext cx="936364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068753"/>
            <a:ext cx="1658256" cy="475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26" y="-27384"/>
            <a:ext cx="9363646" cy="476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08025" y="1988840"/>
            <a:ext cx="741682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Благодарю за внимание!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60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7959</TotalTime>
  <Words>486</Words>
  <Application>Microsoft Office PowerPoint</Application>
  <PresentationFormat>Экран (4:3)</PresentationFormat>
  <Paragraphs>71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 Unicode MS</vt:lpstr>
      <vt:lpstr>맑은 고딕</vt:lpstr>
      <vt:lpstr>Arial</vt:lpstr>
      <vt:lpstr>Calibri</vt:lpstr>
      <vt:lpstr>Poppins Light</vt:lpstr>
      <vt:lpstr>Times New Roman</vt:lpstr>
      <vt:lpstr>Тема Office</vt:lpstr>
      <vt:lpstr> Стандарт качества модернизации общедоступной  муниципальной библиотеки как основа для разработки системы региональных стандартов для муниципальных библиотек различного уровня</vt:lpstr>
      <vt:lpstr>Презентация PowerPoint</vt:lpstr>
      <vt:lpstr>Презентация PowerPoint</vt:lpstr>
      <vt:lpstr>Презентация PowerPoint</vt:lpstr>
      <vt:lpstr> Стандарт качества модернизации общедоступной  муниципальной библиотеки (научно-методический проект РНБ) способствует решению следующих задач:  </vt:lpstr>
      <vt:lpstr>Презентация PowerPoint</vt:lpstr>
      <vt:lpstr>Презентация PowerPoint</vt:lpstr>
      <vt:lpstr> </vt:lpstr>
      <vt:lpstr>Презентация PowerPoint</vt:lpstr>
    </vt:vector>
  </TitlesOfParts>
  <Company>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Модернизация муниципальных публичных библиотек в Красноярском крае</dc:title>
  <dc:creator>RIC-3, ric4</dc:creator>
  <cp:lastModifiedBy>user</cp:lastModifiedBy>
  <cp:revision>339</cp:revision>
  <cp:lastPrinted>2017-02-03T03:23:23Z</cp:lastPrinted>
  <dcterms:created xsi:type="dcterms:W3CDTF">2017-02-02T03:47:31Z</dcterms:created>
  <dcterms:modified xsi:type="dcterms:W3CDTF">2022-11-19T08:24:54Z</dcterms:modified>
</cp:coreProperties>
</file>