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1" r:id="rId2"/>
    <p:sldId id="309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7" r:id="rId21"/>
    <p:sldId id="308" r:id="rId22"/>
  </p:sldIdLst>
  <p:sldSz cx="9144000" cy="5715000" type="screen16x1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1">
          <p15:clr>
            <a:srgbClr val="A4A3A4"/>
          </p15:clr>
        </p15:guide>
        <p15:guide id="3" orient="horz" pos="3126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ухбатуллина Елена Валерьевна" initials="ТЕВ" lastIdx="25" clrIdx="0"/>
  <p:cmAuthor id="2" name="Симакова Светлана Викторовна" initials="ССВ" lastIdx="1" clrIdx="1"/>
  <p:cmAuthor id="3" name="Буракова Оксана Алексеевна" initials="БОА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DF"/>
    <a:srgbClr val="231A72"/>
    <a:srgbClr val="604A7B"/>
    <a:srgbClr val="D4000F"/>
    <a:srgbClr val="A3C100"/>
    <a:srgbClr val="00B0F0"/>
    <a:srgbClr val="4D41E9"/>
    <a:srgbClr val="FFEA00"/>
    <a:srgbClr val="D7006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2163"/>
        <p:guide pos="2880"/>
        <p:guide orient="horz" pos="18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894"/>
    </p:cViewPr>
  </p:sorterViewPr>
  <p:notesViewPr>
    <p:cSldViewPr>
      <p:cViewPr>
        <p:scale>
          <a:sx n="62" d="100"/>
          <a:sy n="62" d="100"/>
        </p:scale>
        <p:origin x="-3426" y="-162"/>
      </p:cViewPr>
      <p:guideLst>
        <p:guide orient="horz" pos="3104"/>
        <p:guide pos="2121"/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247" cy="496652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88" name="Дата 2"/>
          <p:cNvSpPr>
            <a:spLocks noGrp="1"/>
          </p:cNvSpPr>
          <p:nvPr>
            <p:ph type="dt" sz="quarter" idx="1"/>
          </p:nvPr>
        </p:nvSpPr>
        <p:spPr>
          <a:xfrm>
            <a:off x="3849826" y="2"/>
            <a:ext cx="2946246" cy="496652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521FC574-C371-4BF8-88A7-5A51D928CC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1048689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9978"/>
            <a:ext cx="2946247" cy="496650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90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826" y="9429978"/>
            <a:ext cx="2946246" cy="496650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33B4554A-CFE9-482E-B338-4951BFCE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69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185" cy="496729"/>
          </a:xfrm>
          <a:prstGeom prst="rect">
            <a:avLst/>
          </a:prstGeom>
        </p:spPr>
        <p:txBody>
          <a:bodyPr vert="horz" lIns="91384" tIns="45692" rIns="91384" bIns="456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82" name="Дата 2"/>
          <p:cNvSpPr>
            <a:spLocks noGrp="1"/>
          </p:cNvSpPr>
          <p:nvPr>
            <p:ph type="dt" idx="1"/>
          </p:nvPr>
        </p:nvSpPr>
        <p:spPr>
          <a:xfrm>
            <a:off x="3850908" y="1"/>
            <a:ext cx="2945185" cy="496729"/>
          </a:xfrm>
          <a:prstGeom prst="rect">
            <a:avLst/>
          </a:prstGeom>
        </p:spPr>
        <p:txBody>
          <a:bodyPr vert="horz" lIns="91384" tIns="45692" rIns="91384" bIns="45692" rtlCol="0"/>
          <a:lstStyle>
            <a:lvl1pPr algn="r">
              <a:defRPr sz="1200"/>
            </a:lvl1pPr>
          </a:lstStyle>
          <a:p>
            <a:fld id="{330E62A3-88BC-4583-A97A-373D42373A6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1048683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2950"/>
            <a:ext cx="59610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4" tIns="45692" rIns="91384" bIns="45692" rtlCol="0" anchor="ctr"/>
          <a:lstStyle/>
          <a:p>
            <a:endParaRPr lang="ru-RU"/>
          </a:p>
        </p:txBody>
      </p:sp>
      <p:sp>
        <p:nvSpPr>
          <p:cNvPr id="1048684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6" y="4716544"/>
            <a:ext cx="5439089" cy="4467383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5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909"/>
            <a:ext cx="2945185" cy="496729"/>
          </a:xfrm>
          <a:prstGeom prst="rect">
            <a:avLst/>
          </a:prstGeom>
        </p:spPr>
        <p:txBody>
          <a:bodyPr vert="horz" lIns="91384" tIns="45692" rIns="91384" bIns="456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86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08" y="9429909"/>
            <a:ext cx="2945185" cy="496729"/>
          </a:xfrm>
          <a:prstGeom prst="rect">
            <a:avLst/>
          </a:prstGeom>
        </p:spPr>
        <p:txBody>
          <a:bodyPr vert="horz" lIns="91384" tIns="45692" rIns="91384" bIns="45692" rtlCol="0" anchor="b"/>
          <a:lstStyle>
            <a:lvl1pPr algn="r">
              <a:defRPr sz="1200"/>
            </a:lvl1pPr>
          </a:lstStyle>
          <a:p>
            <a:fld id="{70233168-41B7-41CF-85E0-6401770B4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3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70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32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83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92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319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772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524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617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768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58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067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769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0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11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01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63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166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69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46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742950"/>
            <a:ext cx="5961063" cy="3725863"/>
          </a:xfrm>
        </p:spPr>
      </p:sp>
      <p:sp>
        <p:nvSpPr>
          <p:cNvPr id="1048615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6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32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Заголовок 1"/>
          <p:cNvSpPr>
            <a:spLocks noGrp="1"/>
          </p:cNvSpPr>
          <p:nvPr>
            <p:ph type="ctrTitle"/>
          </p:nvPr>
        </p:nvSpPr>
        <p:spPr>
          <a:xfrm>
            <a:off x="685800" y="1117307"/>
            <a:ext cx="7772400" cy="188307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1018456" cy="304271"/>
          </a:xfrm>
        </p:spPr>
        <p:txBody>
          <a:bodyPr/>
          <a:lstStyle/>
          <a:p>
            <a:fld id="{632C868E-FB05-4A68-885A-D9660EDFFC94}" type="datetime1">
              <a:rPr lang="ru-RU" smtClean="0"/>
              <a:t>17.11.2022</a:t>
            </a:fld>
            <a:endParaRPr lang="ru-RU"/>
          </a:p>
        </p:txBody>
      </p:sp>
      <p:sp>
        <p:nvSpPr>
          <p:cNvPr id="104858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95736" y="5296960"/>
            <a:ext cx="5040560" cy="304271"/>
          </a:xfrm>
        </p:spPr>
        <p:txBody>
          <a:bodyPr/>
          <a:lstStyle/>
          <a:p>
            <a:r>
              <a:rPr lang="ru-RU" smtClean="0"/>
              <a:t>Совещание Губернатора с Главами</a:t>
            </a:r>
            <a:endParaRPr lang="ru-RU" dirty="0"/>
          </a:p>
        </p:txBody>
      </p:sp>
      <p:sp>
        <p:nvSpPr>
          <p:cNvPr id="104858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6336" y="5296960"/>
            <a:ext cx="1090464" cy="304271"/>
          </a:xfrm>
        </p:spPr>
        <p:txBody>
          <a:bodyPr/>
          <a:lstStyle/>
          <a:p>
            <a:fld id="{315BFED6-8C9F-4CED-B4CD-29CAA9124454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Заголовок 1"/>
          <p:cNvSpPr>
            <a:spLocks noGrp="1"/>
          </p:cNvSpPr>
          <p:nvPr>
            <p:ph type="title"/>
          </p:nvPr>
        </p:nvSpPr>
        <p:spPr>
          <a:xfrm>
            <a:off x="683568" y="157201"/>
            <a:ext cx="8229600" cy="4800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48677" name="Содержимое 2"/>
          <p:cNvSpPr>
            <a:spLocks noGrp="1"/>
          </p:cNvSpPr>
          <p:nvPr>
            <p:ph idx="1"/>
          </p:nvPr>
        </p:nvSpPr>
        <p:spPr>
          <a:xfrm>
            <a:off x="457200" y="817273"/>
            <a:ext cx="8455968" cy="4380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8" name="Дата 3"/>
          <p:cNvSpPr>
            <a:spLocks noGrp="1"/>
          </p:cNvSpPr>
          <p:nvPr>
            <p:ph type="dt" sz="half" idx="10"/>
          </p:nvPr>
        </p:nvSpPr>
        <p:spPr>
          <a:xfrm>
            <a:off x="457200" y="5377780"/>
            <a:ext cx="1018456" cy="223451"/>
          </a:xfrm>
        </p:spPr>
        <p:txBody>
          <a:bodyPr/>
          <a:lstStyle/>
          <a:p>
            <a:fld id="{9A375D3D-DEDE-4F30-9E30-DDC2A981D747}" type="datetime1">
              <a:rPr lang="ru-RU" smtClean="0"/>
              <a:t>17.11.2022</a:t>
            </a:fld>
            <a:endParaRPr lang="ru-RU"/>
          </a:p>
        </p:txBody>
      </p:sp>
      <p:sp>
        <p:nvSpPr>
          <p:cNvPr id="104867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223451"/>
          </a:xfrm>
        </p:spPr>
        <p:txBody>
          <a:bodyPr/>
          <a:lstStyle/>
          <a:p>
            <a:r>
              <a:rPr lang="ru-RU" dirty="0" smtClean="0"/>
              <a:t>Совещание Губернатора с Главами</a:t>
            </a:r>
            <a:endParaRPr lang="ru-RU" dirty="0"/>
          </a:p>
        </p:txBody>
      </p:sp>
      <p:sp>
        <p:nvSpPr>
          <p:cNvPr id="104868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5377780"/>
            <a:ext cx="956792" cy="220658"/>
          </a:xfrm>
        </p:spPr>
        <p:txBody>
          <a:bodyPr/>
          <a:lstStyle/>
          <a:p>
            <a:fld id="{49C56A82-E3D6-477D-9131-DAAAB66F7C3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Заголовок 1"/>
          <p:cNvSpPr>
            <a:spLocks noGrp="1"/>
          </p:cNvSpPr>
          <p:nvPr>
            <p:ph type="title"/>
          </p:nvPr>
        </p:nvSpPr>
        <p:spPr>
          <a:xfrm>
            <a:off x="755576" y="228865"/>
            <a:ext cx="7931224" cy="468396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1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B36-41ED-4DE7-B518-97E084D431E3}" type="datetime1">
              <a:rPr lang="ru-RU" smtClean="0"/>
              <a:t>17.11.2022</a:t>
            </a:fld>
            <a:endParaRPr lang="ru-RU"/>
          </a:p>
        </p:txBody>
      </p:sp>
      <p:sp>
        <p:nvSpPr>
          <p:cNvPr id="104867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Совещание Губернатора с Главами</a:t>
            </a:r>
            <a:endParaRPr lang="ru-RU"/>
          </a:p>
        </p:txBody>
      </p:sp>
      <p:sp>
        <p:nvSpPr>
          <p:cNvPr id="104867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17ED1-6548-46D7-A792-EC1A3B22D88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CBA0-F500-4CE6-B66C-C731F435F22B}" type="datetime1">
              <a:rPr lang="ru-RU" smtClean="0"/>
              <a:t>17.11.2022</a:t>
            </a:fld>
            <a:endParaRPr lang="ru-RU"/>
          </a:p>
        </p:txBody>
      </p:sp>
      <p:sp>
        <p:nvSpPr>
          <p:cNvPr id="104866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Совещание Губернатора с Главами</a:t>
            </a:r>
            <a:endParaRPr lang="ru-RU"/>
          </a:p>
        </p:txBody>
      </p:sp>
      <p:sp>
        <p:nvSpPr>
          <p:cNvPr id="104866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9778-F262-4D6E-96A2-52376DCA923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57301"/>
            <a:ext cx="822960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8577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616035C-1BA6-452D-80F6-5CC3C110825B}" type="datetime1">
              <a:rPr lang="ru-RU" smtClean="0"/>
              <a:t>17.11.2022</a:t>
            </a:fld>
            <a:endParaRPr lang="ru-RU"/>
          </a:p>
        </p:txBody>
      </p:sp>
      <p:sp>
        <p:nvSpPr>
          <p:cNvPr id="104857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ru-RU" smtClean="0"/>
              <a:t>Совещание Губернатора с Главами</a:t>
            </a:r>
            <a:endParaRPr lang="ru-RU"/>
          </a:p>
        </p:txBody>
      </p:sp>
      <p:sp>
        <p:nvSpPr>
          <p:cNvPr id="104857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EF587E7-CDD7-4AA2-BB59-9CC9F30D4A4A}" type="slidenum">
              <a:rPr lang="ru-RU"/>
              <a:t>‹#›</a:t>
            </a:fld>
            <a:endParaRPr lang="ru-RU"/>
          </a:p>
        </p:txBody>
      </p:sp>
      <p:pic>
        <p:nvPicPr>
          <p:cNvPr id="2097152" name="Рисунок 6" descr="Гербик - скромный.g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" y="0"/>
            <a:ext cx="1043608" cy="712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hyperlink" Target="https://vk.com/feed?section=search&amp;q=%23%D0%917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97" y="151637"/>
            <a:ext cx="1111384" cy="765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75" y="204158"/>
            <a:ext cx="837639" cy="691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02" y="177051"/>
            <a:ext cx="987851" cy="765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1412"/>
            <a:ext cx="1676964" cy="647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BD544A-85BB-3D50-1E25-03DB715C901D}"/>
              </a:ext>
            </a:extLst>
          </p:cNvPr>
          <p:cNvSpPr txBox="1"/>
          <p:nvPr/>
        </p:nvSpPr>
        <p:spPr>
          <a:xfrm>
            <a:off x="1412799" y="1262070"/>
            <a:ext cx="72045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Всероссийский Форум публичных библиотек</a:t>
            </a:r>
          </a:p>
          <a:p>
            <a:pPr algn="ctr"/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Модельные библиотеки и стандарт качества модернизации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6636"/>
          <a:stretch/>
        </p:blipFill>
        <p:spPr>
          <a:xfrm>
            <a:off x="0" y="1959"/>
            <a:ext cx="1837954" cy="1625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EB20B5-50C4-D96D-363E-1237E962CFCD}"/>
              </a:ext>
            </a:extLst>
          </p:cNvPr>
          <p:cNvSpPr txBox="1"/>
          <p:nvPr/>
        </p:nvSpPr>
        <p:spPr>
          <a:xfrm>
            <a:off x="2267744" y="5161756"/>
            <a:ext cx="534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Санкт–Петербург,   18–19  ноября 2022 г. 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700" y="2734859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Опыт библиотек нового поколения в формировании культурно ориентированного стиля жизни в Березовском городском округе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9952" y="4297660"/>
            <a:ext cx="491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  <a:cs typeface="Times New Roman" pitchFamily="18" charset="0"/>
              </a:rPr>
              <a:t>Ольга </a:t>
            </a:r>
            <a:r>
              <a:rPr lang="ru-RU" sz="1000" b="1" dirty="0" smtClean="0">
                <a:latin typeface="Century Gothic" panose="020B0502020202020204" pitchFamily="34" charset="0"/>
                <a:cs typeface="Times New Roman" pitchFamily="18" charset="0"/>
              </a:rPr>
              <a:t>Анатольевна Титова, </a:t>
            </a:r>
            <a:r>
              <a:rPr lang="ru-RU" sz="1000" dirty="0" smtClean="0">
                <a:latin typeface="Century Gothic" panose="020B0502020202020204" pitchFamily="34" charset="0"/>
                <a:cs typeface="Times New Roman" pitchFamily="18" charset="0"/>
              </a:rPr>
              <a:t>директор </a:t>
            </a:r>
            <a:r>
              <a:rPr lang="ru-RU" sz="1000" dirty="0">
                <a:latin typeface="Century Gothic" panose="020B0502020202020204" pitchFamily="34" charset="0"/>
                <a:cs typeface="Times New Roman" pitchFamily="18" charset="0"/>
              </a:rPr>
              <a:t>Березовского муниципального бюджетного учреждения культуры «Централизованная библиотечная система» 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78292" y="77636"/>
            <a:ext cx="3377848" cy="1200329"/>
            <a:chOff x="5578292" y="77636"/>
            <a:chExt cx="3377848" cy="1200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78292" y="77636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Точка притяжения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горожан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36963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25686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032156" y="4657700"/>
            <a:ext cx="357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ЦИТАТЫ читателей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Библиотека нового поколения — это пространство для молодых, классных и инициативных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1" y="3001516"/>
            <a:ext cx="3575482" cy="2379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1" y="337220"/>
            <a:ext cx="3575481" cy="23834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1892" r="6955" b="3313"/>
          <a:stretch/>
        </p:blipFill>
        <p:spPr>
          <a:xfrm>
            <a:off x="4089163" y="1528941"/>
            <a:ext cx="3550762" cy="28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78292" y="77636"/>
            <a:ext cx="3377848" cy="1200329"/>
            <a:chOff x="5578292" y="77636"/>
            <a:chExt cx="3377848" cy="1200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78292" y="77636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Точка притяжения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горожан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36963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25686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7" y="1347086"/>
            <a:ext cx="2307124" cy="34603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8" y="262302"/>
            <a:ext cx="3305944" cy="2479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8579" r="581" b="1350"/>
          <a:stretch/>
        </p:blipFill>
        <p:spPr>
          <a:xfrm>
            <a:off x="554786" y="2895936"/>
            <a:ext cx="3780495" cy="25203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37839" y="4879756"/>
            <a:ext cx="357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ЦИТАТЫ читателей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«Чтение книг никогда не выйдет из моды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Библиотеки становятся третьим местом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78292" y="77636"/>
            <a:ext cx="3377848" cy="1200329"/>
            <a:chOff x="5578292" y="77636"/>
            <a:chExt cx="3377848" cy="1200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78292" y="77636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Точка притяжения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горожан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36963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25686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136751" y="4657700"/>
            <a:ext cx="357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ЦИТАТЫ читателей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/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«Библиотеки все чаще стали удивлять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«Отдельное спасибо организаторам за то, что провели данное мероприятие в библиотеке».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2" y="238627"/>
            <a:ext cx="3708297" cy="2472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/>
          <a:stretch/>
        </p:blipFill>
        <p:spPr>
          <a:xfrm>
            <a:off x="4676014" y="1331652"/>
            <a:ext cx="2448535" cy="31637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/>
          <a:stretch/>
        </p:blipFill>
        <p:spPr>
          <a:xfrm>
            <a:off x="237002" y="2857500"/>
            <a:ext cx="3727692" cy="26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78292" y="77636"/>
            <a:ext cx="3377848" cy="1200329"/>
            <a:chOff x="5578292" y="77636"/>
            <a:chExt cx="3377848" cy="1200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78292" y="77636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Точка притяжения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горожан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36963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25686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0368"/>
          <a:stretch/>
        </p:blipFill>
        <p:spPr>
          <a:xfrm>
            <a:off x="4026067" y="1869864"/>
            <a:ext cx="3663944" cy="2830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2" y="3006324"/>
            <a:ext cx="3619845" cy="2413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74699"/>
            <a:ext cx="3619845" cy="25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9" y="553244"/>
            <a:ext cx="3601754" cy="2401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4" y="3145532"/>
            <a:ext cx="3595421" cy="2396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9" y="553244"/>
            <a:ext cx="3601754" cy="24011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9" y="3145532"/>
            <a:ext cx="3635050" cy="24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3" y="432373"/>
            <a:ext cx="3601754" cy="2401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7260"/>
            <a:ext cx="2520280" cy="3780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3" y="3073524"/>
            <a:ext cx="3581754" cy="238783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95936" y="4683332"/>
            <a:ext cx="4572000" cy="9566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ЦИТАТЫ читателей</a:t>
            </a: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«Хочется ходить в библиотеку как можно чаще».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«В библиотеке все по доброму, по домашнему»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«Много детских книг на детском абонементе. Есть комиксы»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«Гостеприимный персонал»</a:t>
            </a:r>
          </a:p>
        </p:txBody>
      </p:sp>
    </p:spTree>
    <p:extLst>
      <p:ext uri="{BB962C8B-B14F-4D97-AF65-F5344CB8AC3E}">
        <p14:creationId xmlns:p14="http://schemas.microsoft.com/office/powerpoint/2010/main" val="40285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12" y="1197977"/>
            <a:ext cx="2632830" cy="2572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0560" r="6897" b="13024"/>
          <a:stretch/>
        </p:blipFill>
        <p:spPr>
          <a:xfrm>
            <a:off x="5567303" y="3631014"/>
            <a:ext cx="2211239" cy="2026969"/>
          </a:xfrm>
          <a:prstGeom prst="rect">
            <a:avLst/>
          </a:prstGeom>
        </p:spPr>
      </p:pic>
      <p:sp>
        <p:nvSpPr>
          <p:cNvPr id="12" name="Google Shape;103;p4"/>
          <p:cNvSpPr txBox="1"/>
          <p:nvPr/>
        </p:nvSpPr>
        <p:spPr>
          <a:xfrm>
            <a:off x="229714" y="93045"/>
            <a:ext cx="769612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ПОПОЛНЕНИЯ ФОНДА МОДЕЛЬНЫХ БИБЛИОТЕК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04;p4"/>
          <p:cNvSpPr txBox="1"/>
          <p:nvPr/>
        </p:nvSpPr>
        <p:spPr>
          <a:xfrm>
            <a:off x="237949" y="537193"/>
            <a:ext cx="5040560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ИСТОЧНИК: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 муниципального образования  Березовского городского округа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ИСТОЧНИКИ: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победы в конкурсном отборе на предоставление субсидий из областного бюджета бюджетам муниципальных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расположенных на территории Свердловской области, в части комплектование книжных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фондов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победа в межнациональном конкурсе чтецов «Жизнь моя  песней звенела в народе»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Татарстан), Приз – 100 книг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областной межнациональной библиотеки – 50 книг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и победа во Всероссийском конкурсе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«Библиотеки.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Гран-При, приз – 100 книг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Благотворительный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«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БАЖОВ»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Законодательного  Собрания Свердловской области В.П. Брозовский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палата Березовского городского округа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Писатели, авторы сборников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Читатели</a:t>
            </a:r>
          </a:p>
          <a:p>
            <a:pPr marL="285750" indent="-285750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4298" y="66465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2022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46"/>
            <a:ext cx="2709062" cy="27090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4119858" y="3097400"/>
            <a:ext cx="3502970" cy="2299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58" y="598584"/>
            <a:ext cx="3502970" cy="2330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2877"/>
            <a:ext cx="3499943" cy="23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0"/>
          <a:stretch/>
        </p:blipFill>
        <p:spPr>
          <a:xfrm>
            <a:off x="4220668" y="707378"/>
            <a:ext cx="3298413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9" b="9499"/>
          <a:stretch/>
        </p:blipFill>
        <p:spPr>
          <a:xfrm>
            <a:off x="269177" y="328167"/>
            <a:ext cx="3656203" cy="2673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/>
          <a:stretch/>
        </p:blipFill>
        <p:spPr>
          <a:xfrm>
            <a:off x="269177" y="3289548"/>
            <a:ext cx="3617537" cy="22090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0266" y="4406830"/>
            <a:ext cx="36483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Партнеры библиотеки Архитектурное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бюро</a:t>
            </a:r>
          </a:p>
          <a:p>
            <a:pPr algn="ctr"/>
            <a:endParaRPr lang="ru-RU" sz="1400" i="1" dirty="0" smtClean="0">
              <a:latin typeface="Times New Roman" panose="02020603050405020304" pitchFamily="18" charset="0"/>
            </a:endParaRPr>
          </a:p>
          <a:p>
            <a:pPr algn="ctr"/>
            <a:endParaRPr lang="ru-RU" sz="1400" i="1" dirty="0">
              <a:latin typeface="Times New Roman" panose="02020603050405020304" pitchFamily="18" charset="0"/>
            </a:endParaRPr>
          </a:p>
          <a:p>
            <a:pPr algn="ctr"/>
            <a:endParaRPr lang="ru-RU" sz="1400" i="1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sz="1400" dirty="0" smtClean="0"/>
              <a:t> https</a:t>
            </a:r>
            <a:r>
              <a:rPr lang="ru-RU" sz="1400" dirty="0"/>
              <a:t>://cmart.pro/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03" y="4667240"/>
            <a:ext cx="679510" cy="6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6" y="557480"/>
            <a:ext cx="3258539" cy="24204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20" y="3099333"/>
            <a:ext cx="3252356" cy="24392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9" y="398247"/>
            <a:ext cx="3672408" cy="25797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3" y="3099333"/>
            <a:ext cx="3672408" cy="2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7260"/>
            <a:ext cx="6908887" cy="46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5572"/>
            <a:ext cx="4073427" cy="2016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7424"/>
            <a:ext cx="4773235" cy="286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4166"/>
            <a:ext cx="2836634" cy="19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11760" y="4153644"/>
            <a:ext cx="38738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Директор Титова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Ольга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Анатольевна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Раб.тел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.:+7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(34369) 4-70-07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E-mail: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olga.inf-bib@yandex.ru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" y="2756825"/>
            <a:ext cx="3462571" cy="23112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5776" y="144354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2019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20061" y="22819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2020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7864" y="61112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2017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5664" y="109738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2018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4196" y="90890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2016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28" idx="3"/>
            <a:endCxn id="26" idx="1"/>
          </p:cNvCxnSpPr>
          <p:nvPr/>
        </p:nvCxnSpPr>
        <p:spPr>
          <a:xfrm flipV="1">
            <a:off x="1024415" y="765904"/>
            <a:ext cx="2323449" cy="327666"/>
          </a:xfrm>
          <a:prstGeom prst="bent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6" idx="3"/>
            <a:endCxn id="27" idx="0"/>
          </p:cNvCxnSpPr>
          <p:nvPr/>
        </p:nvCxnSpPr>
        <p:spPr>
          <a:xfrm>
            <a:off x="4148083" y="765904"/>
            <a:ext cx="1877691" cy="331478"/>
          </a:xfrm>
          <a:prstGeom prst="bentConnector2">
            <a:avLst/>
          </a:prstGeom>
          <a:ln w="57150">
            <a:solidFill>
              <a:srgbClr val="23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27" idx="2"/>
            <a:endCxn id="10" idx="3"/>
          </p:cNvCxnSpPr>
          <p:nvPr/>
        </p:nvCxnSpPr>
        <p:spPr>
          <a:xfrm rot="5400000">
            <a:off x="4610137" y="212573"/>
            <a:ext cx="161497" cy="2669779"/>
          </a:xfrm>
          <a:prstGeom prst="bentConnector2">
            <a:avLst/>
          </a:prstGeom>
          <a:ln w="57150">
            <a:solidFill>
              <a:srgbClr val="23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10" idx="2"/>
            <a:endCxn id="5" idx="0"/>
          </p:cNvCxnSpPr>
          <p:nvPr/>
        </p:nvCxnSpPr>
        <p:spPr>
          <a:xfrm rot="5400000">
            <a:off x="2014822" y="1815761"/>
            <a:ext cx="943948" cy="938181"/>
          </a:xfrm>
          <a:prstGeom prst="bentConnector3">
            <a:avLst/>
          </a:prstGeom>
          <a:ln w="57150">
            <a:solidFill>
              <a:srgbClr val="23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25" idx="1"/>
          </p:cNvCxnSpPr>
          <p:nvPr/>
        </p:nvCxnSpPr>
        <p:spPr>
          <a:xfrm>
            <a:off x="3355995" y="1756948"/>
            <a:ext cx="3364066" cy="709643"/>
          </a:xfrm>
          <a:prstGeom prst="bentConnector3">
            <a:avLst/>
          </a:prstGeom>
          <a:ln w="57150">
            <a:solidFill>
              <a:srgbClr val="008E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51" y="3154859"/>
            <a:ext cx="3430779" cy="2425452"/>
          </a:xfrm>
          <a:prstGeom prst="rect">
            <a:avLst/>
          </a:prstGeom>
        </p:spPr>
      </p:pic>
      <p:cxnSp>
        <p:nvCxnSpPr>
          <p:cNvPr id="50" name="Соединительная линия уступом 49"/>
          <p:cNvCxnSpPr>
            <a:stCxn id="25" idx="2"/>
            <a:endCxn id="44" idx="1"/>
          </p:cNvCxnSpPr>
          <p:nvPr/>
        </p:nvCxnSpPr>
        <p:spPr>
          <a:xfrm rot="5400000">
            <a:off x="5196697" y="2444111"/>
            <a:ext cx="1716328" cy="2130620"/>
          </a:xfrm>
          <a:prstGeom prst="bentConnector4">
            <a:avLst>
              <a:gd name="adj1" fmla="val 14671"/>
              <a:gd name="adj2" fmla="val 110729"/>
            </a:avLst>
          </a:prstGeom>
          <a:ln w="57150">
            <a:solidFill>
              <a:srgbClr val="008E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96899" y="443498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2021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436096" y="19148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Центральная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городская библиотека</a:t>
            </a:r>
            <a:endParaRPr lang="ru-RU" dirty="0"/>
          </a:p>
        </p:txBody>
      </p:sp>
      <p:sp>
        <p:nvSpPr>
          <p:cNvPr id="1048579" name="Прямоугольник 1048578"/>
          <p:cNvSpPr/>
          <p:nvPr/>
        </p:nvSpPr>
        <p:spPr>
          <a:xfrm>
            <a:off x="286419" y="2650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Филиал № 8 Библиотека семейного чтения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1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 rotWithShape="1">
          <a:blip r:embed="rId4" cstate="print"/>
          <a:srcRect l="3345" t="6887" r="2041" b="6392"/>
          <a:stretch>
            <a:fillRect/>
          </a:stretch>
        </p:blipFill>
        <p:spPr>
          <a:xfrm>
            <a:off x="6516216" y="446968"/>
            <a:ext cx="2327029" cy="7769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/>
          <a:stretch/>
        </p:blipFill>
        <p:spPr>
          <a:xfrm>
            <a:off x="4608004" y="1334049"/>
            <a:ext cx="2948826" cy="42000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6" y="121196"/>
            <a:ext cx="3887937" cy="25951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7" y="2922886"/>
            <a:ext cx="3887937" cy="26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 rotWithShape="1">
          <a:blip r:embed="rId4" cstate="print"/>
          <a:srcRect l="3345" t="6887" r="2041" b="6392"/>
          <a:stretch>
            <a:fillRect/>
          </a:stretch>
        </p:blipFill>
        <p:spPr>
          <a:xfrm>
            <a:off x="6516216" y="446968"/>
            <a:ext cx="2327029" cy="7769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2859" y="3001516"/>
            <a:ext cx="37444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Цитата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рамках проекта «Гений места» я прошла обучение по направлению «Контент – маркетолог». Получив необходимые знания и навыки в процессе обучения, начала реализовывать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задуманное. Проект 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«Музеи моего города» направлен на развитие музейного пространства Свердловской области. Он представляет собой серию видеосюжетов и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лонгридов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о музеях области, а также об их доступности для людей с инвалидностью. Проект реализуется в рамках «Гения места» при поддержке Библиотеки семейного чтения 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#Б7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 и инклюзивной студии "Компас ТВ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pPr algn="r"/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Алсу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Тагирова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6901"/>
          <a:stretch/>
        </p:blipFill>
        <p:spPr>
          <a:xfrm>
            <a:off x="4462073" y="501405"/>
            <a:ext cx="1872208" cy="2426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/>
          <a:stretch/>
        </p:blipFill>
        <p:spPr>
          <a:xfrm>
            <a:off x="243821" y="3503244"/>
            <a:ext cx="3632629" cy="190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1" y="476590"/>
            <a:ext cx="3632115" cy="27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 rotWithShape="1">
          <a:blip r:embed="rId4" cstate="print"/>
          <a:srcRect l="3345" t="6887" r="2041" b="6392"/>
          <a:stretch>
            <a:fillRect/>
          </a:stretch>
        </p:blipFill>
        <p:spPr>
          <a:xfrm>
            <a:off x="6516216" y="446968"/>
            <a:ext cx="2327029" cy="776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204"/>
            <a:ext cx="3280643" cy="2521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95936"/>
            <a:ext cx="3297397" cy="24730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7994" y="4132460"/>
            <a:ext cx="3488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Цитата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Наша целевая аудитория – это дети и молодежь с инвалидностью, ОВЗ, бывшие воспитанники детских домов и здоровая молодежь в возрасте 10-18 лет. Для ребят с инвалидностью без ограничения в возрасте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pPr algn="r"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Ксения Каминских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r="22459"/>
          <a:stretch/>
        </p:blipFill>
        <p:spPr>
          <a:xfrm>
            <a:off x="3852655" y="1607337"/>
            <a:ext cx="3759274" cy="23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 rotWithShape="1">
          <a:blip r:embed="rId4" cstate="print"/>
          <a:srcRect l="3345" t="6887" r="2041" b="6392"/>
          <a:stretch>
            <a:fillRect/>
          </a:stretch>
        </p:blipFill>
        <p:spPr>
          <a:xfrm>
            <a:off x="6516216" y="446968"/>
            <a:ext cx="2327029" cy="7769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22318" y="4168220"/>
            <a:ext cx="3488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Цитата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Меня радует, что в ряды волонтеров вливается все больше ребят с разными видами инвалидности. Сегодня в качестве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игротехников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работали ребята с ментальной инвалидностью, по зрению и на колясках». </a:t>
            </a:r>
            <a:endParaRPr lang="ru-RU" sz="12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Ксения Каминских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46" y="1310257"/>
            <a:ext cx="3970091" cy="26414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1" y="407439"/>
            <a:ext cx="3293316" cy="21955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7929"/>
          <a:stretch/>
        </p:blipFill>
        <p:spPr>
          <a:xfrm>
            <a:off x="285041" y="2812155"/>
            <a:ext cx="3293316" cy="26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8292" y="7763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Точка притяжения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горожан</a:t>
            </a:r>
            <a:endParaRPr lang="ru-RU" dirty="0"/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 rotWithShape="1">
          <a:blip r:embed="rId4" cstate="print"/>
          <a:srcRect l="3345" t="6887" r="2041" b="6392"/>
          <a:stretch>
            <a:fillRect/>
          </a:stretch>
        </p:blipFill>
        <p:spPr>
          <a:xfrm>
            <a:off x="6516216" y="446968"/>
            <a:ext cx="2327029" cy="77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r="10068"/>
          <a:stretch/>
        </p:blipFill>
        <p:spPr>
          <a:xfrm>
            <a:off x="266993" y="271561"/>
            <a:ext cx="3354144" cy="2345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42" y="1349839"/>
            <a:ext cx="3773260" cy="28299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3" y="2929507"/>
            <a:ext cx="3334073" cy="25005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5776" y="4414399"/>
            <a:ext cx="3923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Семейные встречи: </a:t>
            </a: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Именины Бабы Яги»,  «Жили были валенки», «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Кикиморошник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»,  «Печка –краса в доме чудеса», «Леший день», «Яблочные фантазии», «Скоро сказка сказывается…», "День весёлой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варежки« и </a:t>
            </a:r>
            <a:r>
              <a:rPr lang="ru-RU" sz="12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тп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рямоугольник 7"/>
          <p:cNvSpPr/>
          <p:nvPr/>
        </p:nvSpPr>
        <p:spPr>
          <a:xfrm>
            <a:off x="36004" y="500655"/>
            <a:ext cx="9144000" cy="1369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2019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-484" r="34915" b="-1475"/>
          <a:stretch/>
        </p:blipFill>
        <p:spPr>
          <a:xfrm>
            <a:off x="7814370" y="-22820"/>
            <a:ext cx="1341611" cy="58375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78292" y="77636"/>
            <a:ext cx="3377848" cy="1200329"/>
            <a:chOff x="5578292" y="77636"/>
            <a:chExt cx="3377848" cy="1200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78292" y="77636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Точка притяжения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горожан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36963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25686" y="446968"/>
              <a:ext cx="3007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 Black" panose="020B0A04020102020204" pitchFamily="34" charset="0"/>
                  <a:ea typeface="Calibri" panose="020F0502020204030204" pitchFamily="34" charset="0"/>
                </a:rPr>
                <a:t>К7 – культура книги, кофе, компания, клуб, креатив, комфорт</a:t>
              </a:r>
              <a:endParaRPr lang="ru-RU" sz="1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5" y="337220"/>
            <a:ext cx="3566316" cy="2377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" y="3001516"/>
            <a:ext cx="3571110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58" y="3485603"/>
            <a:ext cx="3065967" cy="2040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80" y="1310027"/>
            <a:ext cx="3007841" cy="20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754</Words>
  <Application>Microsoft Office PowerPoint</Application>
  <PresentationFormat>Экран (16:10)</PresentationFormat>
  <Paragraphs>130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Century Gothic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энергетики и жилищно-коммунального хозяйства Свердловской области</dc:title>
  <dc:creator>Панов Дмитрий Вадимович</dc:creator>
  <cp:lastModifiedBy>Семья</cp:lastModifiedBy>
  <cp:revision>100</cp:revision>
  <dcterms:created xsi:type="dcterms:W3CDTF">2011-10-21T03:43:14Z</dcterms:created>
  <dcterms:modified xsi:type="dcterms:W3CDTF">2022-11-17T09:45:26Z</dcterms:modified>
</cp:coreProperties>
</file>