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1" r:id="rId6"/>
    <p:sldId id="268" r:id="rId7"/>
    <p:sldId id="269" r:id="rId8"/>
    <p:sldId id="273" r:id="rId9"/>
    <p:sldId id="271" r:id="rId10"/>
    <p:sldId id="272" r:id="rId11"/>
    <p:sldId id="270" r:id="rId12"/>
    <p:sldId id="267" r:id="rId13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05" y="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2FF8A1-B447-4614-9EC2-BB00A431DC92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E0A6D0F1-546D-4AC9-8A37-303DB40C4BBD}">
      <dgm:prSet phldrT="[Текст]"/>
      <dgm:spPr/>
      <dgm:t>
        <a:bodyPr/>
        <a:lstStyle/>
        <a:p>
          <a:endParaRPr lang="ru-RU" dirty="0"/>
        </a:p>
      </dgm:t>
    </dgm:pt>
    <dgm:pt modelId="{060DF2A4-8900-4884-9213-1B4255EAA9BC}" type="parTrans" cxnId="{403D5F68-C1EB-4DB0-8DCC-6FE830652CA8}">
      <dgm:prSet/>
      <dgm:spPr/>
      <dgm:t>
        <a:bodyPr/>
        <a:lstStyle/>
        <a:p>
          <a:endParaRPr lang="ru-RU"/>
        </a:p>
      </dgm:t>
    </dgm:pt>
    <dgm:pt modelId="{815D8FFC-346C-41B6-B906-9CBB42C4D3BC}" type="sibTrans" cxnId="{403D5F68-C1EB-4DB0-8DCC-6FE830652CA8}">
      <dgm:prSet/>
      <dgm:spPr/>
      <dgm:t>
        <a:bodyPr/>
        <a:lstStyle/>
        <a:p>
          <a:endParaRPr lang="ru-RU"/>
        </a:p>
      </dgm:t>
    </dgm:pt>
    <dgm:pt modelId="{C7DD3400-BEDF-4F89-B62C-23C929FC6DD6}">
      <dgm:prSet phldrT="[Текст]"/>
      <dgm:spPr/>
      <dgm:t>
        <a:bodyPr/>
        <a:lstStyle/>
        <a:p>
          <a:endParaRPr lang="ru-RU" dirty="0"/>
        </a:p>
      </dgm:t>
    </dgm:pt>
    <dgm:pt modelId="{693B6056-BFFA-4D3F-9CA3-25A23BCF47F4}" type="parTrans" cxnId="{CB8441B6-8177-4F21-83C9-0A8E972F7889}">
      <dgm:prSet/>
      <dgm:spPr/>
      <dgm:t>
        <a:bodyPr/>
        <a:lstStyle/>
        <a:p>
          <a:endParaRPr lang="ru-RU"/>
        </a:p>
      </dgm:t>
    </dgm:pt>
    <dgm:pt modelId="{386FA20B-380D-410C-A9DF-40953584D097}" type="sibTrans" cxnId="{CB8441B6-8177-4F21-83C9-0A8E972F7889}">
      <dgm:prSet/>
      <dgm:spPr/>
      <dgm:t>
        <a:bodyPr/>
        <a:lstStyle/>
        <a:p>
          <a:endParaRPr lang="ru-RU"/>
        </a:p>
      </dgm:t>
    </dgm:pt>
    <dgm:pt modelId="{34381779-FD8A-49EF-93F5-567B02C6A630}">
      <dgm:prSet phldrT="[Текст]"/>
      <dgm:spPr/>
      <dgm:t>
        <a:bodyPr/>
        <a:lstStyle/>
        <a:p>
          <a:endParaRPr lang="ru-RU" dirty="0"/>
        </a:p>
      </dgm:t>
    </dgm:pt>
    <dgm:pt modelId="{3E0F5332-CA23-4720-8879-F8C9684437F3}" type="parTrans" cxnId="{9F01243F-D90C-4E14-B523-A503786D9481}">
      <dgm:prSet/>
      <dgm:spPr/>
      <dgm:t>
        <a:bodyPr/>
        <a:lstStyle/>
        <a:p>
          <a:endParaRPr lang="ru-RU"/>
        </a:p>
      </dgm:t>
    </dgm:pt>
    <dgm:pt modelId="{F0A4293A-B1D7-47CE-9D6C-A36922165EA7}" type="sibTrans" cxnId="{9F01243F-D90C-4E14-B523-A503786D9481}">
      <dgm:prSet/>
      <dgm:spPr/>
      <dgm:t>
        <a:bodyPr/>
        <a:lstStyle/>
        <a:p>
          <a:endParaRPr lang="ru-RU"/>
        </a:p>
      </dgm:t>
    </dgm:pt>
    <dgm:pt modelId="{13B15450-7D6F-478E-BE34-8E782A8BFFA4}">
      <dgm:prSet/>
      <dgm:spPr/>
      <dgm:t>
        <a:bodyPr anchor="ctr"/>
        <a:lstStyle/>
        <a:p>
          <a:r>
            <a:rPr lang="ru-RU" b="1" dirty="0">
              <a:solidFill>
                <a:schemeClr val="tx1"/>
              </a:solidFill>
            </a:rPr>
            <a:t>Творческий</a:t>
          </a:r>
        </a:p>
      </dgm:t>
    </dgm:pt>
    <dgm:pt modelId="{ED6A0102-B53B-4EF8-9730-EA5906937D0A}" type="parTrans" cxnId="{917FE86C-81AC-451C-B2B9-2307221A65FF}">
      <dgm:prSet/>
      <dgm:spPr/>
      <dgm:t>
        <a:bodyPr/>
        <a:lstStyle/>
        <a:p>
          <a:endParaRPr lang="ru-RU"/>
        </a:p>
      </dgm:t>
    </dgm:pt>
    <dgm:pt modelId="{50F86B1A-1E59-443A-BD90-8CAF938A8861}" type="sibTrans" cxnId="{917FE86C-81AC-451C-B2B9-2307221A65FF}">
      <dgm:prSet/>
      <dgm:spPr/>
      <dgm:t>
        <a:bodyPr/>
        <a:lstStyle/>
        <a:p>
          <a:endParaRPr lang="ru-RU"/>
        </a:p>
      </dgm:t>
    </dgm:pt>
    <dgm:pt modelId="{8BBA9B39-9D8E-4B42-B994-31ABEA590287}">
      <dgm:prSet/>
      <dgm:spPr/>
      <dgm:t>
        <a:bodyPr anchor="ctr"/>
        <a:lstStyle/>
        <a:p>
          <a:r>
            <a:rPr lang="ru-RU" b="1" dirty="0"/>
            <a:t>Логический</a:t>
          </a:r>
        </a:p>
      </dgm:t>
    </dgm:pt>
    <dgm:pt modelId="{7D168880-C702-472E-BBD1-8687D701A51E}" type="parTrans" cxnId="{428B4DE5-A752-43A7-A4BA-348BA68F2C2D}">
      <dgm:prSet/>
      <dgm:spPr/>
      <dgm:t>
        <a:bodyPr/>
        <a:lstStyle/>
        <a:p>
          <a:endParaRPr lang="ru-RU"/>
        </a:p>
      </dgm:t>
    </dgm:pt>
    <dgm:pt modelId="{E6A4F254-4A2E-45FE-9049-198C1A17F590}" type="sibTrans" cxnId="{428B4DE5-A752-43A7-A4BA-348BA68F2C2D}">
      <dgm:prSet/>
      <dgm:spPr/>
      <dgm:t>
        <a:bodyPr/>
        <a:lstStyle/>
        <a:p>
          <a:endParaRPr lang="ru-RU"/>
        </a:p>
      </dgm:t>
    </dgm:pt>
    <dgm:pt modelId="{20B339EC-A98F-4897-A145-ED7548594B82}">
      <dgm:prSet/>
      <dgm:spPr/>
      <dgm:t>
        <a:bodyPr anchor="ctr"/>
        <a:lstStyle/>
        <a:p>
          <a:r>
            <a:rPr lang="ru-RU" b="1" dirty="0"/>
            <a:t>Технический</a:t>
          </a:r>
        </a:p>
      </dgm:t>
    </dgm:pt>
    <dgm:pt modelId="{E0620A1C-7396-44AF-BB25-2A227C8EAEA2}" type="parTrans" cxnId="{895A0641-B17D-4A61-A47F-B0B39C238082}">
      <dgm:prSet/>
      <dgm:spPr/>
      <dgm:t>
        <a:bodyPr/>
        <a:lstStyle/>
        <a:p>
          <a:endParaRPr lang="ru-RU"/>
        </a:p>
      </dgm:t>
    </dgm:pt>
    <dgm:pt modelId="{9072418D-19FF-4288-BE5A-F7FE1780FF1A}" type="sibTrans" cxnId="{895A0641-B17D-4A61-A47F-B0B39C238082}">
      <dgm:prSet/>
      <dgm:spPr/>
      <dgm:t>
        <a:bodyPr/>
        <a:lstStyle/>
        <a:p>
          <a:endParaRPr lang="ru-RU"/>
        </a:p>
      </dgm:t>
    </dgm:pt>
    <dgm:pt modelId="{F5FB593A-7AD9-4899-9B5B-B3BFEFF55233}" type="pres">
      <dgm:prSet presAssocID="{F72FF8A1-B447-4614-9EC2-BB00A431DC92}" presName="diagram" presStyleCnt="0">
        <dgm:presLayoutVars>
          <dgm:dir/>
          <dgm:animLvl val="lvl"/>
          <dgm:resizeHandles val="exact"/>
        </dgm:presLayoutVars>
      </dgm:prSet>
      <dgm:spPr/>
    </dgm:pt>
    <dgm:pt modelId="{F5E2E8D6-2FDC-49FB-83F5-77ED0BCECF72}" type="pres">
      <dgm:prSet presAssocID="{E0A6D0F1-546D-4AC9-8A37-303DB40C4BBD}" presName="compNode" presStyleCnt="0"/>
      <dgm:spPr/>
    </dgm:pt>
    <dgm:pt modelId="{7048927E-B294-4076-A97C-90BDC5752E64}" type="pres">
      <dgm:prSet presAssocID="{E0A6D0F1-546D-4AC9-8A37-303DB40C4BBD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59FBF5-9833-4A93-B0A0-7E799181E4ED}" type="pres">
      <dgm:prSet presAssocID="{E0A6D0F1-546D-4AC9-8A37-303DB40C4BB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95CAC3-B8EE-4294-8B62-FFC3153298E4}" type="pres">
      <dgm:prSet presAssocID="{E0A6D0F1-546D-4AC9-8A37-303DB40C4BBD}" presName="parentRect" presStyleLbl="alignNode1" presStyleIdx="0" presStyleCnt="3"/>
      <dgm:spPr/>
      <dgm:t>
        <a:bodyPr/>
        <a:lstStyle/>
        <a:p>
          <a:endParaRPr lang="ru-RU"/>
        </a:p>
      </dgm:t>
    </dgm:pt>
    <dgm:pt modelId="{023E2E42-749B-4B25-9775-2DA250DDF5B5}" type="pres">
      <dgm:prSet presAssocID="{E0A6D0F1-546D-4AC9-8A37-303DB40C4BBD}" presName="adorn" presStyleLbl="fgAccFollowNod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76EC2DE-DF72-4890-978A-6E6DA3D221AE}" type="pres">
      <dgm:prSet presAssocID="{815D8FFC-346C-41B6-B906-9CBB42C4D3B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64DE00B-E164-45D1-9D17-3F80FAE0A043}" type="pres">
      <dgm:prSet presAssocID="{C7DD3400-BEDF-4F89-B62C-23C929FC6DD6}" presName="compNode" presStyleCnt="0"/>
      <dgm:spPr/>
    </dgm:pt>
    <dgm:pt modelId="{47083E79-A146-4A38-BA94-CC1A476CB5A9}" type="pres">
      <dgm:prSet presAssocID="{C7DD3400-BEDF-4F89-B62C-23C929FC6DD6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6019EB-56E3-427F-B608-EF1D4C98FE10}" type="pres">
      <dgm:prSet presAssocID="{C7DD3400-BEDF-4F89-B62C-23C929FC6DD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13B37-388D-40A5-94A6-84F01353F884}" type="pres">
      <dgm:prSet presAssocID="{C7DD3400-BEDF-4F89-B62C-23C929FC6DD6}" presName="parentRect" presStyleLbl="alignNode1" presStyleIdx="1" presStyleCnt="3"/>
      <dgm:spPr/>
      <dgm:t>
        <a:bodyPr/>
        <a:lstStyle/>
        <a:p>
          <a:endParaRPr lang="ru-RU"/>
        </a:p>
      </dgm:t>
    </dgm:pt>
    <dgm:pt modelId="{D8535EF1-8EDC-442B-9EA8-49D8DF0D5659}" type="pres">
      <dgm:prSet presAssocID="{C7DD3400-BEDF-4F89-B62C-23C929FC6DD6}" presName="adorn" presStyleLbl="fgAccFollowNod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5EA7C52-5F7B-434B-9C74-217692B2D235}" type="pres">
      <dgm:prSet presAssocID="{386FA20B-380D-410C-A9DF-40953584D09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E02D5BF-0B87-484C-B7D1-987887B74405}" type="pres">
      <dgm:prSet presAssocID="{34381779-FD8A-49EF-93F5-567B02C6A630}" presName="compNode" presStyleCnt="0"/>
      <dgm:spPr/>
    </dgm:pt>
    <dgm:pt modelId="{FAB67D8D-1720-4063-9D5C-F1E7EBB5B517}" type="pres">
      <dgm:prSet presAssocID="{34381779-FD8A-49EF-93F5-567B02C6A630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0C241-6321-42F0-9DC8-1001E5083982}" type="pres">
      <dgm:prSet presAssocID="{34381779-FD8A-49EF-93F5-567B02C6A63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E5EB5-DA38-479B-939B-4A276C106BC2}" type="pres">
      <dgm:prSet presAssocID="{34381779-FD8A-49EF-93F5-567B02C6A630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F0E4105F-F416-42DB-BF4C-DC1BFA327EBE}" type="pres">
      <dgm:prSet presAssocID="{34381779-FD8A-49EF-93F5-567B02C6A630}" presName="adorn" presStyleLbl="fgAccFollowNod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F5B73A8E-A94B-4FD0-BDA0-FC198FE4C8B0}" type="presOf" srcId="{F72FF8A1-B447-4614-9EC2-BB00A431DC92}" destId="{F5FB593A-7AD9-4899-9B5B-B3BFEFF55233}" srcOrd="0" destOrd="0" presId="urn:microsoft.com/office/officeart/2005/8/layout/bList2"/>
    <dgm:cxn modelId="{080775E7-4EE8-4C16-A69B-674611A6FC6D}" type="presOf" srcId="{34381779-FD8A-49EF-93F5-567B02C6A630}" destId="{43C0C241-6321-42F0-9DC8-1001E5083982}" srcOrd="0" destOrd="0" presId="urn:microsoft.com/office/officeart/2005/8/layout/bList2"/>
    <dgm:cxn modelId="{895A0641-B17D-4A61-A47F-B0B39C238082}" srcId="{34381779-FD8A-49EF-93F5-567B02C6A630}" destId="{20B339EC-A98F-4897-A145-ED7548594B82}" srcOrd="0" destOrd="0" parTransId="{E0620A1C-7396-44AF-BB25-2A227C8EAEA2}" sibTransId="{9072418D-19FF-4288-BE5A-F7FE1780FF1A}"/>
    <dgm:cxn modelId="{806D2E80-0685-41A1-9237-FB75992A808B}" type="presOf" srcId="{E0A6D0F1-546D-4AC9-8A37-303DB40C4BBD}" destId="{5395CAC3-B8EE-4294-8B62-FFC3153298E4}" srcOrd="1" destOrd="0" presId="urn:microsoft.com/office/officeart/2005/8/layout/bList2"/>
    <dgm:cxn modelId="{9F01243F-D90C-4E14-B523-A503786D9481}" srcId="{F72FF8A1-B447-4614-9EC2-BB00A431DC92}" destId="{34381779-FD8A-49EF-93F5-567B02C6A630}" srcOrd="2" destOrd="0" parTransId="{3E0F5332-CA23-4720-8879-F8C9684437F3}" sibTransId="{F0A4293A-B1D7-47CE-9D6C-A36922165EA7}"/>
    <dgm:cxn modelId="{F5214DBE-760C-4294-BF2F-423DF9EDFCF9}" type="presOf" srcId="{C7DD3400-BEDF-4F89-B62C-23C929FC6DD6}" destId="{106019EB-56E3-427F-B608-EF1D4C98FE10}" srcOrd="0" destOrd="0" presId="urn:microsoft.com/office/officeart/2005/8/layout/bList2"/>
    <dgm:cxn modelId="{D39E6092-4422-457A-940E-A905ACAD1A55}" type="presOf" srcId="{20B339EC-A98F-4897-A145-ED7548594B82}" destId="{FAB67D8D-1720-4063-9D5C-F1E7EBB5B517}" srcOrd="0" destOrd="0" presId="urn:microsoft.com/office/officeart/2005/8/layout/bList2"/>
    <dgm:cxn modelId="{428B4DE5-A752-43A7-A4BA-348BA68F2C2D}" srcId="{C7DD3400-BEDF-4F89-B62C-23C929FC6DD6}" destId="{8BBA9B39-9D8E-4B42-B994-31ABEA590287}" srcOrd="0" destOrd="0" parTransId="{7D168880-C702-472E-BBD1-8687D701A51E}" sibTransId="{E6A4F254-4A2E-45FE-9049-198C1A17F590}"/>
    <dgm:cxn modelId="{3A8E7AFA-34EA-41D2-8AEF-BCA2272150A2}" type="presOf" srcId="{34381779-FD8A-49EF-93F5-567B02C6A630}" destId="{CB2E5EB5-DA38-479B-939B-4A276C106BC2}" srcOrd="1" destOrd="0" presId="urn:microsoft.com/office/officeart/2005/8/layout/bList2"/>
    <dgm:cxn modelId="{76A32809-CD96-4B5B-A3B0-76950803B990}" type="presOf" srcId="{13B15450-7D6F-478E-BE34-8E782A8BFFA4}" destId="{7048927E-B294-4076-A97C-90BDC5752E64}" srcOrd="0" destOrd="0" presId="urn:microsoft.com/office/officeart/2005/8/layout/bList2"/>
    <dgm:cxn modelId="{917FE86C-81AC-451C-B2B9-2307221A65FF}" srcId="{E0A6D0F1-546D-4AC9-8A37-303DB40C4BBD}" destId="{13B15450-7D6F-478E-BE34-8E782A8BFFA4}" srcOrd="0" destOrd="0" parTransId="{ED6A0102-B53B-4EF8-9730-EA5906937D0A}" sibTransId="{50F86B1A-1E59-443A-BD90-8CAF938A8861}"/>
    <dgm:cxn modelId="{D3EDEEFD-FA0B-4D00-A548-A04E62E3F895}" type="presOf" srcId="{C7DD3400-BEDF-4F89-B62C-23C929FC6DD6}" destId="{A6713B37-388D-40A5-94A6-84F01353F884}" srcOrd="1" destOrd="0" presId="urn:microsoft.com/office/officeart/2005/8/layout/bList2"/>
    <dgm:cxn modelId="{80E4FA7C-3138-4254-9DCC-5B317FBF2F66}" type="presOf" srcId="{8BBA9B39-9D8E-4B42-B994-31ABEA590287}" destId="{47083E79-A146-4A38-BA94-CC1A476CB5A9}" srcOrd="0" destOrd="0" presId="urn:microsoft.com/office/officeart/2005/8/layout/bList2"/>
    <dgm:cxn modelId="{AEF8CE19-2C61-4876-BFAB-AD3244D23CEA}" type="presOf" srcId="{815D8FFC-346C-41B6-B906-9CBB42C4D3BC}" destId="{A76EC2DE-DF72-4890-978A-6E6DA3D221AE}" srcOrd="0" destOrd="0" presId="urn:microsoft.com/office/officeart/2005/8/layout/bList2"/>
    <dgm:cxn modelId="{CB8441B6-8177-4F21-83C9-0A8E972F7889}" srcId="{F72FF8A1-B447-4614-9EC2-BB00A431DC92}" destId="{C7DD3400-BEDF-4F89-B62C-23C929FC6DD6}" srcOrd="1" destOrd="0" parTransId="{693B6056-BFFA-4D3F-9CA3-25A23BCF47F4}" sibTransId="{386FA20B-380D-410C-A9DF-40953584D097}"/>
    <dgm:cxn modelId="{403D5F68-C1EB-4DB0-8DCC-6FE830652CA8}" srcId="{F72FF8A1-B447-4614-9EC2-BB00A431DC92}" destId="{E0A6D0F1-546D-4AC9-8A37-303DB40C4BBD}" srcOrd="0" destOrd="0" parTransId="{060DF2A4-8900-4884-9213-1B4255EAA9BC}" sibTransId="{815D8FFC-346C-41B6-B906-9CBB42C4D3BC}"/>
    <dgm:cxn modelId="{A665AB8B-4197-4F15-884B-21F1F7DA1500}" type="presOf" srcId="{386FA20B-380D-410C-A9DF-40953584D097}" destId="{45EA7C52-5F7B-434B-9C74-217692B2D235}" srcOrd="0" destOrd="0" presId="urn:microsoft.com/office/officeart/2005/8/layout/bList2"/>
    <dgm:cxn modelId="{A41FCFB4-2245-4AA7-826D-20215EFF86AD}" type="presOf" srcId="{E0A6D0F1-546D-4AC9-8A37-303DB40C4BBD}" destId="{0059FBF5-9833-4A93-B0A0-7E799181E4ED}" srcOrd="0" destOrd="0" presId="urn:microsoft.com/office/officeart/2005/8/layout/bList2"/>
    <dgm:cxn modelId="{7281E8BD-E540-40F9-A11C-57A725A7E495}" type="presParOf" srcId="{F5FB593A-7AD9-4899-9B5B-B3BFEFF55233}" destId="{F5E2E8D6-2FDC-49FB-83F5-77ED0BCECF72}" srcOrd="0" destOrd="0" presId="urn:microsoft.com/office/officeart/2005/8/layout/bList2"/>
    <dgm:cxn modelId="{137128CE-E962-4C55-AC4C-990FDD9A92BA}" type="presParOf" srcId="{F5E2E8D6-2FDC-49FB-83F5-77ED0BCECF72}" destId="{7048927E-B294-4076-A97C-90BDC5752E64}" srcOrd="0" destOrd="0" presId="urn:microsoft.com/office/officeart/2005/8/layout/bList2"/>
    <dgm:cxn modelId="{984D6028-2F37-41E9-91D3-25C9DBEAC7CE}" type="presParOf" srcId="{F5E2E8D6-2FDC-49FB-83F5-77ED0BCECF72}" destId="{0059FBF5-9833-4A93-B0A0-7E799181E4ED}" srcOrd="1" destOrd="0" presId="urn:microsoft.com/office/officeart/2005/8/layout/bList2"/>
    <dgm:cxn modelId="{D4D9981D-19AF-4506-81BD-FCB6EE132BE0}" type="presParOf" srcId="{F5E2E8D6-2FDC-49FB-83F5-77ED0BCECF72}" destId="{5395CAC3-B8EE-4294-8B62-FFC3153298E4}" srcOrd="2" destOrd="0" presId="urn:microsoft.com/office/officeart/2005/8/layout/bList2"/>
    <dgm:cxn modelId="{B23DE9EF-36AC-411D-A8F0-8C3B92E45116}" type="presParOf" srcId="{F5E2E8D6-2FDC-49FB-83F5-77ED0BCECF72}" destId="{023E2E42-749B-4B25-9775-2DA250DDF5B5}" srcOrd="3" destOrd="0" presId="urn:microsoft.com/office/officeart/2005/8/layout/bList2"/>
    <dgm:cxn modelId="{30FD4013-02D1-48C6-944C-6C9F05D17976}" type="presParOf" srcId="{F5FB593A-7AD9-4899-9B5B-B3BFEFF55233}" destId="{A76EC2DE-DF72-4890-978A-6E6DA3D221AE}" srcOrd="1" destOrd="0" presId="urn:microsoft.com/office/officeart/2005/8/layout/bList2"/>
    <dgm:cxn modelId="{3A715EAE-757E-4C38-8693-596FB07F367F}" type="presParOf" srcId="{F5FB593A-7AD9-4899-9B5B-B3BFEFF55233}" destId="{D64DE00B-E164-45D1-9D17-3F80FAE0A043}" srcOrd="2" destOrd="0" presId="urn:microsoft.com/office/officeart/2005/8/layout/bList2"/>
    <dgm:cxn modelId="{A412D7B8-A6CD-4803-ADBD-B2218309E200}" type="presParOf" srcId="{D64DE00B-E164-45D1-9D17-3F80FAE0A043}" destId="{47083E79-A146-4A38-BA94-CC1A476CB5A9}" srcOrd="0" destOrd="0" presId="urn:microsoft.com/office/officeart/2005/8/layout/bList2"/>
    <dgm:cxn modelId="{738B670C-75E5-4995-93EC-5E5EC5427EE1}" type="presParOf" srcId="{D64DE00B-E164-45D1-9D17-3F80FAE0A043}" destId="{106019EB-56E3-427F-B608-EF1D4C98FE10}" srcOrd="1" destOrd="0" presId="urn:microsoft.com/office/officeart/2005/8/layout/bList2"/>
    <dgm:cxn modelId="{55C6881D-D771-4AF3-B270-89E2E9BD34E6}" type="presParOf" srcId="{D64DE00B-E164-45D1-9D17-3F80FAE0A043}" destId="{A6713B37-388D-40A5-94A6-84F01353F884}" srcOrd="2" destOrd="0" presId="urn:microsoft.com/office/officeart/2005/8/layout/bList2"/>
    <dgm:cxn modelId="{E66E31DA-FB5D-4C5E-A045-0EE0B73B6197}" type="presParOf" srcId="{D64DE00B-E164-45D1-9D17-3F80FAE0A043}" destId="{D8535EF1-8EDC-442B-9EA8-49D8DF0D5659}" srcOrd="3" destOrd="0" presId="urn:microsoft.com/office/officeart/2005/8/layout/bList2"/>
    <dgm:cxn modelId="{B9A41060-4F43-4CC6-B13E-A6AABCE01580}" type="presParOf" srcId="{F5FB593A-7AD9-4899-9B5B-B3BFEFF55233}" destId="{45EA7C52-5F7B-434B-9C74-217692B2D235}" srcOrd="3" destOrd="0" presId="urn:microsoft.com/office/officeart/2005/8/layout/bList2"/>
    <dgm:cxn modelId="{5309AF87-BA22-4D25-BBEA-199B4A22164C}" type="presParOf" srcId="{F5FB593A-7AD9-4899-9B5B-B3BFEFF55233}" destId="{1E02D5BF-0B87-484C-B7D1-987887B74405}" srcOrd="4" destOrd="0" presId="urn:microsoft.com/office/officeart/2005/8/layout/bList2"/>
    <dgm:cxn modelId="{6E3766CE-643D-4DC3-BB3F-15E0CD634C71}" type="presParOf" srcId="{1E02D5BF-0B87-484C-B7D1-987887B74405}" destId="{FAB67D8D-1720-4063-9D5C-F1E7EBB5B517}" srcOrd="0" destOrd="0" presId="urn:microsoft.com/office/officeart/2005/8/layout/bList2"/>
    <dgm:cxn modelId="{59D2DD2D-87A2-44BC-B291-8225FB6A5127}" type="presParOf" srcId="{1E02D5BF-0B87-484C-B7D1-987887B74405}" destId="{43C0C241-6321-42F0-9DC8-1001E5083982}" srcOrd="1" destOrd="0" presId="urn:microsoft.com/office/officeart/2005/8/layout/bList2"/>
    <dgm:cxn modelId="{EA8AB587-F550-4B31-AA36-DEC33F103F5B}" type="presParOf" srcId="{1E02D5BF-0B87-484C-B7D1-987887B74405}" destId="{CB2E5EB5-DA38-479B-939B-4A276C106BC2}" srcOrd="2" destOrd="0" presId="urn:microsoft.com/office/officeart/2005/8/layout/bList2"/>
    <dgm:cxn modelId="{E69972BF-E800-474E-B18E-025ED9D1B6F3}" type="presParOf" srcId="{1E02D5BF-0B87-484C-B7D1-987887B74405}" destId="{F0E4105F-F416-42DB-BF4C-DC1BFA327EBE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48927E-B294-4076-A97C-90BDC5752E64}">
      <dsp:nvSpPr>
        <dsp:cNvPr id="0" name=""/>
        <dsp:cNvSpPr/>
      </dsp:nvSpPr>
      <dsp:spPr>
        <a:xfrm>
          <a:off x="5562" y="884653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>
              <a:solidFill>
                <a:schemeClr val="tx1"/>
              </a:solidFill>
            </a:rPr>
            <a:t>Творческий</a:t>
          </a:r>
        </a:p>
      </dsp:txBody>
      <dsp:txXfrm>
        <a:off x="47582" y="926673"/>
        <a:ext cx="2318347" cy="1751311"/>
      </dsp:txXfrm>
    </dsp:sp>
    <dsp:sp modelId="{5395CAC3-B8EE-4294-8B62-FFC3153298E4}">
      <dsp:nvSpPr>
        <dsp:cNvPr id="0" name=""/>
        <dsp:cNvSpPr/>
      </dsp:nvSpPr>
      <dsp:spPr>
        <a:xfrm>
          <a:off x="5562" y="2677985"/>
          <a:ext cx="2402387" cy="771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 dirty="0"/>
        </a:p>
      </dsp:txBody>
      <dsp:txXfrm>
        <a:off x="5562" y="2677985"/>
        <a:ext cx="1691822" cy="771132"/>
      </dsp:txXfrm>
    </dsp:sp>
    <dsp:sp modelId="{023E2E42-749B-4B25-9775-2DA250DDF5B5}">
      <dsp:nvSpPr>
        <dsp:cNvPr id="0" name=""/>
        <dsp:cNvSpPr/>
      </dsp:nvSpPr>
      <dsp:spPr>
        <a:xfrm>
          <a:off x="1765343" y="2800472"/>
          <a:ext cx="840835" cy="84083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083E79-A146-4A38-BA94-CC1A476CB5A9}">
      <dsp:nvSpPr>
        <dsp:cNvPr id="0" name=""/>
        <dsp:cNvSpPr/>
      </dsp:nvSpPr>
      <dsp:spPr>
        <a:xfrm>
          <a:off x="2814491" y="884653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/>
            <a:t>Логический</a:t>
          </a:r>
        </a:p>
      </dsp:txBody>
      <dsp:txXfrm>
        <a:off x="2856511" y="926673"/>
        <a:ext cx="2318347" cy="1751311"/>
      </dsp:txXfrm>
    </dsp:sp>
    <dsp:sp modelId="{A6713B37-388D-40A5-94A6-84F01353F884}">
      <dsp:nvSpPr>
        <dsp:cNvPr id="0" name=""/>
        <dsp:cNvSpPr/>
      </dsp:nvSpPr>
      <dsp:spPr>
        <a:xfrm>
          <a:off x="2814491" y="2677985"/>
          <a:ext cx="2402387" cy="771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 dirty="0"/>
        </a:p>
      </dsp:txBody>
      <dsp:txXfrm>
        <a:off x="2814491" y="2677985"/>
        <a:ext cx="1691822" cy="771132"/>
      </dsp:txXfrm>
    </dsp:sp>
    <dsp:sp modelId="{D8535EF1-8EDC-442B-9EA8-49D8DF0D5659}">
      <dsp:nvSpPr>
        <dsp:cNvPr id="0" name=""/>
        <dsp:cNvSpPr/>
      </dsp:nvSpPr>
      <dsp:spPr>
        <a:xfrm>
          <a:off x="4574273" y="2800472"/>
          <a:ext cx="840835" cy="84083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B67D8D-1720-4063-9D5C-F1E7EBB5B517}">
      <dsp:nvSpPr>
        <dsp:cNvPr id="0" name=""/>
        <dsp:cNvSpPr/>
      </dsp:nvSpPr>
      <dsp:spPr>
        <a:xfrm>
          <a:off x="5623420" y="884653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/>
            <a:t>Технический</a:t>
          </a:r>
        </a:p>
      </dsp:txBody>
      <dsp:txXfrm>
        <a:off x="5665440" y="926673"/>
        <a:ext cx="2318347" cy="1751311"/>
      </dsp:txXfrm>
    </dsp:sp>
    <dsp:sp modelId="{CB2E5EB5-DA38-479B-939B-4A276C106BC2}">
      <dsp:nvSpPr>
        <dsp:cNvPr id="0" name=""/>
        <dsp:cNvSpPr/>
      </dsp:nvSpPr>
      <dsp:spPr>
        <a:xfrm>
          <a:off x="5623420" y="2677985"/>
          <a:ext cx="2402387" cy="771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 dirty="0"/>
        </a:p>
      </dsp:txBody>
      <dsp:txXfrm>
        <a:off x="5623420" y="2677985"/>
        <a:ext cx="1691822" cy="771132"/>
      </dsp:txXfrm>
    </dsp:sp>
    <dsp:sp modelId="{F0E4105F-F416-42DB-BF4C-DC1BFA327EBE}">
      <dsp:nvSpPr>
        <dsp:cNvPr id="0" name=""/>
        <dsp:cNvSpPr/>
      </dsp:nvSpPr>
      <dsp:spPr>
        <a:xfrm>
          <a:off x="7383202" y="2800472"/>
          <a:ext cx="840835" cy="84083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6350D-7D82-46C6-9C01-D117C185D84A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V ВСЕРОССИЙСКИЙ ФОРУМ ПУБЛИЧНЫХ БИБЛИОТЕК, Санкт-Петербург, 15-17 декабря 2015 г.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3EDFD-366E-4261-B5E6-672015D3A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1769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FA16F-E82B-49B3-86C5-85257EF69EB1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V ВСЕРОССИЙСКИЙ ФОРУМ ПУБЛИЧНЫХ БИБЛИОТЕК, Санкт-Петербург, 15-17 декабря 2015 г.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02184-F7E2-4E6E-82C1-38F4B464B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52149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V ВСЕРОССИЙСКИЙ ФОРУМ ПУБЛИЧНЫХ БИБЛИОТЕК, Санкт-Петербург, 15-17 декабря 2015 г.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V ВСЕРОССИЙСКИЙ ФОРУМ ПУБЛИЧНЫХ БИБЛИОТЕК, Санкт-Петербург, 15-17 декабря 2015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026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V ВСЕРОССИЙСКИЙ ФОРУМ ПУБЛИЧНЫХ БИБЛИОТЕК, Санкт-Петербург, 15-17 декабря 2015 г.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8CB007-4937-4B05-8E6D-C8429F2DA1F8}" type="datetime1">
              <a:rPr lang="ru-RU" smtClean="0"/>
              <a:t>17.11.2022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ru-RU"/>
              <a:t>Единый квалификационный справочник должностей руководителей, специалистов и других служащих (Утв. приказом Минздравсоцразвития РФ от 30.03.2011 №251н,</a:t>
            </a: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BCEAC0-1D6C-4F7D-B314-39EA78D59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A133-3C55-4DB9-9F8F-4EB363BD3A0C}" type="datetime1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Единый квалификационный справочник должностей руководителей, специалистов и других служащих (Утв. приказом Минздравсоцразвития РФ от 30.03.2011 №251н,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EAC0-1D6C-4F7D-B314-39EA78D59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B9E8-58DC-44E7-9F44-A988594B61C9}" type="datetime1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Единый квалификационный справочник должностей руководителей, специалистов и других служащих (Утв. приказом Минздравсоцразвития РФ от 30.03.2011 №251н,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EAC0-1D6C-4F7D-B314-39EA78D59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1857-0F74-48CB-AEDF-1570157F6AB4}" type="datetime1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Единый квалификационный справочник должностей руководителей, специалистов и других служащих (Утв. приказом Минздравсоцразвития РФ от 30.03.2011 №251н,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EAC0-1D6C-4F7D-B314-39EA78D59DF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C833-7AE2-422E-BFA9-3CF4F8DD3DE7}" type="datetime1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Единый квалификационный справочник должностей руководителей, специалистов и других служащих (Утв. приказом Минздравсоцразвития РФ от 30.03.2011 №251н,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EAC0-1D6C-4F7D-B314-39EA78D59DF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EDFB-7427-4A9A-A605-486062097304}" type="datetime1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Единый квалификационный справочник должностей руководителей, специалистов и других служащих (Утв. приказом Минздравсоцразвития РФ от 30.03.2011 №251н,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EAC0-1D6C-4F7D-B314-39EA78D59D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CB8E-2EB3-4BED-8404-95BAE4BD17D6}" type="datetime1">
              <a:rPr lang="ru-RU" smtClean="0"/>
              <a:t>17.11.2022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Единый квалификационный справочник должностей руководителей, специалистов и других служащих (Утв. приказом Минздравсоцразвития РФ от 30.03.2011 №251н,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EAC0-1D6C-4F7D-B314-39EA78D59DF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1C05-8B30-4968-BB24-D1F5A05739D8}" type="datetime1">
              <a:rPr lang="ru-RU" smtClean="0"/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Единый квалификационный справочник должностей руководителей, специалистов и других служащих (Утв. приказом Минздравсоцразвития РФ от 30.03.2011 №251н,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EAC0-1D6C-4F7D-B314-39EA78D59DF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045F-D063-4DB3-9CB4-DFE8E4DB5D3A}" type="datetime1">
              <a:rPr lang="ru-RU" smtClean="0"/>
              <a:t>17.11.2022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Единый квалификационный справочник должностей руководителей, специалистов и других служащих (Утв. приказом Минздравсоцразвития РФ от 30.03.2011 №251н,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EAC0-1D6C-4F7D-B314-39EA78D59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E1B4C58-26DF-4D9B-B066-44B6375A6D47}" type="datetime1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Единый квалификационный справочник должностей руководителей, специалистов и других служащих (Утв. приказом Минздравсоцразвития РФ от 30.03.2011 №251н,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EAC0-1D6C-4F7D-B314-39EA78D59DF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DA8208-892A-43D6-A530-DDF02AB78F2B}" type="datetime1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/>
              <a:t>Единый квалификационный справочник должностей руководителей, специалистов и других служащих (Утв. приказом Минздравсоцразвития РФ от 30.03.2011 №251н,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BCEAC0-1D6C-4F7D-B314-39EA78D59DF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086973-59A0-48E3-8729-14176F861E70}" type="datetime1">
              <a:rPr lang="ru-RU" smtClean="0"/>
              <a:t>17.11.2022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/>
              <a:t>Единый квалификационный справочник должностей руководителей, специалистов и других служащих (Утв. приказом Минздравсоцразвития РФ от 30.03.2011 №251н,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BCEAC0-1D6C-4F7D-B314-39EA78D59D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zaobif@rambler.r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97378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836712"/>
            <a:ext cx="7534050" cy="26642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3300" dirty="0">
                <a:solidFill>
                  <a:schemeClr val="accent1"/>
                </a:solidFill>
                <a:effectLst/>
              </a:rPr>
              <a:t>Эксперт по комплектованию книжных фондов в новом профессиональном </a:t>
            </a:r>
            <a:r>
              <a:rPr lang="ru-RU" sz="3300" dirty="0" smtClean="0">
                <a:solidFill>
                  <a:schemeClr val="accent1"/>
                </a:solidFill>
                <a:effectLst/>
              </a:rPr>
              <a:t>стандарте</a:t>
            </a:r>
            <a:br>
              <a:rPr lang="ru-RU" sz="3300" dirty="0" smtClean="0">
                <a:solidFill>
                  <a:schemeClr val="accent1"/>
                </a:solidFill>
                <a:effectLst/>
              </a:rPr>
            </a:br>
            <a:r>
              <a:rPr lang="ru-RU" sz="33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ru-RU" sz="3300" dirty="0">
                <a:solidFill>
                  <a:schemeClr val="accent1"/>
                </a:solidFill>
                <a:effectLst/>
              </a:rPr>
              <a:t>«Специалист по библиотечно-информационной деятельности»</a:t>
            </a:r>
            <a:endParaRPr lang="ru-RU" sz="3600" dirty="0">
              <a:solidFill>
                <a:schemeClr val="accent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645024"/>
            <a:ext cx="7772400" cy="119970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/>
              <a:t>Донченко</a:t>
            </a:r>
            <a:r>
              <a:rPr lang="ru-RU" b="1" dirty="0"/>
              <a:t> Наталья Григорьевна, </a:t>
            </a:r>
          </a:p>
          <a:p>
            <a:r>
              <a:rPr lang="ru-RU" dirty="0"/>
              <a:t>доцент кафедры библиотековедения и теории чтения </a:t>
            </a:r>
          </a:p>
          <a:p>
            <a:r>
              <a:rPr lang="ru-RU" dirty="0"/>
              <a:t>Санкт-Петербургского государственного </a:t>
            </a:r>
          </a:p>
          <a:p>
            <a:r>
              <a:rPr lang="ru-RU" dirty="0"/>
              <a:t>института культуры</a:t>
            </a:r>
          </a:p>
        </p:txBody>
      </p:sp>
      <p:pic>
        <p:nvPicPr>
          <p:cNvPr id="4" name="Рисунок 3" descr="Лого СПбГИК без фона.pn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553" y="0"/>
            <a:ext cx="1619672" cy="1301488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9512" y="5519120"/>
            <a:ext cx="2422119" cy="1008112"/>
          </a:xfrm>
        </p:spPr>
        <p:txBody>
          <a:bodyPr/>
          <a:lstStyle/>
          <a:p>
            <a:r>
              <a:rPr lang="ru-RU" dirty="0"/>
              <a:t>Х Всероссийский Форум публичных библиотек</a:t>
            </a:r>
          </a:p>
          <a:p>
            <a:r>
              <a:rPr lang="ru-RU" dirty="0"/>
              <a:t>Модельные библиотеки и стандарт качества </a:t>
            </a:r>
            <a:r>
              <a:rPr lang="ru-RU" dirty="0" smtClean="0"/>
              <a:t>модернизации.</a:t>
            </a:r>
            <a:endParaRPr lang="ru-RU" dirty="0"/>
          </a:p>
          <a:p>
            <a:r>
              <a:rPr lang="ru-RU" dirty="0"/>
              <a:t>Санкт-Петербург, 18-19 ноября 2022 г.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5805264"/>
            <a:ext cx="457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Круглый стол «Фонды модельных библиотек: формирование, изучение, продвижение» </a:t>
            </a:r>
          </a:p>
          <a:p>
            <a:r>
              <a:rPr lang="ru-RU" sz="1400" dirty="0">
                <a:solidFill>
                  <a:schemeClr val="bg1"/>
                </a:solidFill>
              </a:rPr>
              <a:t>19 </a:t>
            </a:r>
            <a:r>
              <a:rPr lang="ru-RU" sz="1400" dirty="0" smtClean="0">
                <a:solidFill>
                  <a:schemeClr val="bg1"/>
                </a:solidFill>
              </a:rPr>
              <a:t>ноября </a:t>
            </a:r>
            <a:r>
              <a:rPr lang="ru-RU" sz="1400" dirty="0">
                <a:solidFill>
                  <a:schemeClr val="bg1"/>
                </a:solidFill>
              </a:rPr>
              <a:t>2022 г., РНБ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766809" y="6476179"/>
            <a:ext cx="2350681" cy="365125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836712"/>
            <a:ext cx="8208912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chemeClr val="bg2">
                    <a:lumMod val="50000"/>
                  </a:schemeClr>
                </a:solidFill>
              </a:rPr>
              <a:t>Подготовка кадров по специальности:</a:t>
            </a:r>
          </a:p>
          <a:p>
            <a:endParaRPr lang="ru-RU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sz="2200" dirty="0" smtClean="0"/>
              <a:t>Библиотековедение (СПО)</a:t>
            </a:r>
          </a:p>
          <a:p>
            <a:pPr marL="285750" indent="-28575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sz="2200" dirty="0" smtClean="0"/>
              <a:t>Библиотечно-информационная деятельность (Высшее)</a:t>
            </a:r>
          </a:p>
          <a:p>
            <a:pPr>
              <a:lnSpc>
                <a:spcPct val="150000"/>
              </a:lnSpc>
            </a:pP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2200" b="1" dirty="0"/>
              <a:t>На</a:t>
            </a:r>
            <a:r>
              <a:rPr lang="ru-RU" sz="2200" b="1" dirty="0">
                <a:solidFill>
                  <a:schemeClr val="bg2">
                    <a:lumMod val="50000"/>
                  </a:schemeClr>
                </a:solidFill>
              </a:rPr>
              <a:t> 1 января 2022 года </a:t>
            </a:r>
            <a:r>
              <a:rPr lang="ru-RU" sz="2200" b="1" dirty="0"/>
              <a:t>в </a:t>
            </a:r>
            <a:r>
              <a:rPr lang="ru-RU" sz="2200" b="1" dirty="0" smtClean="0"/>
              <a:t>России</a:t>
            </a:r>
          </a:p>
          <a:p>
            <a:endParaRPr lang="ru-RU" sz="2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sz="2200" dirty="0" smtClean="0"/>
              <a:t>Училища, техникумы, колледжи     </a:t>
            </a:r>
            <a:r>
              <a:rPr lang="ru-RU" sz="2200" b="1" dirty="0" smtClean="0"/>
              <a:t>- </a:t>
            </a: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</a:rPr>
              <a:t>57</a:t>
            </a: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endParaRPr lang="ru-RU" dirty="0"/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sz="2200" dirty="0" smtClean="0"/>
              <a:t>вузы – </a:t>
            </a: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</a:rPr>
              <a:t>48</a:t>
            </a:r>
            <a:r>
              <a:rPr lang="ru-RU" sz="2200" dirty="0" smtClean="0"/>
              <a:t>, в том числе вузы культуры - </a:t>
            </a: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</a:rPr>
              <a:t>17</a:t>
            </a: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4054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23528" y="1268760"/>
            <a:ext cx="8784976" cy="3461469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ru-RU" sz="2600" b="1" dirty="0" smtClean="0">
                <a:solidFill>
                  <a:schemeClr val="bg2">
                    <a:lumMod val="50000"/>
                  </a:schemeClr>
                </a:solidFill>
              </a:rPr>
              <a:t>Профессиональный </a:t>
            </a:r>
            <a:r>
              <a:rPr lang="ru-RU" sz="2600" b="1" dirty="0">
                <a:solidFill>
                  <a:schemeClr val="bg2">
                    <a:lumMod val="50000"/>
                  </a:schemeClr>
                </a:solidFill>
              </a:rPr>
              <a:t>стандарт «Специалист по библиотечно-информационной </a:t>
            </a:r>
            <a:r>
              <a:rPr lang="ru-RU" sz="2600" b="1" dirty="0" smtClean="0">
                <a:solidFill>
                  <a:schemeClr val="bg2">
                    <a:lumMod val="50000"/>
                  </a:schemeClr>
                </a:solidFill>
              </a:rPr>
              <a:t>деятельности» -</a:t>
            </a:r>
          </a:p>
          <a:p>
            <a:pPr algn="ctr">
              <a:lnSpc>
                <a:spcPct val="150000"/>
              </a:lnSpc>
            </a:pPr>
            <a:r>
              <a:rPr lang="ru-RU" sz="2600" dirty="0" smtClean="0"/>
              <a:t>  </a:t>
            </a:r>
            <a:r>
              <a:rPr lang="ru-RU" sz="2600" b="1" dirty="0" smtClean="0"/>
              <a:t>основа нормативного обеспечения </a:t>
            </a:r>
          </a:p>
          <a:p>
            <a:pPr algn="l">
              <a:lnSpc>
                <a:spcPct val="150000"/>
              </a:lnSpc>
            </a:pPr>
            <a:r>
              <a:rPr lang="ru-RU" sz="2600" dirty="0" smtClean="0">
                <a:solidFill>
                  <a:schemeClr val="bg2">
                    <a:lumMod val="50000"/>
                  </a:schemeClr>
                </a:solidFill>
              </a:rPr>
              <a:t>«Стратегии развития библиотечного дела в Российской Федерации на период до 2030 года»</a:t>
            </a:r>
            <a:endParaRPr lang="ru-RU" sz="2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111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2500306"/>
            <a:ext cx="6129326" cy="228601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/>
              <a:t>Донченко</a:t>
            </a:r>
            <a:r>
              <a:rPr lang="ru-RU" b="1" dirty="0"/>
              <a:t> Наталья Григорьевна, </a:t>
            </a:r>
          </a:p>
          <a:p>
            <a:r>
              <a:rPr lang="ru-RU" dirty="0"/>
              <a:t>доцент кафедры библиотековедения и теории чтения Санкт-Петербургского государственного </a:t>
            </a:r>
          </a:p>
          <a:p>
            <a:r>
              <a:rPr lang="ru-RU" dirty="0"/>
              <a:t>института культуры</a:t>
            </a:r>
          </a:p>
          <a:p>
            <a:r>
              <a:rPr lang="en-US" dirty="0"/>
              <a:t>e-mail: </a:t>
            </a:r>
            <a:r>
              <a:rPr lang="en-US" u="sng" dirty="0">
                <a:hlinkClick r:id="rId3"/>
              </a:rPr>
              <a:t>zaobif@rambler.ru</a:t>
            </a:r>
            <a:r>
              <a:rPr lang="ru-RU" u="sng" dirty="0"/>
              <a:t>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Лого СПбГИК без фона.png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953244" cy="1569530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5175549"/>
            <a:ext cx="2422119" cy="1710477"/>
          </a:xfrm>
        </p:spPr>
        <p:txBody>
          <a:bodyPr/>
          <a:lstStyle/>
          <a:p>
            <a:r>
              <a:rPr lang="ru-RU" dirty="0"/>
              <a:t>Х Всероссийский Форум публичных библиотек</a:t>
            </a:r>
          </a:p>
          <a:p>
            <a:r>
              <a:rPr lang="ru-RU" dirty="0"/>
              <a:t>Модельные библиотеки и стандарт качества модернизации.</a:t>
            </a:r>
          </a:p>
          <a:p>
            <a:r>
              <a:rPr lang="ru-RU" dirty="0"/>
              <a:t>Санкт-Петербург, 18-19 ноября 2022 г.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3848" y="594928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Круглый стол «Фонды модельных библиотек: формирование, изучение, продвижение» </a:t>
            </a:r>
          </a:p>
          <a:p>
            <a:r>
              <a:rPr lang="ru-RU" sz="1400" dirty="0">
                <a:solidFill>
                  <a:schemeClr val="bg1"/>
                </a:solidFill>
              </a:rPr>
              <a:t>19 ноября 2022 г., РНБ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1"/>
                </a:solidFill>
              </a:rPr>
              <a:t>Комплектование фонда </a:t>
            </a:r>
            <a:r>
              <a:rPr lang="ru-RU" dirty="0"/>
              <a:t>- одно из важнейших направлений деятельности современной библиотеки. </a:t>
            </a:r>
            <a:endParaRPr lang="ru-RU" dirty="0" smtClean="0"/>
          </a:p>
          <a:p>
            <a:pPr>
              <a:lnSpc>
                <a:spcPct val="150000"/>
              </a:lnSpc>
            </a:pPr>
            <a:endParaRPr lang="ru-RU" dirty="0"/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1"/>
                </a:solidFill>
              </a:rPr>
              <a:t>Качество комплектования </a:t>
            </a:r>
            <a:r>
              <a:rPr lang="ru-RU" dirty="0"/>
              <a:t>во многом зависит от компетентности и мастерства сотрудников библиотеки.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571612"/>
          <a:ext cx="8229600" cy="421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75618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Руководство библиотек</a:t>
                      </a:r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определяет стратегию  формирования фонда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Специалисты-комплектаторы – определяют</a:t>
                      </a:r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политику комплектования 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2932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Отделы комплектования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Отделы комплектования и обработки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2932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Сотрудник отдела комплектования и обработки</a:t>
                      </a:r>
                    </a:p>
                    <a:p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>
                <a:solidFill>
                  <a:schemeClr val="accent1"/>
                </a:solidFill>
                <a:effectLst/>
              </a:rPr>
              <a:t>Кто в современной библиотеке отвечает за состояние комплектования фонда: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1"/>
                </a:solidFill>
                <a:effectLst/>
              </a:rPr>
              <a:t>Виды труда комплектатора: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43567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осуществление деятельности в соответствии с профилем комплектования фондов библиотеки согласно целям и задачам библиотеки; </a:t>
            </a:r>
          </a:p>
          <a:p>
            <a:r>
              <a:rPr lang="ru-RU" dirty="0"/>
              <a:t>обеспечение работы по формированию фондов библиотеки в процессе текущего и ретроспективного комплектования печатными и электронными документами; </a:t>
            </a:r>
          </a:p>
          <a:p>
            <a:r>
              <a:rPr lang="ru-RU" dirty="0"/>
              <a:t>проведение экспертизы документов, приобретаемых библиотекой из различных источников; </a:t>
            </a:r>
          </a:p>
          <a:p>
            <a:r>
              <a:rPr lang="ru-RU" dirty="0"/>
              <a:t>участие в процессе вторичного отбора с целью передачи в обменный фонд; </a:t>
            </a:r>
          </a:p>
          <a:p>
            <a:r>
              <a:rPr lang="ru-RU" dirty="0"/>
              <a:t>ведение базы данных производителей издательской продукции и  распространителей; </a:t>
            </a:r>
          </a:p>
          <a:p>
            <a:r>
              <a:rPr lang="ru-RU" dirty="0"/>
              <a:t>отслеживание новаций в пределах своей компетенции и реализация их в практике работы; </a:t>
            </a:r>
          </a:p>
          <a:p>
            <a:r>
              <a:rPr lang="ru-RU" dirty="0"/>
              <a:t>подготовка аналитических материалов для выявления наиболее результативных направлений работы; </a:t>
            </a:r>
          </a:p>
          <a:p>
            <a:r>
              <a:rPr lang="ru-RU" dirty="0"/>
              <a:t>выполнение организационно-производственной работы.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chemeClr val="accent1"/>
                </a:solidFill>
                <a:effectLst/>
              </a:rPr>
              <a:t>Должностные обязанности эксперта по комплектованию библиотечного фонда: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643438" y="6357958"/>
            <a:ext cx="4335332" cy="365125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Единый квалификационный справочник должностей руководителей, специалистов и других служащих </a:t>
            </a:r>
          </a:p>
          <a:p>
            <a:r>
              <a:rPr lang="ru-RU" dirty="0"/>
              <a:t>(Утв. приказом </a:t>
            </a:r>
            <a:r>
              <a:rPr lang="ru-RU" dirty="0" err="1"/>
              <a:t>Минздравсоцразвития</a:t>
            </a:r>
            <a:r>
              <a:rPr lang="ru-RU" dirty="0"/>
              <a:t> РФ от 30.03.2011 №251н,</a:t>
            </a:r>
          </a:p>
          <a:p>
            <a:r>
              <a:rPr lang="en-US" dirty="0">
                <a:hlinkClick r:id="rId2"/>
              </a:rPr>
              <a:t>http://www.consultant.ru/document/cons_doc_LAW_97378/</a:t>
            </a:r>
            <a:r>
              <a:rPr lang="ru-RU" dirty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331640" y="4454148"/>
            <a:ext cx="6408712" cy="1445245"/>
          </a:xfrm>
        </p:spPr>
        <p:txBody>
          <a:bodyPr/>
          <a:lstStyle/>
          <a:p>
            <a:pPr algn="l"/>
            <a:r>
              <a:rPr lang="ru-RU" sz="1400" b="1" dirty="0" smtClean="0"/>
              <a:t>Введение стандарта отменяет действие:</a:t>
            </a:r>
          </a:p>
          <a:p>
            <a:pPr algn="l"/>
            <a:endParaRPr lang="ru-RU" sz="1400" b="1" dirty="0" smtClean="0"/>
          </a:p>
          <a:p>
            <a:pPr algn="l"/>
            <a:r>
              <a:rPr lang="ru-RU" sz="1400" dirty="0" smtClean="0"/>
              <a:t>Единый квалификационный справочник должностей руководителей, специалистов и других служащих (Утв. приказом </a:t>
            </a:r>
            <a:r>
              <a:rPr lang="ru-RU" sz="1400" dirty="0" err="1" smtClean="0"/>
              <a:t>Минздравсоцразвития</a:t>
            </a:r>
            <a:r>
              <a:rPr lang="ru-RU" sz="1400" dirty="0" smtClean="0"/>
              <a:t> РФ от 30.03.2011 №251н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84577"/>
            <a:ext cx="8712968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200" b="1" dirty="0"/>
              <a:t>Профессиональный </a:t>
            </a:r>
            <a:r>
              <a:rPr lang="ru-RU" sz="2200" b="1" dirty="0" smtClean="0"/>
              <a:t>стандарт</a:t>
            </a:r>
          </a:p>
          <a:p>
            <a:pPr algn="ctr">
              <a:lnSpc>
                <a:spcPct val="150000"/>
              </a:lnSpc>
            </a:pPr>
            <a:r>
              <a:rPr lang="ru-RU" sz="2200" b="1" dirty="0" smtClean="0"/>
              <a:t> № 527н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«Специалист по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библиотечно-информационной деятельности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» </a:t>
            </a:r>
            <a:endParaRPr lang="ru-RU" dirty="0" smtClean="0"/>
          </a:p>
          <a:p>
            <a:pPr algn="ctr">
              <a:lnSpc>
                <a:spcPct val="150000"/>
              </a:lnSpc>
            </a:pPr>
            <a:r>
              <a:rPr lang="ru-RU" sz="2200" dirty="0"/>
              <a:t>У</a:t>
            </a:r>
            <a:r>
              <a:rPr lang="ru-RU" sz="2200" dirty="0" smtClean="0"/>
              <a:t>твержден 14 сентября 2022 года</a:t>
            </a:r>
          </a:p>
          <a:p>
            <a:pPr algn="ctr">
              <a:lnSpc>
                <a:spcPct val="150000"/>
              </a:lnSpc>
            </a:pPr>
            <a:r>
              <a:rPr lang="ru-RU" sz="2200" dirty="0" smtClean="0"/>
              <a:t> Стандарт вступает в силу с 1 марта 2023 года </a:t>
            </a:r>
          </a:p>
          <a:p>
            <a:pPr algn="ctr">
              <a:lnSpc>
                <a:spcPct val="150000"/>
              </a:lnSpc>
            </a:pPr>
            <a:r>
              <a:rPr lang="ru-RU" sz="2200" dirty="0" smtClean="0"/>
              <a:t>и действует до 1 марта 2029 года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34601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11560" y="404664"/>
            <a:ext cx="8280920" cy="6048671"/>
          </a:xfrm>
        </p:spPr>
        <p:txBody>
          <a:bodyPr/>
          <a:lstStyle/>
          <a:p>
            <a:pPr algn="l"/>
            <a:endParaRPr lang="ru-RU" sz="2000" dirty="0"/>
          </a:p>
          <a:p>
            <a:pPr algn="l"/>
            <a:r>
              <a:rPr lang="ru-RU" sz="2000" dirty="0" smtClean="0"/>
              <a:t> </a:t>
            </a:r>
            <a:r>
              <a:rPr lang="ru-RU" sz="2600" b="1" dirty="0" smtClean="0"/>
              <a:t>По новому стандарту </a:t>
            </a:r>
            <a:r>
              <a:rPr lang="ru-RU" sz="2600" dirty="0" smtClean="0"/>
              <a:t>:</a:t>
            </a:r>
          </a:p>
          <a:p>
            <a:pPr algn="l"/>
            <a:endParaRPr lang="ru-RU" sz="2600" dirty="0" smtClean="0"/>
          </a:p>
          <a:p>
            <a:pPr algn="l">
              <a:lnSpc>
                <a:spcPct val="150000"/>
              </a:lnSpc>
            </a:pPr>
            <a:r>
              <a:rPr lang="ru-RU" sz="2600" dirty="0" smtClean="0"/>
              <a:t>Специалист по фондам </a:t>
            </a:r>
            <a:r>
              <a:rPr lang="ru-RU" sz="2600" dirty="0" smtClean="0">
                <a:solidFill>
                  <a:schemeClr val="bg2">
                    <a:lumMod val="50000"/>
                  </a:schemeClr>
                </a:solidFill>
              </a:rPr>
              <a:t>– </a:t>
            </a:r>
            <a:r>
              <a:rPr lang="ru-RU" sz="2600" dirty="0" smtClean="0"/>
              <a:t>это</a:t>
            </a:r>
            <a:r>
              <a:rPr lang="ru-RU" sz="2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600" dirty="0">
                <a:solidFill>
                  <a:schemeClr val="bg2">
                    <a:lumMod val="50000"/>
                  </a:schemeClr>
                </a:solidFill>
              </a:rPr>
              <a:t>б</a:t>
            </a:r>
            <a:r>
              <a:rPr lang="ru-RU" sz="2600" b="1" dirty="0" smtClean="0">
                <a:solidFill>
                  <a:schemeClr val="bg2">
                    <a:lumMod val="50000"/>
                  </a:schemeClr>
                </a:solidFill>
              </a:rPr>
              <a:t>иблиотекарь-комплектатор</a:t>
            </a:r>
            <a:r>
              <a:rPr lang="ru-RU" sz="2600" dirty="0" smtClean="0"/>
              <a:t>, он же эксперт по комплектованию библиотечного фонда</a:t>
            </a:r>
          </a:p>
          <a:p>
            <a:pPr algn="l">
              <a:lnSpc>
                <a:spcPct val="150000"/>
              </a:lnSpc>
            </a:pPr>
            <a:endParaRPr lang="ru-RU" sz="2600" dirty="0"/>
          </a:p>
          <a:p>
            <a:pPr algn="l">
              <a:lnSpc>
                <a:spcPct val="150000"/>
              </a:lnSpc>
            </a:pPr>
            <a:r>
              <a:rPr lang="ru-RU" sz="2600" b="1" dirty="0" smtClean="0">
                <a:solidFill>
                  <a:schemeClr val="bg2">
                    <a:lumMod val="50000"/>
                  </a:schemeClr>
                </a:solidFill>
              </a:rPr>
              <a:t>Обобщенная трудовая функция эксперта</a:t>
            </a:r>
          </a:p>
          <a:p>
            <a:pPr algn="l">
              <a:lnSpc>
                <a:spcPct val="150000"/>
              </a:lnSpc>
            </a:pPr>
            <a:r>
              <a:rPr lang="ru-RU" sz="2600" dirty="0" smtClean="0"/>
              <a:t>«Формирование, учет и обработка библиотечного фонда»</a:t>
            </a:r>
          </a:p>
          <a:p>
            <a:pPr algn="l"/>
            <a:endParaRPr lang="ru-RU" sz="2000" dirty="0"/>
          </a:p>
          <a:p>
            <a:pPr algn="l"/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67773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96752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Профессиональный стандарт </a:t>
            </a:r>
            <a:r>
              <a:rPr lang="ru-RU" sz="2400" dirty="0" smtClean="0"/>
              <a:t>устанавливает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единые требования к содержанию и качеству 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п</a:t>
            </a:r>
            <a:r>
              <a:rPr lang="ru-RU" sz="2400" dirty="0" smtClean="0"/>
              <a:t>рофессиональной деятельности</a:t>
            </a:r>
          </a:p>
          <a:p>
            <a:pPr>
              <a:lnSpc>
                <a:spcPct val="150000"/>
              </a:lnSpc>
            </a:pP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Профессиональный стандарт </a:t>
            </a:r>
            <a:r>
              <a:rPr lang="ru-RU" sz="2400" dirty="0" smtClean="0"/>
              <a:t>–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функционально-технологическая модель развития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б</a:t>
            </a:r>
            <a:r>
              <a:rPr lang="ru-RU" sz="2400" dirty="0" smtClean="0"/>
              <a:t>иблиотечно-информационной отрасти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43649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08720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Требования к профессиональной подготовке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ru-RU" dirty="0"/>
          </a:p>
          <a:p>
            <a:pPr marL="285750" indent="-28575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sz="2200" dirty="0"/>
              <a:t>Среднее профессиональное образование</a:t>
            </a:r>
          </a:p>
          <a:p>
            <a:pPr marL="285750" indent="-28575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sz="2200" dirty="0"/>
              <a:t>Высшее образование (</a:t>
            </a:r>
            <a:r>
              <a:rPr lang="ru-RU" sz="2200" dirty="0" err="1"/>
              <a:t>бакалавриат</a:t>
            </a:r>
            <a:r>
              <a:rPr lang="ru-RU" sz="2200" dirty="0"/>
              <a:t>)</a:t>
            </a:r>
          </a:p>
          <a:p>
            <a:pPr marL="285750" indent="-28575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sz="2200" dirty="0"/>
              <a:t>Высшее( непрофильное) образование</a:t>
            </a:r>
          </a:p>
          <a:p>
            <a:pPr>
              <a:lnSpc>
                <a:spcPct val="150000"/>
              </a:lnSpc>
            </a:pPr>
            <a:endParaRPr lang="ru-RU" dirty="0"/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Стаж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ru-RU" dirty="0"/>
          </a:p>
          <a:p>
            <a:pPr marL="285750" indent="-28575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sz="2200" dirty="0"/>
              <a:t>Не менее 3</a:t>
            </a:r>
            <a:r>
              <a:rPr lang="ru-RU" sz="2200" dirty="0" smtClean="0"/>
              <a:t> </a:t>
            </a:r>
            <a:r>
              <a:rPr lang="ru-RU" sz="2200" dirty="0"/>
              <a:t>лет в профессии</a:t>
            </a:r>
          </a:p>
          <a:p>
            <a:pPr marL="285750" indent="-28575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sz="2200" dirty="0"/>
              <a:t>Повышение квалификации – один раз в 3</a:t>
            </a:r>
            <a:r>
              <a:rPr lang="ru-RU" sz="2200" dirty="0" smtClean="0"/>
              <a:t> </a:t>
            </a:r>
            <a:r>
              <a:rPr lang="ru-RU" sz="2200" dirty="0"/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3452900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</TotalTime>
  <Words>542</Words>
  <Application>Microsoft Office PowerPoint</Application>
  <PresentationFormat>Экран (4:3)</PresentationFormat>
  <Paragraphs>94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      Эксперт по комплектованию книжных фондов в новом профессиональном стандарте  «Специалист по библиотечно-информационной деятельности»</vt:lpstr>
      <vt:lpstr>Презентация PowerPoint</vt:lpstr>
      <vt:lpstr>Кто в современной библиотеке отвечает за состояние комплектования фонда: </vt:lpstr>
      <vt:lpstr>Виды труда комплектатора:</vt:lpstr>
      <vt:lpstr>Должностные обязанности эксперта по комплектованию библиотечного фонда: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подготовки и повышения квалификации « экспертов по комплектованию» муниципальных библиотек в современных условиях</dc:title>
  <dc:creator>uM210-03</dc:creator>
  <cp:lastModifiedBy>Иконникова Екатерина Юрьевна</cp:lastModifiedBy>
  <cp:revision>30</cp:revision>
  <cp:lastPrinted>2022-11-17T15:00:43Z</cp:lastPrinted>
  <dcterms:created xsi:type="dcterms:W3CDTF">2015-12-14T13:21:56Z</dcterms:created>
  <dcterms:modified xsi:type="dcterms:W3CDTF">2022-11-17T17:09:59Z</dcterms:modified>
</cp:coreProperties>
</file>