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9" r:id="rId3"/>
    <p:sldId id="286" r:id="rId4"/>
    <p:sldId id="279" r:id="rId5"/>
    <p:sldId id="300" r:id="rId6"/>
    <p:sldId id="301" r:id="rId7"/>
    <p:sldId id="312" r:id="rId8"/>
    <p:sldId id="302" r:id="rId9"/>
    <p:sldId id="306" r:id="rId10"/>
    <p:sldId id="264" r:id="rId11"/>
    <p:sldId id="268" r:id="rId12"/>
    <p:sldId id="277" r:id="rId13"/>
    <p:sldId id="303" r:id="rId14"/>
    <p:sldId id="307" r:id="rId15"/>
    <p:sldId id="304" r:id="rId16"/>
    <p:sldId id="305" r:id="rId17"/>
    <p:sldId id="269" r:id="rId18"/>
    <p:sldId id="282" r:id="rId19"/>
    <p:sldId id="265" r:id="rId20"/>
    <p:sldId id="266" r:id="rId21"/>
    <p:sldId id="283" r:id="rId22"/>
    <p:sldId id="271" r:id="rId23"/>
    <p:sldId id="278" r:id="rId24"/>
    <p:sldId id="296" r:id="rId25"/>
    <p:sldId id="297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2" r:id="rId34"/>
    <p:sldId id="323" r:id="rId35"/>
    <p:sldId id="324" r:id="rId36"/>
    <p:sldId id="320" r:id="rId37"/>
    <p:sldId id="321" r:id="rId38"/>
    <p:sldId id="298" r:id="rId39"/>
    <p:sldId id="299" r:id="rId40"/>
    <p:sldId id="294" r:id="rId41"/>
    <p:sldId id="308" r:id="rId42"/>
    <p:sldId id="325" r:id="rId43"/>
    <p:sldId id="273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161"/>
    <a:srgbClr val="49656B"/>
    <a:srgbClr val="3234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1626" y="-7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072E7A-EE08-4294-80B3-B6B86A17C60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89A588D-E8E3-48CB-9446-D68E0CE5EC19}">
      <dgm:prSet phldrT="[Текст]"/>
      <dgm:spPr/>
      <dgm:t>
        <a:bodyPr/>
        <a:lstStyle/>
        <a:p>
          <a:r>
            <a:rPr lang="ru-RU" dirty="0" smtClean="0"/>
            <a:t>Реализующиеся </a:t>
          </a:r>
          <a:endParaRPr lang="ru-RU" dirty="0"/>
        </a:p>
      </dgm:t>
    </dgm:pt>
    <dgm:pt modelId="{5D8CC323-E0AF-4B4C-AAF5-E21FBE91BDD4}" type="parTrans" cxnId="{E13875AE-82EA-46F3-919D-490613D4DC2B}">
      <dgm:prSet/>
      <dgm:spPr/>
      <dgm:t>
        <a:bodyPr/>
        <a:lstStyle/>
        <a:p>
          <a:endParaRPr lang="ru-RU"/>
        </a:p>
      </dgm:t>
    </dgm:pt>
    <dgm:pt modelId="{741DE170-3D67-430C-95CB-98166F9C396C}" type="sibTrans" cxnId="{E13875AE-82EA-46F3-919D-490613D4DC2B}">
      <dgm:prSet/>
      <dgm:spPr/>
      <dgm:t>
        <a:bodyPr/>
        <a:lstStyle/>
        <a:p>
          <a:endParaRPr lang="ru-RU"/>
        </a:p>
      </dgm:t>
    </dgm:pt>
    <dgm:pt modelId="{86D23D7C-9E6A-4A51-B0C8-68EBC12BD973}">
      <dgm:prSet phldrT="[Текст]"/>
      <dgm:spPr/>
      <dgm:t>
        <a:bodyPr/>
        <a:lstStyle/>
        <a:p>
          <a:pPr algn="just"/>
          <a:r>
            <a:rPr lang="ru-RU" dirty="0"/>
            <a:t>Принятие концепции развития библиотечного </a:t>
          </a:r>
          <a:r>
            <a:rPr lang="ru-RU" dirty="0" smtClean="0"/>
            <a:t>дела</a:t>
          </a:r>
          <a:endParaRPr lang="ru-RU" dirty="0"/>
        </a:p>
      </dgm:t>
    </dgm:pt>
    <dgm:pt modelId="{B1B6C421-53C4-4F6C-96B8-0A2CE5519576}" type="parTrans" cxnId="{264AA43A-EF7D-4BFB-9158-64DFE253204F}">
      <dgm:prSet/>
      <dgm:spPr/>
      <dgm:t>
        <a:bodyPr/>
        <a:lstStyle/>
        <a:p>
          <a:endParaRPr lang="ru-RU"/>
        </a:p>
      </dgm:t>
    </dgm:pt>
    <dgm:pt modelId="{9E2508D0-5160-44B0-A13F-89A6CD86BA7C}" type="sibTrans" cxnId="{264AA43A-EF7D-4BFB-9158-64DFE253204F}">
      <dgm:prSet/>
      <dgm:spPr/>
      <dgm:t>
        <a:bodyPr/>
        <a:lstStyle/>
        <a:p>
          <a:endParaRPr lang="ru-RU"/>
        </a:p>
      </dgm:t>
    </dgm:pt>
    <dgm:pt modelId="{D9D7B425-DA9D-4D71-AD00-8BD2586E2ACB}">
      <dgm:prSet phldrT="[Текст]"/>
      <dgm:spPr/>
      <dgm:t>
        <a:bodyPr/>
        <a:lstStyle/>
        <a:p>
          <a:pPr algn="just"/>
          <a:r>
            <a:rPr lang="ru-RU" dirty="0" smtClean="0"/>
            <a:t>Реализация программ </a:t>
          </a:r>
          <a:r>
            <a:rPr lang="ru-RU" dirty="0"/>
            <a:t>модернизации, переоснащения и </a:t>
          </a:r>
          <a:r>
            <a:rPr lang="ru-RU" dirty="0" err="1" smtClean="0"/>
            <a:t>цифровизации</a:t>
          </a:r>
          <a:endParaRPr lang="ru-RU" dirty="0"/>
        </a:p>
      </dgm:t>
    </dgm:pt>
    <dgm:pt modelId="{A2BE1203-B7BF-421F-B858-11D78A6C3A69}" type="parTrans" cxnId="{8A7B5AB4-862C-44FF-B333-8A886B3B8252}">
      <dgm:prSet/>
      <dgm:spPr/>
      <dgm:t>
        <a:bodyPr/>
        <a:lstStyle/>
        <a:p>
          <a:endParaRPr lang="ru-RU"/>
        </a:p>
      </dgm:t>
    </dgm:pt>
    <dgm:pt modelId="{43E91AD2-E697-4E40-B264-1E75B73545A9}" type="sibTrans" cxnId="{8A7B5AB4-862C-44FF-B333-8A886B3B8252}">
      <dgm:prSet/>
      <dgm:spPr/>
      <dgm:t>
        <a:bodyPr/>
        <a:lstStyle/>
        <a:p>
          <a:endParaRPr lang="ru-RU"/>
        </a:p>
      </dgm:t>
    </dgm:pt>
    <dgm:pt modelId="{702213AA-1DBB-45A9-9889-B9A47655F54D}">
      <dgm:prSet phldrT="[Текст]"/>
      <dgm:spPr/>
      <dgm:t>
        <a:bodyPr/>
        <a:lstStyle/>
        <a:p>
          <a:pPr algn="just"/>
          <a:r>
            <a:rPr lang="ru-RU" dirty="0" smtClean="0"/>
            <a:t>Развитие </a:t>
          </a:r>
          <a:r>
            <a:rPr lang="ru-RU" dirty="0"/>
            <a:t>индустрии отечественных облачных </a:t>
          </a:r>
          <a:r>
            <a:rPr lang="ru-RU" dirty="0" smtClean="0"/>
            <a:t>ресурсов</a:t>
          </a:r>
          <a:endParaRPr lang="ru-RU" dirty="0"/>
        </a:p>
      </dgm:t>
    </dgm:pt>
    <dgm:pt modelId="{B1146A97-4F13-4B97-B658-CAA25102D6E2}" type="parTrans" cxnId="{27DF31CB-ECD0-4136-9CEF-DDC59667107E}">
      <dgm:prSet/>
      <dgm:spPr/>
      <dgm:t>
        <a:bodyPr/>
        <a:lstStyle/>
        <a:p>
          <a:endParaRPr lang="ru-RU"/>
        </a:p>
      </dgm:t>
    </dgm:pt>
    <dgm:pt modelId="{AC115411-C9A0-4E03-A476-E11C5784374C}" type="sibTrans" cxnId="{27DF31CB-ECD0-4136-9CEF-DDC59667107E}">
      <dgm:prSet/>
      <dgm:spPr/>
      <dgm:t>
        <a:bodyPr/>
        <a:lstStyle/>
        <a:p>
          <a:endParaRPr lang="ru-RU"/>
        </a:p>
      </dgm:t>
    </dgm:pt>
    <dgm:pt modelId="{B6087924-53BA-4C16-8B7A-5E2ED85F0BE7}">
      <dgm:prSet phldrT="[Текст]"/>
      <dgm:spPr/>
      <dgm:t>
        <a:bodyPr/>
        <a:lstStyle/>
        <a:p>
          <a:r>
            <a:rPr lang="ru-RU" dirty="0" smtClean="0"/>
            <a:t>Нереализованные</a:t>
          </a:r>
          <a:endParaRPr lang="ru-RU" dirty="0"/>
        </a:p>
      </dgm:t>
    </dgm:pt>
    <dgm:pt modelId="{A387CDD7-5DBF-4EDD-B053-C2A25E4F2349}" type="parTrans" cxnId="{A0064871-E7E8-4419-9933-A3CCFB9F9364}">
      <dgm:prSet/>
      <dgm:spPr/>
      <dgm:t>
        <a:bodyPr/>
        <a:lstStyle/>
        <a:p>
          <a:endParaRPr lang="ru-RU"/>
        </a:p>
      </dgm:t>
    </dgm:pt>
    <dgm:pt modelId="{C6EB3BDD-0563-4E7D-B265-0BCA6B5D868E}" type="sibTrans" cxnId="{A0064871-E7E8-4419-9933-A3CCFB9F9364}">
      <dgm:prSet/>
      <dgm:spPr/>
      <dgm:t>
        <a:bodyPr/>
        <a:lstStyle/>
        <a:p>
          <a:endParaRPr lang="ru-RU"/>
        </a:p>
      </dgm:t>
    </dgm:pt>
    <dgm:pt modelId="{EA60C5AF-E21A-4C1B-AA8C-B82025E7A00B}">
      <dgm:prSet phldrT="[Текст]"/>
      <dgm:spPr/>
      <dgm:t>
        <a:bodyPr/>
        <a:lstStyle/>
        <a:p>
          <a:pPr algn="just"/>
          <a:r>
            <a:rPr lang="ru-RU" b="1" dirty="0" smtClean="0"/>
            <a:t>Выделение дополнительных ставок и увеличение з/п для </a:t>
          </a:r>
          <a:r>
            <a:rPr lang="en-US" b="1" dirty="0" smtClean="0"/>
            <a:t>IT-</a:t>
          </a:r>
          <a:r>
            <a:rPr lang="ru-RU" b="1" dirty="0" smtClean="0"/>
            <a:t>специалистов</a:t>
          </a:r>
          <a:endParaRPr lang="ru-RU" b="1" dirty="0"/>
        </a:p>
      </dgm:t>
    </dgm:pt>
    <dgm:pt modelId="{93A8DCCD-334B-4264-9C54-F0D39284AD67}" type="parTrans" cxnId="{699075C8-FDB1-44B5-B835-C79CDCF9E45B}">
      <dgm:prSet/>
      <dgm:spPr/>
      <dgm:t>
        <a:bodyPr/>
        <a:lstStyle/>
        <a:p>
          <a:endParaRPr lang="ru-RU"/>
        </a:p>
      </dgm:t>
    </dgm:pt>
    <dgm:pt modelId="{80849D31-B023-4F20-8867-D1EA76D2F9E9}" type="sibTrans" cxnId="{699075C8-FDB1-44B5-B835-C79CDCF9E45B}">
      <dgm:prSet/>
      <dgm:spPr/>
      <dgm:t>
        <a:bodyPr/>
        <a:lstStyle/>
        <a:p>
          <a:endParaRPr lang="ru-RU"/>
        </a:p>
      </dgm:t>
    </dgm:pt>
    <dgm:pt modelId="{B3719D65-81E0-4577-8079-81A5D214D138}">
      <dgm:prSet phldrT="[Текст]"/>
      <dgm:spPr/>
      <dgm:t>
        <a:bodyPr/>
        <a:lstStyle/>
        <a:p>
          <a:pPr algn="just"/>
          <a:r>
            <a:rPr lang="ru-RU" dirty="0"/>
            <a:t>Развитие отечественного </a:t>
          </a:r>
          <a:r>
            <a:rPr lang="ru-RU" dirty="0" smtClean="0"/>
            <a:t>ПО</a:t>
          </a:r>
          <a:endParaRPr lang="ru-RU" dirty="0"/>
        </a:p>
      </dgm:t>
    </dgm:pt>
    <dgm:pt modelId="{B704C07B-22DF-4C00-B487-8EDEE487003A}" type="parTrans" cxnId="{322E2C7E-0E7E-44C1-9334-453BB1AB0570}">
      <dgm:prSet/>
      <dgm:spPr/>
      <dgm:t>
        <a:bodyPr/>
        <a:lstStyle/>
        <a:p>
          <a:endParaRPr lang="ru-RU"/>
        </a:p>
      </dgm:t>
    </dgm:pt>
    <dgm:pt modelId="{57F94B98-3D76-4301-B700-1761CFBCE913}" type="sibTrans" cxnId="{322E2C7E-0E7E-44C1-9334-453BB1AB0570}">
      <dgm:prSet/>
      <dgm:spPr/>
      <dgm:t>
        <a:bodyPr/>
        <a:lstStyle/>
        <a:p>
          <a:endParaRPr lang="ru-RU"/>
        </a:p>
      </dgm:t>
    </dgm:pt>
    <dgm:pt modelId="{FEF3C231-F93A-4592-A115-A4063D11E460}">
      <dgm:prSet phldrT="[Текст]"/>
      <dgm:spPr/>
      <dgm:t>
        <a:bodyPr/>
        <a:lstStyle/>
        <a:p>
          <a:pPr algn="just"/>
          <a:r>
            <a:rPr lang="ru-RU" dirty="0" smtClean="0"/>
            <a:t>Принятие </a:t>
          </a:r>
          <a:r>
            <a:rPr lang="ru-RU" dirty="0" err="1" smtClean="0"/>
            <a:t>профстандартов</a:t>
          </a:r>
          <a:endParaRPr lang="ru-RU" dirty="0"/>
        </a:p>
      </dgm:t>
    </dgm:pt>
    <dgm:pt modelId="{819379B5-30C1-4F5B-8414-D880597F9795}" type="parTrans" cxnId="{F69734C2-C1B7-4941-A924-FA599D1DE80F}">
      <dgm:prSet/>
      <dgm:spPr/>
      <dgm:t>
        <a:bodyPr/>
        <a:lstStyle/>
        <a:p>
          <a:endParaRPr lang="ru-RU"/>
        </a:p>
      </dgm:t>
    </dgm:pt>
    <dgm:pt modelId="{0978C01B-B496-4621-BB89-6FD6B58D1372}" type="sibTrans" cxnId="{F69734C2-C1B7-4941-A924-FA599D1DE80F}">
      <dgm:prSet/>
      <dgm:spPr/>
      <dgm:t>
        <a:bodyPr/>
        <a:lstStyle/>
        <a:p>
          <a:endParaRPr lang="ru-RU"/>
        </a:p>
      </dgm:t>
    </dgm:pt>
    <dgm:pt modelId="{09BDBB65-FEB0-4670-8B50-7DF7DCD3EBAA}">
      <dgm:prSet phldrT="[Текст]"/>
      <dgm:spPr/>
      <dgm:t>
        <a:bodyPr/>
        <a:lstStyle/>
        <a:p>
          <a:pPr algn="just"/>
          <a:r>
            <a:rPr lang="ru-RU" b="1" dirty="0"/>
            <a:t>Распространение </a:t>
          </a:r>
          <a:r>
            <a:rPr lang="ru-RU" b="1" dirty="0" smtClean="0"/>
            <a:t>статуса, льгот и субсидий </a:t>
          </a:r>
          <a:r>
            <a:rPr lang="en-US" b="1" dirty="0"/>
            <a:t>IT-</a:t>
          </a:r>
          <a:r>
            <a:rPr lang="ru-RU" b="1" dirty="0"/>
            <a:t>компаний на </a:t>
          </a:r>
          <a:r>
            <a:rPr lang="ru-RU" b="1" dirty="0" smtClean="0"/>
            <a:t>библиотеки</a:t>
          </a:r>
          <a:endParaRPr lang="ru-RU" b="1" dirty="0"/>
        </a:p>
      </dgm:t>
    </dgm:pt>
    <dgm:pt modelId="{640AB245-5E47-47B6-90DF-A8664B94A9F4}" type="parTrans" cxnId="{BA8629BA-E7F9-42B6-B4C8-ADA49D54FDD0}">
      <dgm:prSet/>
      <dgm:spPr/>
      <dgm:t>
        <a:bodyPr/>
        <a:lstStyle/>
        <a:p>
          <a:endParaRPr lang="ru-RU"/>
        </a:p>
      </dgm:t>
    </dgm:pt>
    <dgm:pt modelId="{5A9E1A7C-2FAD-42C9-B374-6ADC9F609FE4}" type="sibTrans" cxnId="{BA8629BA-E7F9-42B6-B4C8-ADA49D54FDD0}">
      <dgm:prSet/>
      <dgm:spPr/>
      <dgm:t>
        <a:bodyPr/>
        <a:lstStyle/>
        <a:p>
          <a:endParaRPr lang="ru-RU"/>
        </a:p>
      </dgm:t>
    </dgm:pt>
    <dgm:pt modelId="{9C93A1AB-291F-4AE1-90D7-85E22979DDDD}">
      <dgm:prSet phldrT="[Текст]"/>
      <dgm:spPr/>
      <dgm:t>
        <a:bodyPr/>
        <a:lstStyle/>
        <a:p>
          <a:pPr algn="just"/>
          <a:r>
            <a:rPr lang="ru-RU" dirty="0" smtClean="0"/>
            <a:t>Комплексные </a:t>
          </a:r>
          <a:r>
            <a:rPr lang="ru-RU" dirty="0"/>
            <a:t>программы повышения </a:t>
          </a:r>
          <a:r>
            <a:rPr lang="ru-RU" dirty="0" smtClean="0"/>
            <a:t>квалификации</a:t>
          </a:r>
          <a:endParaRPr lang="ru-RU" dirty="0"/>
        </a:p>
      </dgm:t>
    </dgm:pt>
    <dgm:pt modelId="{FDF3A42D-BAC9-42D4-BAAD-AF6B3CF38ABF}" type="parTrans" cxnId="{28FB7110-3381-4F69-BD03-2DACDC865B07}">
      <dgm:prSet/>
      <dgm:spPr/>
      <dgm:t>
        <a:bodyPr/>
        <a:lstStyle/>
        <a:p>
          <a:endParaRPr lang="ru-RU"/>
        </a:p>
      </dgm:t>
    </dgm:pt>
    <dgm:pt modelId="{AC9C5D89-3380-4771-8A4D-BFECB11DBCE5}" type="sibTrans" cxnId="{28FB7110-3381-4F69-BD03-2DACDC865B07}">
      <dgm:prSet/>
      <dgm:spPr/>
      <dgm:t>
        <a:bodyPr/>
        <a:lstStyle/>
        <a:p>
          <a:endParaRPr lang="ru-RU"/>
        </a:p>
      </dgm:t>
    </dgm:pt>
    <dgm:pt modelId="{7872A5C1-A7B5-4244-A3AD-E9494985521E}" type="pres">
      <dgm:prSet presAssocID="{9A072E7A-EE08-4294-80B3-B6B86A17C6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5AEFC5-749B-451D-83AB-DD4B5ABBAFDF}" type="pres">
      <dgm:prSet presAssocID="{989A588D-E8E3-48CB-9446-D68E0CE5EC1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68F24B-B8E8-4B9E-A5F8-B6F60417D21B}" type="pres">
      <dgm:prSet presAssocID="{989A588D-E8E3-48CB-9446-D68E0CE5EC19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B24EC5-383A-4623-BEC7-2C1035298E19}" type="pres">
      <dgm:prSet presAssocID="{B6087924-53BA-4C16-8B7A-5E2ED85F0BE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29B081-CCD7-4E68-A737-E4BAE8F8958B}" type="pres">
      <dgm:prSet presAssocID="{B6087924-53BA-4C16-8B7A-5E2ED85F0BE7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91E58C-E424-46EC-A3BE-17D4B79819E0}" type="presOf" srcId="{B6087924-53BA-4C16-8B7A-5E2ED85F0BE7}" destId="{E1B24EC5-383A-4623-BEC7-2C1035298E19}" srcOrd="0" destOrd="0" presId="urn:microsoft.com/office/officeart/2005/8/layout/vList2"/>
    <dgm:cxn modelId="{F56E7061-0642-4099-9E21-1223AB013D91}" type="presOf" srcId="{09BDBB65-FEB0-4670-8B50-7DF7DCD3EBAA}" destId="{2A29B081-CCD7-4E68-A737-E4BAE8F8958B}" srcOrd="0" destOrd="1" presId="urn:microsoft.com/office/officeart/2005/8/layout/vList2"/>
    <dgm:cxn modelId="{0EB749B6-CA69-441A-B406-5ECF79847F02}" type="presOf" srcId="{702213AA-1DBB-45A9-9889-B9A47655F54D}" destId="{0968F24B-B8E8-4B9E-A5F8-B6F60417D21B}" srcOrd="0" destOrd="2" presId="urn:microsoft.com/office/officeart/2005/8/layout/vList2"/>
    <dgm:cxn modelId="{E13875AE-82EA-46F3-919D-490613D4DC2B}" srcId="{9A072E7A-EE08-4294-80B3-B6B86A17C606}" destId="{989A588D-E8E3-48CB-9446-D68E0CE5EC19}" srcOrd="0" destOrd="0" parTransId="{5D8CC323-E0AF-4B4C-AAF5-E21FBE91BDD4}" sibTransId="{741DE170-3D67-430C-95CB-98166F9C396C}"/>
    <dgm:cxn modelId="{A0064871-E7E8-4419-9933-A3CCFB9F9364}" srcId="{9A072E7A-EE08-4294-80B3-B6B86A17C606}" destId="{B6087924-53BA-4C16-8B7A-5E2ED85F0BE7}" srcOrd="1" destOrd="0" parTransId="{A387CDD7-5DBF-4EDD-B053-C2A25E4F2349}" sibTransId="{C6EB3BDD-0563-4E7D-B265-0BCA6B5D868E}"/>
    <dgm:cxn modelId="{A097D33C-D7F6-4A9B-A73E-B899805632A2}" type="presOf" srcId="{86D23D7C-9E6A-4A51-B0C8-68EBC12BD973}" destId="{0968F24B-B8E8-4B9E-A5F8-B6F60417D21B}" srcOrd="0" destOrd="0" presId="urn:microsoft.com/office/officeart/2005/8/layout/vList2"/>
    <dgm:cxn modelId="{35316204-E62C-4408-81DD-71AFAC68FF31}" type="presOf" srcId="{D9D7B425-DA9D-4D71-AD00-8BD2586E2ACB}" destId="{0968F24B-B8E8-4B9E-A5F8-B6F60417D21B}" srcOrd="0" destOrd="1" presId="urn:microsoft.com/office/officeart/2005/8/layout/vList2"/>
    <dgm:cxn modelId="{322E2C7E-0E7E-44C1-9334-453BB1AB0570}" srcId="{989A588D-E8E3-48CB-9446-D68E0CE5EC19}" destId="{B3719D65-81E0-4577-8079-81A5D214D138}" srcOrd="3" destOrd="0" parTransId="{B704C07B-22DF-4C00-B487-8EDEE487003A}" sibTransId="{57F94B98-3D76-4301-B700-1761CFBCE913}"/>
    <dgm:cxn modelId="{7A644657-DF5C-43EC-9CE9-92906FDF256C}" type="presOf" srcId="{989A588D-E8E3-48CB-9446-D68E0CE5EC19}" destId="{A95AEFC5-749B-451D-83AB-DD4B5ABBAFDF}" srcOrd="0" destOrd="0" presId="urn:microsoft.com/office/officeart/2005/8/layout/vList2"/>
    <dgm:cxn modelId="{28FB7110-3381-4F69-BD03-2DACDC865B07}" srcId="{989A588D-E8E3-48CB-9446-D68E0CE5EC19}" destId="{9C93A1AB-291F-4AE1-90D7-85E22979DDDD}" srcOrd="5" destOrd="0" parTransId="{FDF3A42D-BAC9-42D4-BAAD-AF6B3CF38ABF}" sibTransId="{AC9C5D89-3380-4771-8A4D-BFECB11DBCE5}"/>
    <dgm:cxn modelId="{264AA43A-EF7D-4BFB-9158-64DFE253204F}" srcId="{989A588D-E8E3-48CB-9446-D68E0CE5EC19}" destId="{86D23D7C-9E6A-4A51-B0C8-68EBC12BD973}" srcOrd="0" destOrd="0" parTransId="{B1B6C421-53C4-4F6C-96B8-0A2CE5519576}" sibTransId="{9E2508D0-5160-44B0-A13F-89A6CD86BA7C}"/>
    <dgm:cxn modelId="{ECE3CB7C-B198-4ED5-895D-2E308F9BC0B0}" type="presOf" srcId="{9A072E7A-EE08-4294-80B3-B6B86A17C606}" destId="{7872A5C1-A7B5-4244-A3AD-E9494985521E}" srcOrd="0" destOrd="0" presId="urn:microsoft.com/office/officeart/2005/8/layout/vList2"/>
    <dgm:cxn modelId="{699075C8-FDB1-44B5-B835-C79CDCF9E45B}" srcId="{B6087924-53BA-4C16-8B7A-5E2ED85F0BE7}" destId="{EA60C5AF-E21A-4C1B-AA8C-B82025E7A00B}" srcOrd="0" destOrd="0" parTransId="{93A8DCCD-334B-4264-9C54-F0D39284AD67}" sibTransId="{80849D31-B023-4F20-8867-D1EA76D2F9E9}"/>
    <dgm:cxn modelId="{C0C2DE2E-716A-424E-B4C0-99DD8AE142E2}" type="presOf" srcId="{EA60C5AF-E21A-4C1B-AA8C-B82025E7A00B}" destId="{2A29B081-CCD7-4E68-A737-E4BAE8F8958B}" srcOrd="0" destOrd="0" presId="urn:microsoft.com/office/officeart/2005/8/layout/vList2"/>
    <dgm:cxn modelId="{EBE2C99C-62BA-479C-A6D5-0D09BB27FD74}" type="presOf" srcId="{FEF3C231-F93A-4592-A115-A4063D11E460}" destId="{0968F24B-B8E8-4B9E-A5F8-B6F60417D21B}" srcOrd="0" destOrd="4" presId="urn:microsoft.com/office/officeart/2005/8/layout/vList2"/>
    <dgm:cxn modelId="{27DF31CB-ECD0-4136-9CEF-DDC59667107E}" srcId="{989A588D-E8E3-48CB-9446-D68E0CE5EC19}" destId="{702213AA-1DBB-45A9-9889-B9A47655F54D}" srcOrd="2" destOrd="0" parTransId="{B1146A97-4F13-4B97-B658-CAA25102D6E2}" sibTransId="{AC115411-C9A0-4E03-A476-E11C5784374C}"/>
    <dgm:cxn modelId="{F45940CF-B291-4B8D-B686-C2C2389401D1}" type="presOf" srcId="{B3719D65-81E0-4577-8079-81A5D214D138}" destId="{0968F24B-B8E8-4B9E-A5F8-B6F60417D21B}" srcOrd="0" destOrd="3" presId="urn:microsoft.com/office/officeart/2005/8/layout/vList2"/>
    <dgm:cxn modelId="{6B06B07F-513B-427D-A732-8E68C7414498}" type="presOf" srcId="{9C93A1AB-291F-4AE1-90D7-85E22979DDDD}" destId="{0968F24B-B8E8-4B9E-A5F8-B6F60417D21B}" srcOrd="0" destOrd="5" presId="urn:microsoft.com/office/officeart/2005/8/layout/vList2"/>
    <dgm:cxn modelId="{F69734C2-C1B7-4941-A924-FA599D1DE80F}" srcId="{989A588D-E8E3-48CB-9446-D68E0CE5EC19}" destId="{FEF3C231-F93A-4592-A115-A4063D11E460}" srcOrd="4" destOrd="0" parTransId="{819379B5-30C1-4F5B-8414-D880597F9795}" sibTransId="{0978C01B-B496-4621-BB89-6FD6B58D1372}"/>
    <dgm:cxn modelId="{8A7B5AB4-862C-44FF-B333-8A886B3B8252}" srcId="{989A588D-E8E3-48CB-9446-D68E0CE5EC19}" destId="{D9D7B425-DA9D-4D71-AD00-8BD2586E2ACB}" srcOrd="1" destOrd="0" parTransId="{A2BE1203-B7BF-421F-B858-11D78A6C3A69}" sibTransId="{43E91AD2-E697-4E40-B264-1E75B73545A9}"/>
    <dgm:cxn modelId="{BA8629BA-E7F9-42B6-B4C8-ADA49D54FDD0}" srcId="{B6087924-53BA-4C16-8B7A-5E2ED85F0BE7}" destId="{09BDBB65-FEB0-4670-8B50-7DF7DCD3EBAA}" srcOrd="1" destOrd="0" parTransId="{640AB245-5E47-47B6-90DF-A8664B94A9F4}" sibTransId="{5A9E1A7C-2FAD-42C9-B374-6ADC9F609FE4}"/>
    <dgm:cxn modelId="{429792EE-E485-45F2-88A2-214ABEAE9876}" type="presParOf" srcId="{7872A5C1-A7B5-4244-A3AD-E9494985521E}" destId="{A95AEFC5-749B-451D-83AB-DD4B5ABBAFDF}" srcOrd="0" destOrd="0" presId="urn:microsoft.com/office/officeart/2005/8/layout/vList2"/>
    <dgm:cxn modelId="{277EFC41-9BA6-4C81-BE8C-6E02675267F2}" type="presParOf" srcId="{7872A5C1-A7B5-4244-A3AD-E9494985521E}" destId="{0968F24B-B8E8-4B9E-A5F8-B6F60417D21B}" srcOrd="1" destOrd="0" presId="urn:microsoft.com/office/officeart/2005/8/layout/vList2"/>
    <dgm:cxn modelId="{B8DB0D30-83CF-4282-AE98-037D6336DF44}" type="presParOf" srcId="{7872A5C1-A7B5-4244-A3AD-E9494985521E}" destId="{E1B24EC5-383A-4623-BEC7-2C1035298E19}" srcOrd="2" destOrd="0" presId="urn:microsoft.com/office/officeart/2005/8/layout/vList2"/>
    <dgm:cxn modelId="{81102AD9-D52D-4BA2-BFDB-000C22C03F3E}" type="presParOf" srcId="{7872A5C1-A7B5-4244-A3AD-E9494985521E}" destId="{2A29B081-CCD7-4E68-A737-E4BAE8F8958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0650F0-CAF4-4538-9359-6C9EE4C14DF3}" type="doc">
      <dgm:prSet loTypeId="urn:microsoft.com/office/officeart/2005/8/layout/p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E441D72-180D-4D77-9773-2AF4FBD0E5F8}">
      <dgm:prSet phldrT="[Текст]" custT="1"/>
      <dgm:spPr/>
      <dgm:t>
        <a:bodyPr/>
        <a:lstStyle/>
        <a:p>
          <a:r>
            <a:rPr lang="ru-RU" sz="2000" dirty="0" smtClean="0"/>
            <a:t>Курсы </a:t>
          </a:r>
        </a:p>
        <a:p>
          <a:r>
            <a:rPr lang="ru-RU" sz="2000" dirty="0" smtClean="0"/>
            <a:t>ГПНТБ </a:t>
          </a:r>
          <a:r>
            <a:rPr lang="ru-RU" sz="2000" dirty="0"/>
            <a:t>России</a:t>
          </a:r>
        </a:p>
      </dgm:t>
    </dgm:pt>
    <dgm:pt modelId="{B3B0A372-06FD-48E1-B4C8-E94696390E34}" type="parTrans" cxnId="{5F81A845-92FE-41B9-92E3-52B352DE8846}">
      <dgm:prSet/>
      <dgm:spPr/>
      <dgm:t>
        <a:bodyPr/>
        <a:lstStyle/>
        <a:p>
          <a:endParaRPr lang="ru-RU"/>
        </a:p>
      </dgm:t>
    </dgm:pt>
    <dgm:pt modelId="{87C9244A-B730-42BD-B034-D41A85A81A3F}" type="sibTrans" cxnId="{5F81A845-92FE-41B9-92E3-52B352DE8846}">
      <dgm:prSet/>
      <dgm:spPr/>
      <dgm:t>
        <a:bodyPr/>
        <a:lstStyle/>
        <a:p>
          <a:endParaRPr lang="ru-RU"/>
        </a:p>
      </dgm:t>
    </dgm:pt>
    <dgm:pt modelId="{AFFFF3E7-3866-4D3A-B154-56458679A231}">
      <dgm:prSet phldrT="[Текст]" custT="1"/>
      <dgm:spPr/>
      <dgm:t>
        <a:bodyPr/>
        <a:lstStyle/>
        <a:p>
          <a:r>
            <a:rPr lang="ru-RU" sz="2000" dirty="0" smtClean="0"/>
            <a:t>Конференции-школы </a:t>
          </a:r>
          <a:r>
            <a:rPr lang="ru-RU" sz="2000" dirty="0"/>
            <a:t>НАББ</a:t>
          </a:r>
        </a:p>
      </dgm:t>
    </dgm:pt>
    <dgm:pt modelId="{ACB6ABC9-AD31-426B-AD62-C84A9F5695B0}" type="parTrans" cxnId="{917617AE-E20B-4B97-8A5F-AE8001DCEC0C}">
      <dgm:prSet/>
      <dgm:spPr/>
      <dgm:t>
        <a:bodyPr/>
        <a:lstStyle/>
        <a:p>
          <a:endParaRPr lang="ru-RU"/>
        </a:p>
      </dgm:t>
    </dgm:pt>
    <dgm:pt modelId="{58AC8BEC-0E50-4C43-9DF0-7B11176A4C05}" type="sibTrans" cxnId="{917617AE-E20B-4B97-8A5F-AE8001DCEC0C}">
      <dgm:prSet/>
      <dgm:spPr/>
      <dgm:t>
        <a:bodyPr/>
        <a:lstStyle/>
        <a:p>
          <a:endParaRPr lang="ru-RU"/>
        </a:p>
      </dgm:t>
    </dgm:pt>
    <dgm:pt modelId="{513D5BFD-208E-4BBA-9663-1901B480BEA6}">
      <dgm:prSet phldrT="[Текст]" custT="1"/>
      <dgm:spPr/>
      <dgm:t>
        <a:bodyPr/>
        <a:lstStyle/>
        <a:p>
          <a:r>
            <a:rPr lang="ru-RU" sz="1800" dirty="0" smtClean="0"/>
            <a:t>Курсы </a:t>
          </a:r>
          <a:r>
            <a:rPr lang="ru-RU" sz="1800" dirty="0"/>
            <a:t>ГУНБ Красноярского края</a:t>
          </a:r>
        </a:p>
      </dgm:t>
    </dgm:pt>
    <dgm:pt modelId="{B3D7BC5F-F359-4945-8D6D-FD8B90976622}" type="parTrans" cxnId="{DDF9AB42-D0E4-44E8-88F0-B62ADD476171}">
      <dgm:prSet/>
      <dgm:spPr/>
      <dgm:t>
        <a:bodyPr/>
        <a:lstStyle/>
        <a:p>
          <a:endParaRPr lang="ru-RU"/>
        </a:p>
      </dgm:t>
    </dgm:pt>
    <dgm:pt modelId="{B1210DA9-DACE-4F53-ADE0-9F0F36A8CDAE}" type="sibTrans" cxnId="{DDF9AB42-D0E4-44E8-88F0-B62ADD476171}">
      <dgm:prSet/>
      <dgm:spPr/>
      <dgm:t>
        <a:bodyPr/>
        <a:lstStyle/>
        <a:p>
          <a:endParaRPr lang="ru-RU"/>
        </a:p>
      </dgm:t>
    </dgm:pt>
    <dgm:pt modelId="{4B44E2AF-98B0-4C23-82E3-63A0AABBA2F7}">
      <dgm:prSet/>
      <dgm:spPr/>
      <dgm:t>
        <a:bodyPr/>
        <a:lstStyle/>
        <a:p>
          <a:r>
            <a:rPr lang="ru-RU" dirty="0"/>
            <a:t>Оффлайн курсы </a:t>
          </a:r>
          <a:r>
            <a:rPr lang="ru-RU" dirty="0" smtClean="0"/>
            <a:t> </a:t>
          </a:r>
          <a:r>
            <a:rPr lang="ru-RU" dirty="0"/>
            <a:t>ЦГПБ им. В.В. Маяковского </a:t>
          </a:r>
        </a:p>
      </dgm:t>
    </dgm:pt>
    <dgm:pt modelId="{C7E4DD83-8AC0-4915-BAB4-674E0D643BD2}" type="parTrans" cxnId="{B0F31F80-1F7F-4F70-B1EA-2800337786CE}">
      <dgm:prSet/>
      <dgm:spPr/>
      <dgm:t>
        <a:bodyPr/>
        <a:lstStyle/>
        <a:p>
          <a:endParaRPr lang="ru-RU"/>
        </a:p>
      </dgm:t>
    </dgm:pt>
    <dgm:pt modelId="{CA265FD5-1F0A-4809-BD07-716A39FD0C52}" type="sibTrans" cxnId="{B0F31F80-1F7F-4F70-B1EA-2800337786CE}">
      <dgm:prSet/>
      <dgm:spPr/>
      <dgm:t>
        <a:bodyPr/>
        <a:lstStyle/>
        <a:p>
          <a:endParaRPr lang="ru-RU"/>
        </a:p>
      </dgm:t>
    </dgm:pt>
    <dgm:pt modelId="{8ABDB0BE-3E53-4495-9095-8EA648D790A1}" type="pres">
      <dgm:prSet presAssocID="{830650F0-CAF4-4538-9359-6C9EE4C14DF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696667-0230-4F46-AEFA-4C618A425951}" type="pres">
      <dgm:prSet presAssocID="{830650F0-CAF4-4538-9359-6C9EE4C14DF3}" presName="bkgdShp" presStyleLbl="alignAccFollowNode1" presStyleIdx="0" presStyleCnt="1" custScaleY="96555"/>
      <dgm:spPr/>
    </dgm:pt>
    <dgm:pt modelId="{6BC08897-6FE2-4705-85F3-CE20E3ECC78B}" type="pres">
      <dgm:prSet presAssocID="{830650F0-CAF4-4538-9359-6C9EE4C14DF3}" presName="linComp" presStyleCnt="0"/>
      <dgm:spPr/>
    </dgm:pt>
    <dgm:pt modelId="{781E5B53-6256-480E-8D77-EE856647DC04}" type="pres">
      <dgm:prSet presAssocID="{FE441D72-180D-4D77-9773-2AF4FBD0E5F8}" presName="compNode" presStyleCnt="0"/>
      <dgm:spPr/>
    </dgm:pt>
    <dgm:pt modelId="{CEF9ADCD-6860-4B63-83F7-7BD4CCF7504D}" type="pres">
      <dgm:prSet presAssocID="{FE441D72-180D-4D77-9773-2AF4FBD0E5F8}" presName="node" presStyleLbl="node1" presStyleIdx="0" presStyleCnt="4" custScaleX="99898" custScaleY="38476" custLinFactNeighborX="-4743" custLinFactNeighborY="-377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E9E0D6-661B-4FFD-B021-DC3362430C90}" type="pres">
      <dgm:prSet presAssocID="{FE441D72-180D-4D77-9773-2AF4FBD0E5F8}" presName="invisiNode" presStyleLbl="node1" presStyleIdx="0" presStyleCnt="4"/>
      <dgm:spPr/>
    </dgm:pt>
    <dgm:pt modelId="{F51E6195-028F-4B9C-8887-325922D17928}" type="pres">
      <dgm:prSet presAssocID="{FE441D72-180D-4D77-9773-2AF4FBD0E5F8}" presName="imagNode" presStyleLbl="fgImgPlace1" presStyleIdx="0" presStyleCnt="4" custScaleX="107148" custScaleY="117994" custLinFactNeighborX="-1873" custLinFactNeighborY="-2435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ru-RU"/>
        </a:p>
      </dgm:t>
    </dgm:pt>
    <dgm:pt modelId="{49FECFD1-EDE7-4B7F-8C9F-79942927BFCE}" type="pres">
      <dgm:prSet presAssocID="{87C9244A-B730-42BD-B034-D41A85A81A3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36B8722-D032-49D2-B82C-D76907F76140}" type="pres">
      <dgm:prSet presAssocID="{AFFFF3E7-3866-4D3A-B154-56458679A231}" presName="compNode" presStyleCnt="0"/>
      <dgm:spPr/>
    </dgm:pt>
    <dgm:pt modelId="{E1353896-5CBD-497B-AD31-7AFE688F7D4C}" type="pres">
      <dgm:prSet presAssocID="{AFFFF3E7-3866-4D3A-B154-56458679A231}" presName="node" presStyleLbl="node1" presStyleIdx="1" presStyleCnt="4" custScaleX="99898" custScaleY="37707" custLinFactNeighborX="-1500" custLinFactNeighborY="-363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ECDF77-6D39-4468-B8A2-3DC5A2FE23E7}" type="pres">
      <dgm:prSet presAssocID="{AFFFF3E7-3866-4D3A-B154-56458679A231}" presName="invisiNode" presStyleLbl="node1" presStyleIdx="1" presStyleCnt="4"/>
      <dgm:spPr/>
    </dgm:pt>
    <dgm:pt modelId="{53A6ACF4-CFE0-4DF4-A965-DC11F733A574}" type="pres">
      <dgm:prSet presAssocID="{AFFFF3E7-3866-4D3A-B154-56458679A231}" presName="imagNode" presStyleLbl="fgImgPlace1" presStyleIdx="1" presStyleCnt="4" custScaleX="108744" custScaleY="111217" custLinFactNeighborX="-443" custLinFactNeighborY="-2576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EADF332C-EA8D-4729-A7FF-71F14FE6E439}" type="pres">
      <dgm:prSet presAssocID="{58AC8BEC-0E50-4C43-9DF0-7B11176A4C0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23F066B-E71F-425F-A440-9B4B688DCEA6}" type="pres">
      <dgm:prSet presAssocID="{513D5BFD-208E-4BBA-9663-1901B480BEA6}" presName="compNode" presStyleCnt="0"/>
      <dgm:spPr/>
    </dgm:pt>
    <dgm:pt modelId="{B1A133E6-9A80-44DA-B75C-2E04561C3A2F}" type="pres">
      <dgm:prSet presAssocID="{513D5BFD-208E-4BBA-9663-1901B480BEA6}" presName="node" presStyleLbl="node1" presStyleIdx="2" presStyleCnt="4" custScaleX="99898" custScaleY="37707" custLinFactNeighborX="-442" custLinFactNeighborY="-363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05D4BA-7537-4826-B425-EFB2D22076CF}" type="pres">
      <dgm:prSet presAssocID="{513D5BFD-208E-4BBA-9663-1901B480BEA6}" presName="invisiNode" presStyleLbl="node1" presStyleIdx="2" presStyleCnt="4"/>
      <dgm:spPr/>
    </dgm:pt>
    <dgm:pt modelId="{CF4E0D69-DD54-4CC6-932F-AAF7BB3FAA96}" type="pres">
      <dgm:prSet presAssocID="{513D5BFD-208E-4BBA-9663-1901B480BEA6}" presName="imagNode" presStyleLbl="fgImgPlace1" presStyleIdx="2" presStyleCnt="4" custScaleX="100431" custScaleY="109209" custLinFactNeighborX="-2682" custLinFactNeighborY="-2500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1C129CA2-1991-4D63-9E1F-895365F379FB}" type="pres">
      <dgm:prSet presAssocID="{B1210DA9-DACE-4F53-ADE0-9F0F36A8CDA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3C31DF4-38D1-4A6A-BA1E-037249142CBE}" type="pres">
      <dgm:prSet presAssocID="{4B44E2AF-98B0-4C23-82E3-63A0AABBA2F7}" presName="compNode" presStyleCnt="0"/>
      <dgm:spPr/>
    </dgm:pt>
    <dgm:pt modelId="{3CB7260C-5F68-4F18-A4C4-2CDC6E822FB6}" type="pres">
      <dgm:prSet presAssocID="{4B44E2AF-98B0-4C23-82E3-63A0AABBA2F7}" presName="node" presStyleLbl="node1" presStyleIdx="3" presStyleCnt="4" custScaleX="99898" custScaleY="46090" custLinFactNeighborX="4746" custLinFactNeighborY="-340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A1F61-8959-45EB-A3A8-073BECFAA260}" type="pres">
      <dgm:prSet presAssocID="{4B44E2AF-98B0-4C23-82E3-63A0AABBA2F7}" presName="invisiNode" presStyleLbl="node1" presStyleIdx="3" presStyleCnt="4"/>
      <dgm:spPr/>
    </dgm:pt>
    <dgm:pt modelId="{90222A9A-B5C2-419B-912A-FAFFC6F11AD2}" type="pres">
      <dgm:prSet presAssocID="{4B44E2AF-98B0-4C23-82E3-63A0AABBA2F7}" presName="imagNode" presStyleLbl="fgImgPlace1" presStyleIdx="3" presStyleCnt="4" custScaleY="106588" custLinFactNeighborX="-1553" custLinFactNeighborY="-2606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</dgm:spPr>
      <dgm:t>
        <a:bodyPr/>
        <a:lstStyle/>
        <a:p>
          <a:endParaRPr lang="ru-RU"/>
        </a:p>
      </dgm:t>
    </dgm:pt>
  </dgm:ptLst>
  <dgm:cxnLst>
    <dgm:cxn modelId="{B10FBE31-38B9-4ADD-8583-A3A900A0E072}" type="presOf" srcId="{830650F0-CAF4-4538-9359-6C9EE4C14DF3}" destId="{8ABDB0BE-3E53-4495-9095-8EA648D790A1}" srcOrd="0" destOrd="0" presId="urn:microsoft.com/office/officeart/2005/8/layout/pList2"/>
    <dgm:cxn modelId="{3A8B1FC1-FF08-4E2F-934B-6DA8985A36F5}" type="presOf" srcId="{4B44E2AF-98B0-4C23-82E3-63A0AABBA2F7}" destId="{3CB7260C-5F68-4F18-A4C4-2CDC6E822FB6}" srcOrd="0" destOrd="0" presId="urn:microsoft.com/office/officeart/2005/8/layout/pList2"/>
    <dgm:cxn modelId="{353C79D2-F86C-4044-A653-F33035D39BB9}" type="presOf" srcId="{87C9244A-B730-42BD-B034-D41A85A81A3F}" destId="{49FECFD1-EDE7-4B7F-8C9F-79942927BFCE}" srcOrd="0" destOrd="0" presId="urn:microsoft.com/office/officeart/2005/8/layout/pList2"/>
    <dgm:cxn modelId="{5F81A845-92FE-41B9-92E3-52B352DE8846}" srcId="{830650F0-CAF4-4538-9359-6C9EE4C14DF3}" destId="{FE441D72-180D-4D77-9773-2AF4FBD0E5F8}" srcOrd="0" destOrd="0" parTransId="{B3B0A372-06FD-48E1-B4C8-E94696390E34}" sibTransId="{87C9244A-B730-42BD-B034-D41A85A81A3F}"/>
    <dgm:cxn modelId="{33FCDEE4-EA44-4A72-B981-F38DB4E35AB6}" type="presOf" srcId="{513D5BFD-208E-4BBA-9663-1901B480BEA6}" destId="{B1A133E6-9A80-44DA-B75C-2E04561C3A2F}" srcOrd="0" destOrd="0" presId="urn:microsoft.com/office/officeart/2005/8/layout/pList2"/>
    <dgm:cxn modelId="{917617AE-E20B-4B97-8A5F-AE8001DCEC0C}" srcId="{830650F0-CAF4-4538-9359-6C9EE4C14DF3}" destId="{AFFFF3E7-3866-4D3A-B154-56458679A231}" srcOrd="1" destOrd="0" parTransId="{ACB6ABC9-AD31-426B-AD62-C84A9F5695B0}" sibTransId="{58AC8BEC-0E50-4C43-9DF0-7B11176A4C05}"/>
    <dgm:cxn modelId="{4FC8C3C3-CDE3-4B8D-B900-72143DCF5DE5}" type="presOf" srcId="{FE441D72-180D-4D77-9773-2AF4FBD0E5F8}" destId="{CEF9ADCD-6860-4B63-83F7-7BD4CCF7504D}" srcOrd="0" destOrd="0" presId="urn:microsoft.com/office/officeart/2005/8/layout/pList2"/>
    <dgm:cxn modelId="{EBD4B7A5-7549-420C-9A50-70D8A7DD12FB}" type="presOf" srcId="{58AC8BEC-0E50-4C43-9DF0-7B11176A4C05}" destId="{EADF332C-EA8D-4729-A7FF-71F14FE6E439}" srcOrd="0" destOrd="0" presId="urn:microsoft.com/office/officeart/2005/8/layout/pList2"/>
    <dgm:cxn modelId="{F29EC4A7-C834-4000-8A48-A9E6275D32D5}" type="presOf" srcId="{B1210DA9-DACE-4F53-ADE0-9F0F36A8CDAE}" destId="{1C129CA2-1991-4D63-9E1F-895365F379FB}" srcOrd="0" destOrd="0" presId="urn:microsoft.com/office/officeart/2005/8/layout/pList2"/>
    <dgm:cxn modelId="{B0F31F80-1F7F-4F70-B1EA-2800337786CE}" srcId="{830650F0-CAF4-4538-9359-6C9EE4C14DF3}" destId="{4B44E2AF-98B0-4C23-82E3-63A0AABBA2F7}" srcOrd="3" destOrd="0" parTransId="{C7E4DD83-8AC0-4915-BAB4-674E0D643BD2}" sibTransId="{CA265FD5-1F0A-4809-BD07-716A39FD0C52}"/>
    <dgm:cxn modelId="{86216FB8-26B3-44CF-A0C7-EFC96AFD7798}" type="presOf" srcId="{AFFFF3E7-3866-4D3A-B154-56458679A231}" destId="{E1353896-5CBD-497B-AD31-7AFE688F7D4C}" srcOrd="0" destOrd="0" presId="urn:microsoft.com/office/officeart/2005/8/layout/pList2"/>
    <dgm:cxn modelId="{DDF9AB42-D0E4-44E8-88F0-B62ADD476171}" srcId="{830650F0-CAF4-4538-9359-6C9EE4C14DF3}" destId="{513D5BFD-208E-4BBA-9663-1901B480BEA6}" srcOrd="2" destOrd="0" parTransId="{B3D7BC5F-F359-4945-8D6D-FD8B90976622}" sibTransId="{B1210DA9-DACE-4F53-ADE0-9F0F36A8CDAE}"/>
    <dgm:cxn modelId="{0C12C46C-13F6-4AB9-86FF-E4BEB46A7C1B}" type="presParOf" srcId="{8ABDB0BE-3E53-4495-9095-8EA648D790A1}" destId="{84696667-0230-4F46-AEFA-4C618A425951}" srcOrd="0" destOrd="0" presId="urn:microsoft.com/office/officeart/2005/8/layout/pList2"/>
    <dgm:cxn modelId="{E7D30BB7-844D-4E03-ACC8-F51FA18ABCDB}" type="presParOf" srcId="{8ABDB0BE-3E53-4495-9095-8EA648D790A1}" destId="{6BC08897-6FE2-4705-85F3-CE20E3ECC78B}" srcOrd="1" destOrd="0" presId="urn:microsoft.com/office/officeart/2005/8/layout/pList2"/>
    <dgm:cxn modelId="{7D5E0510-2C8D-4747-9059-091380DF363F}" type="presParOf" srcId="{6BC08897-6FE2-4705-85F3-CE20E3ECC78B}" destId="{781E5B53-6256-480E-8D77-EE856647DC04}" srcOrd="0" destOrd="0" presId="urn:microsoft.com/office/officeart/2005/8/layout/pList2"/>
    <dgm:cxn modelId="{FCFD4D54-FC7D-4AFE-A962-1DE24D906DEA}" type="presParOf" srcId="{781E5B53-6256-480E-8D77-EE856647DC04}" destId="{CEF9ADCD-6860-4B63-83F7-7BD4CCF7504D}" srcOrd="0" destOrd="0" presId="urn:microsoft.com/office/officeart/2005/8/layout/pList2"/>
    <dgm:cxn modelId="{C9DBE63C-62E0-4C4B-9C1F-A1740F395570}" type="presParOf" srcId="{781E5B53-6256-480E-8D77-EE856647DC04}" destId="{7BE9E0D6-661B-4FFD-B021-DC3362430C90}" srcOrd="1" destOrd="0" presId="urn:microsoft.com/office/officeart/2005/8/layout/pList2"/>
    <dgm:cxn modelId="{6423DACA-9E8C-4496-A223-69351DEBF61F}" type="presParOf" srcId="{781E5B53-6256-480E-8D77-EE856647DC04}" destId="{F51E6195-028F-4B9C-8887-325922D17928}" srcOrd="2" destOrd="0" presId="urn:microsoft.com/office/officeart/2005/8/layout/pList2"/>
    <dgm:cxn modelId="{25A8E17A-FF37-4DC1-AB0E-C8733B6D2674}" type="presParOf" srcId="{6BC08897-6FE2-4705-85F3-CE20E3ECC78B}" destId="{49FECFD1-EDE7-4B7F-8C9F-79942927BFCE}" srcOrd="1" destOrd="0" presId="urn:microsoft.com/office/officeart/2005/8/layout/pList2"/>
    <dgm:cxn modelId="{1882428F-8CF9-488C-91B7-837CA81A487B}" type="presParOf" srcId="{6BC08897-6FE2-4705-85F3-CE20E3ECC78B}" destId="{036B8722-D032-49D2-B82C-D76907F76140}" srcOrd="2" destOrd="0" presId="urn:microsoft.com/office/officeart/2005/8/layout/pList2"/>
    <dgm:cxn modelId="{9A0CDF91-E0BA-4B4D-BCCC-60B84437CE2D}" type="presParOf" srcId="{036B8722-D032-49D2-B82C-D76907F76140}" destId="{E1353896-5CBD-497B-AD31-7AFE688F7D4C}" srcOrd="0" destOrd="0" presId="urn:microsoft.com/office/officeart/2005/8/layout/pList2"/>
    <dgm:cxn modelId="{578941A5-3B3B-4688-A91A-BB55531492A5}" type="presParOf" srcId="{036B8722-D032-49D2-B82C-D76907F76140}" destId="{5EECDF77-6D39-4468-B8A2-3DC5A2FE23E7}" srcOrd="1" destOrd="0" presId="urn:microsoft.com/office/officeart/2005/8/layout/pList2"/>
    <dgm:cxn modelId="{2516FF08-7A18-4F86-8361-8DE9D758CDC2}" type="presParOf" srcId="{036B8722-D032-49D2-B82C-D76907F76140}" destId="{53A6ACF4-CFE0-4DF4-A965-DC11F733A574}" srcOrd="2" destOrd="0" presId="urn:microsoft.com/office/officeart/2005/8/layout/pList2"/>
    <dgm:cxn modelId="{25FF4D2E-A14F-44C5-91A2-6EBF47401A32}" type="presParOf" srcId="{6BC08897-6FE2-4705-85F3-CE20E3ECC78B}" destId="{EADF332C-EA8D-4729-A7FF-71F14FE6E439}" srcOrd="3" destOrd="0" presId="urn:microsoft.com/office/officeart/2005/8/layout/pList2"/>
    <dgm:cxn modelId="{05591558-1E2C-4229-B128-FC3DD1BA965B}" type="presParOf" srcId="{6BC08897-6FE2-4705-85F3-CE20E3ECC78B}" destId="{423F066B-E71F-425F-A440-9B4B688DCEA6}" srcOrd="4" destOrd="0" presId="urn:microsoft.com/office/officeart/2005/8/layout/pList2"/>
    <dgm:cxn modelId="{3588FB55-2308-4EC4-A019-DB38C1D8F4BE}" type="presParOf" srcId="{423F066B-E71F-425F-A440-9B4B688DCEA6}" destId="{B1A133E6-9A80-44DA-B75C-2E04561C3A2F}" srcOrd="0" destOrd="0" presId="urn:microsoft.com/office/officeart/2005/8/layout/pList2"/>
    <dgm:cxn modelId="{30A2F3A7-1286-4195-90D5-B4826786D8D2}" type="presParOf" srcId="{423F066B-E71F-425F-A440-9B4B688DCEA6}" destId="{2A05D4BA-7537-4826-B425-EFB2D22076CF}" srcOrd="1" destOrd="0" presId="urn:microsoft.com/office/officeart/2005/8/layout/pList2"/>
    <dgm:cxn modelId="{309B223A-DDC3-4FAF-84CB-60EE51426484}" type="presParOf" srcId="{423F066B-E71F-425F-A440-9B4B688DCEA6}" destId="{CF4E0D69-DD54-4CC6-932F-AAF7BB3FAA96}" srcOrd="2" destOrd="0" presId="urn:microsoft.com/office/officeart/2005/8/layout/pList2"/>
    <dgm:cxn modelId="{1072B3C3-92A6-4DFF-A8E9-FF1C4FA4E94C}" type="presParOf" srcId="{6BC08897-6FE2-4705-85F3-CE20E3ECC78B}" destId="{1C129CA2-1991-4D63-9E1F-895365F379FB}" srcOrd="5" destOrd="0" presId="urn:microsoft.com/office/officeart/2005/8/layout/pList2"/>
    <dgm:cxn modelId="{5BFB88DA-446E-4E04-A32B-D12496D34CF2}" type="presParOf" srcId="{6BC08897-6FE2-4705-85F3-CE20E3ECC78B}" destId="{43C31DF4-38D1-4A6A-BA1E-037249142CBE}" srcOrd="6" destOrd="0" presId="urn:microsoft.com/office/officeart/2005/8/layout/pList2"/>
    <dgm:cxn modelId="{2B81D516-10F1-4350-B529-52CD4F8EA5BC}" type="presParOf" srcId="{43C31DF4-38D1-4A6A-BA1E-037249142CBE}" destId="{3CB7260C-5F68-4F18-A4C4-2CDC6E822FB6}" srcOrd="0" destOrd="0" presId="urn:microsoft.com/office/officeart/2005/8/layout/pList2"/>
    <dgm:cxn modelId="{59EE6616-687D-410C-ABC1-7F66428119FA}" type="presParOf" srcId="{43C31DF4-38D1-4A6A-BA1E-037249142CBE}" destId="{97AA1F61-8959-45EB-A3A8-073BECFAA260}" srcOrd="1" destOrd="0" presId="urn:microsoft.com/office/officeart/2005/8/layout/pList2"/>
    <dgm:cxn modelId="{5EE1322B-30B0-4313-9E16-DC50C5231C42}" type="presParOf" srcId="{43C31DF4-38D1-4A6A-BA1E-037249142CBE}" destId="{90222A9A-B5C2-419B-912A-FAFFC6F11AD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FF93A8-514C-492F-96CA-9209A8EAECF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7F3074A-AFA1-47A1-92EF-FFE017F91039}">
      <dgm:prSet/>
      <dgm:spPr/>
      <dgm:t>
        <a:bodyPr/>
        <a:lstStyle/>
        <a:p>
          <a:r>
            <a:rPr lang="ru-RU" b="1" dirty="0"/>
            <a:t>Федеральный закон "О персональных данных" от 27.07.2006 N 152-ФЗ</a:t>
          </a:r>
          <a:endParaRPr lang="en-US" dirty="0"/>
        </a:p>
      </dgm:t>
    </dgm:pt>
    <dgm:pt modelId="{9D36694D-4C2D-4F52-B4FC-EBA6AD513D37}" type="parTrans" cxnId="{07AAE953-70BF-42ED-8493-CDD4B26DF2CA}">
      <dgm:prSet/>
      <dgm:spPr/>
      <dgm:t>
        <a:bodyPr/>
        <a:lstStyle/>
        <a:p>
          <a:endParaRPr lang="en-US"/>
        </a:p>
      </dgm:t>
    </dgm:pt>
    <dgm:pt modelId="{F6511653-7489-466B-B54C-58F9ABA6C539}" type="sibTrans" cxnId="{07AAE953-70BF-42ED-8493-CDD4B26DF2CA}">
      <dgm:prSet/>
      <dgm:spPr/>
      <dgm:t>
        <a:bodyPr/>
        <a:lstStyle/>
        <a:p>
          <a:endParaRPr lang="en-US"/>
        </a:p>
      </dgm:t>
    </dgm:pt>
    <dgm:pt modelId="{830B7F12-DDDA-4AD0-9430-9F94E9143EF4}">
      <dgm:prSet/>
      <dgm:spPr/>
      <dgm:t>
        <a:bodyPr/>
        <a:lstStyle/>
        <a:p>
          <a:r>
            <a:rPr lang="ru-RU" b="1"/>
            <a:t>Федеральный закон "Об электронной подписи" от 06.04.2011 N 63-ФЗ </a:t>
          </a:r>
          <a:endParaRPr lang="en-US"/>
        </a:p>
      </dgm:t>
    </dgm:pt>
    <dgm:pt modelId="{5EE40A85-12FF-46CC-9833-8D34A5D68ABE}" type="parTrans" cxnId="{DA3BA789-A189-43BF-A1DC-EA9524038758}">
      <dgm:prSet/>
      <dgm:spPr/>
      <dgm:t>
        <a:bodyPr/>
        <a:lstStyle/>
        <a:p>
          <a:endParaRPr lang="en-US"/>
        </a:p>
      </dgm:t>
    </dgm:pt>
    <dgm:pt modelId="{7C01BE4D-25B7-4368-BA7F-17F7D29FED0C}" type="sibTrans" cxnId="{DA3BA789-A189-43BF-A1DC-EA9524038758}">
      <dgm:prSet/>
      <dgm:spPr/>
      <dgm:t>
        <a:bodyPr/>
        <a:lstStyle/>
        <a:p>
          <a:endParaRPr lang="en-US"/>
        </a:p>
      </dgm:t>
    </dgm:pt>
    <dgm:pt modelId="{77F5F1E1-C33E-4FA8-9BDA-E1D54AEC5F40}" type="pres">
      <dgm:prSet presAssocID="{8FFF93A8-514C-492F-96CA-9209A8EAECF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18BEEA5-A667-4D0E-AA00-A4FAAA35810F}" type="pres">
      <dgm:prSet presAssocID="{E7F3074A-AFA1-47A1-92EF-FFE017F91039}" presName="hierRoot1" presStyleCnt="0"/>
      <dgm:spPr/>
      <dgm:t>
        <a:bodyPr/>
        <a:lstStyle/>
        <a:p>
          <a:endParaRPr lang="ru-RU"/>
        </a:p>
      </dgm:t>
    </dgm:pt>
    <dgm:pt modelId="{ED30CFEA-ECC2-421E-B76E-471430939227}" type="pres">
      <dgm:prSet presAssocID="{E7F3074A-AFA1-47A1-92EF-FFE017F91039}" presName="composite" presStyleCnt="0"/>
      <dgm:spPr/>
      <dgm:t>
        <a:bodyPr/>
        <a:lstStyle/>
        <a:p>
          <a:endParaRPr lang="ru-RU"/>
        </a:p>
      </dgm:t>
    </dgm:pt>
    <dgm:pt modelId="{D420EE29-3C07-4F79-A0DD-662EDE1EAD54}" type="pres">
      <dgm:prSet presAssocID="{E7F3074A-AFA1-47A1-92EF-FFE017F91039}" presName="background" presStyleLbl="node0" presStyleIdx="0" presStyleCnt="2"/>
      <dgm:spPr/>
      <dgm:t>
        <a:bodyPr/>
        <a:lstStyle/>
        <a:p>
          <a:endParaRPr lang="ru-RU"/>
        </a:p>
      </dgm:t>
    </dgm:pt>
    <dgm:pt modelId="{FDD9D2EB-6571-42BC-B9A8-2409B3F61D15}" type="pres">
      <dgm:prSet presAssocID="{E7F3074A-AFA1-47A1-92EF-FFE017F91039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80E977-AA07-4723-863D-18CCDC67B497}" type="pres">
      <dgm:prSet presAssocID="{E7F3074A-AFA1-47A1-92EF-FFE017F91039}" presName="hierChild2" presStyleCnt="0"/>
      <dgm:spPr/>
      <dgm:t>
        <a:bodyPr/>
        <a:lstStyle/>
        <a:p>
          <a:endParaRPr lang="ru-RU"/>
        </a:p>
      </dgm:t>
    </dgm:pt>
    <dgm:pt modelId="{D273E5ED-A46C-4322-88FC-1DA053303FD4}" type="pres">
      <dgm:prSet presAssocID="{830B7F12-DDDA-4AD0-9430-9F94E9143EF4}" presName="hierRoot1" presStyleCnt="0"/>
      <dgm:spPr/>
      <dgm:t>
        <a:bodyPr/>
        <a:lstStyle/>
        <a:p>
          <a:endParaRPr lang="ru-RU"/>
        </a:p>
      </dgm:t>
    </dgm:pt>
    <dgm:pt modelId="{5FC1E722-34FD-4C41-9A9D-5EDF3C9EE7DC}" type="pres">
      <dgm:prSet presAssocID="{830B7F12-DDDA-4AD0-9430-9F94E9143EF4}" presName="composite" presStyleCnt="0"/>
      <dgm:spPr/>
      <dgm:t>
        <a:bodyPr/>
        <a:lstStyle/>
        <a:p>
          <a:endParaRPr lang="ru-RU"/>
        </a:p>
      </dgm:t>
    </dgm:pt>
    <dgm:pt modelId="{2BF08A20-2712-466C-9302-9F7B34B4147B}" type="pres">
      <dgm:prSet presAssocID="{830B7F12-DDDA-4AD0-9430-9F94E9143EF4}" presName="background" presStyleLbl="node0" presStyleIdx="1" presStyleCnt="2"/>
      <dgm:spPr/>
      <dgm:t>
        <a:bodyPr/>
        <a:lstStyle/>
        <a:p>
          <a:endParaRPr lang="ru-RU"/>
        </a:p>
      </dgm:t>
    </dgm:pt>
    <dgm:pt modelId="{76FC44F6-DA24-472E-9436-1B14EF6B9BF5}" type="pres">
      <dgm:prSet presAssocID="{830B7F12-DDDA-4AD0-9430-9F94E9143EF4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0FF16F-F24A-4DF7-B12C-F5557065DCE4}" type="pres">
      <dgm:prSet presAssocID="{830B7F12-DDDA-4AD0-9430-9F94E9143EF4}" presName="hierChild2" presStyleCnt="0"/>
      <dgm:spPr/>
      <dgm:t>
        <a:bodyPr/>
        <a:lstStyle/>
        <a:p>
          <a:endParaRPr lang="ru-RU"/>
        </a:p>
      </dgm:t>
    </dgm:pt>
  </dgm:ptLst>
  <dgm:cxnLst>
    <dgm:cxn modelId="{952E6593-4E22-4FD3-B2DB-72F99974A65C}" type="presOf" srcId="{830B7F12-DDDA-4AD0-9430-9F94E9143EF4}" destId="{76FC44F6-DA24-472E-9436-1B14EF6B9BF5}" srcOrd="0" destOrd="0" presId="urn:microsoft.com/office/officeart/2005/8/layout/hierarchy1"/>
    <dgm:cxn modelId="{07AAE953-70BF-42ED-8493-CDD4B26DF2CA}" srcId="{8FFF93A8-514C-492F-96CA-9209A8EAECFC}" destId="{E7F3074A-AFA1-47A1-92EF-FFE017F91039}" srcOrd="0" destOrd="0" parTransId="{9D36694D-4C2D-4F52-B4FC-EBA6AD513D37}" sibTransId="{F6511653-7489-466B-B54C-58F9ABA6C539}"/>
    <dgm:cxn modelId="{DA3BA789-A189-43BF-A1DC-EA9524038758}" srcId="{8FFF93A8-514C-492F-96CA-9209A8EAECFC}" destId="{830B7F12-DDDA-4AD0-9430-9F94E9143EF4}" srcOrd="1" destOrd="0" parTransId="{5EE40A85-12FF-46CC-9833-8D34A5D68ABE}" sibTransId="{7C01BE4D-25B7-4368-BA7F-17F7D29FED0C}"/>
    <dgm:cxn modelId="{97600309-FDAA-4C01-BAEE-9FD7CA7C0640}" type="presOf" srcId="{8FFF93A8-514C-492F-96CA-9209A8EAECFC}" destId="{77F5F1E1-C33E-4FA8-9BDA-E1D54AEC5F40}" srcOrd="0" destOrd="0" presId="urn:microsoft.com/office/officeart/2005/8/layout/hierarchy1"/>
    <dgm:cxn modelId="{6A7FC1D7-9642-4366-84D2-3D8D85C19237}" type="presOf" srcId="{E7F3074A-AFA1-47A1-92EF-FFE017F91039}" destId="{FDD9D2EB-6571-42BC-B9A8-2409B3F61D15}" srcOrd="0" destOrd="0" presId="urn:microsoft.com/office/officeart/2005/8/layout/hierarchy1"/>
    <dgm:cxn modelId="{E5957D48-5E94-4A12-9A06-5CF03F54A4DE}" type="presParOf" srcId="{77F5F1E1-C33E-4FA8-9BDA-E1D54AEC5F40}" destId="{218BEEA5-A667-4D0E-AA00-A4FAAA35810F}" srcOrd="0" destOrd="0" presId="urn:microsoft.com/office/officeart/2005/8/layout/hierarchy1"/>
    <dgm:cxn modelId="{0D568E6A-3F06-46BA-904E-8936A17F4C01}" type="presParOf" srcId="{218BEEA5-A667-4D0E-AA00-A4FAAA35810F}" destId="{ED30CFEA-ECC2-421E-B76E-471430939227}" srcOrd="0" destOrd="0" presId="urn:microsoft.com/office/officeart/2005/8/layout/hierarchy1"/>
    <dgm:cxn modelId="{9A1A6D26-66F7-44E9-BFF7-62FAE5F78030}" type="presParOf" srcId="{ED30CFEA-ECC2-421E-B76E-471430939227}" destId="{D420EE29-3C07-4F79-A0DD-662EDE1EAD54}" srcOrd="0" destOrd="0" presId="urn:microsoft.com/office/officeart/2005/8/layout/hierarchy1"/>
    <dgm:cxn modelId="{CE1F27CE-0000-43C5-AF15-59DEF9C3A166}" type="presParOf" srcId="{ED30CFEA-ECC2-421E-B76E-471430939227}" destId="{FDD9D2EB-6571-42BC-B9A8-2409B3F61D15}" srcOrd="1" destOrd="0" presId="urn:microsoft.com/office/officeart/2005/8/layout/hierarchy1"/>
    <dgm:cxn modelId="{4EED6761-D4FD-400B-9B75-57F2D3C74848}" type="presParOf" srcId="{218BEEA5-A667-4D0E-AA00-A4FAAA35810F}" destId="{D380E977-AA07-4723-863D-18CCDC67B497}" srcOrd="1" destOrd="0" presId="urn:microsoft.com/office/officeart/2005/8/layout/hierarchy1"/>
    <dgm:cxn modelId="{925C78EC-7A1F-406C-AB9A-7C0A29320863}" type="presParOf" srcId="{77F5F1E1-C33E-4FA8-9BDA-E1D54AEC5F40}" destId="{D273E5ED-A46C-4322-88FC-1DA053303FD4}" srcOrd="1" destOrd="0" presId="urn:microsoft.com/office/officeart/2005/8/layout/hierarchy1"/>
    <dgm:cxn modelId="{7DC3CF52-52EE-46F4-9181-C37CC125EA66}" type="presParOf" srcId="{D273E5ED-A46C-4322-88FC-1DA053303FD4}" destId="{5FC1E722-34FD-4C41-9A9D-5EDF3C9EE7DC}" srcOrd="0" destOrd="0" presId="urn:microsoft.com/office/officeart/2005/8/layout/hierarchy1"/>
    <dgm:cxn modelId="{8AA2E1DB-2F4D-4617-A0B1-F4CF267B365E}" type="presParOf" srcId="{5FC1E722-34FD-4C41-9A9D-5EDF3C9EE7DC}" destId="{2BF08A20-2712-466C-9302-9F7B34B4147B}" srcOrd="0" destOrd="0" presId="urn:microsoft.com/office/officeart/2005/8/layout/hierarchy1"/>
    <dgm:cxn modelId="{4634B78D-6AAB-401E-8439-B8CF954DB847}" type="presParOf" srcId="{5FC1E722-34FD-4C41-9A9D-5EDF3C9EE7DC}" destId="{76FC44F6-DA24-472E-9436-1B14EF6B9BF5}" srcOrd="1" destOrd="0" presId="urn:microsoft.com/office/officeart/2005/8/layout/hierarchy1"/>
    <dgm:cxn modelId="{193CAEC9-F8F2-44B5-A0DB-56722A78B12D}" type="presParOf" srcId="{D273E5ED-A46C-4322-88FC-1DA053303FD4}" destId="{EE0FF16F-F24A-4DF7-B12C-F5557065DCE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FF93A8-514C-492F-96CA-9209A8EAECF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7F3074A-AFA1-47A1-92EF-FFE017F91039}">
      <dgm:prSet/>
      <dgm:spPr/>
      <dgm:t>
        <a:bodyPr/>
        <a:lstStyle/>
        <a:p>
          <a:r>
            <a:rPr lang="ru-RU" b="1" dirty="0"/>
            <a:t>Федеральный закон "О персональных данных" от 27.07.2006 N 152-ФЗ</a:t>
          </a:r>
          <a:endParaRPr lang="en-US" dirty="0"/>
        </a:p>
      </dgm:t>
    </dgm:pt>
    <dgm:pt modelId="{9D36694D-4C2D-4F52-B4FC-EBA6AD513D37}" type="parTrans" cxnId="{07AAE953-70BF-42ED-8493-CDD4B26DF2CA}">
      <dgm:prSet/>
      <dgm:spPr/>
      <dgm:t>
        <a:bodyPr/>
        <a:lstStyle/>
        <a:p>
          <a:endParaRPr lang="en-US"/>
        </a:p>
      </dgm:t>
    </dgm:pt>
    <dgm:pt modelId="{F6511653-7489-466B-B54C-58F9ABA6C539}" type="sibTrans" cxnId="{07AAE953-70BF-42ED-8493-CDD4B26DF2CA}">
      <dgm:prSet/>
      <dgm:spPr/>
      <dgm:t>
        <a:bodyPr/>
        <a:lstStyle/>
        <a:p>
          <a:endParaRPr lang="en-US"/>
        </a:p>
      </dgm:t>
    </dgm:pt>
    <dgm:pt modelId="{830B7F12-DDDA-4AD0-9430-9F94E9143EF4}">
      <dgm:prSet/>
      <dgm:spPr/>
      <dgm:t>
        <a:bodyPr/>
        <a:lstStyle/>
        <a:p>
          <a:r>
            <a:rPr lang="ru-RU" b="1"/>
            <a:t>Федеральный закон "Об электронной подписи" от 06.04.2011 N 63-ФЗ </a:t>
          </a:r>
          <a:endParaRPr lang="en-US"/>
        </a:p>
      </dgm:t>
    </dgm:pt>
    <dgm:pt modelId="{5EE40A85-12FF-46CC-9833-8D34A5D68ABE}" type="parTrans" cxnId="{DA3BA789-A189-43BF-A1DC-EA9524038758}">
      <dgm:prSet/>
      <dgm:spPr/>
      <dgm:t>
        <a:bodyPr/>
        <a:lstStyle/>
        <a:p>
          <a:endParaRPr lang="en-US"/>
        </a:p>
      </dgm:t>
    </dgm:pt>
    <dgm:pt modelId="{7C01BE4D-25B7-4368-BA7F-17F7D29FED0C}" type="sibTrans" cxnId="{DA3BA789-A189-43BF-A1DC-EA9524038758}">
      <dgm:prSet/>
      <dgm:spPr/>
      <dgm:t>
        <a:bodyPr/>
        <a:lstStyle/>
        <a:p>
          <a:endParaRPr lang="en-US"/>
        </a:p>
      </dgm:t>
    </dgm:pt>
    <dgm:pt modelId="{77F5F1E1-C33E-4FA8-9BDA-E1D54AEC5F40}" type="pres">
      <dgm:prSet presAssocID="{8FFF93A8-514C-492F-96CA-9209A8EAECF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18BEEA5-A667-4D0E-AA00-A4FAAA35810F}" type="pres">
      <dgm:prSet presAssocID="{E7F3074A-AFA1-47A1-92EF-FFE017F91039}" presName="hierRoot1" presStyleCnt="0"/>
      <dgm:spPr/>
      <dgm:t>
        <a:bodyPr/>
        <a:lstStyle/>
        <a:p>
          <a:endParaRPr lang="ru-RU"/>
        </a:p>
      </dgm:t>
    </dgm:pt>
    <dgm:pt modelId="{ED30CFEA-ECC2-421E-B76E-471430939227}" type="pres">
      <dgm:prSet presAssocID="{E7F3074A-AFA1-47A1-92EF-FFE017F91039}" presName="composite" presStyleCnt="0"/>
      <dgm:spPr/>
      <dgm:t>
        <a:bodyPr/>
        <a:lstStyle/>
        <a:p>
          <a:endParaRPr lang="ru-RU"/>
        </a:p>
      </dgm:t>
    </dgm:pt>
    <dgm:pt modelId="{D420EE29-3C07-4F79-A0DD-662EDE1EAD54}" type="pres">
      <dgm:prSet presAssocID="{E7F3074A-AFA1-47A1-92EF-FFE017F91039}" presName="background" presStyleLbl="node0" presStyleIdx="0" presStyleCnt="2"/>
      <dgm:spPr/>
      <dgm:t>
        <a:bodyPr/>
        <a:lstStyle/>
        <a:p>
          <a:endParaRPr lang="ru-RU"/>
        </a:p>
      </dgm:t>
    </dgm:pt>
    <dgm:pt modelId="{FDD9D2EB-6571-42BC-B9A8-2409B3F61D15}" type="pres">
      <dgm:prSet presAssocID="{E7F3074A-AFA1-47A1-92EF-FFE017F91039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80E977-AA07-4723-863D-18CCDC67B497}" type="pres">
      <dgm:prSet presAssocID="{E7F3074A-AFA1-47A1-92EF-FFE017F91039}" presName="hierChild2" presStyleCnt="0"/>
      <dgm:spPr/>
      <dgm:t>
        <a:bodyPr/>
        <a:lstStyle/>
        <a:p>
          <a:endParaRPr lang="ru-RU"/>
        </a:p>
      </dgm:t>
    </dgm:pt>
    <dgm:pt modelId="{D273E5ED-A46C-4322-88FC-1DA053303FD4}" type="pres">
      <dgm:prSet presAssocID="{830B7F12-DDDA-4AD0-9430-9F94E9143EF4}" presName="hierRoot1" presStyleCnt="0"/>
      <dgm:spPr/>
      <dgm:t>
        <a:bodyPr/>
        <a:lstStyle/>
        <a:p>
          <a:endParaRPr lang="ru-RU"/>
        </a:p>
      </dgm:t>
    </dgm:pt>
    <dgm:pt modelId="{5FC1E722-34FD-4C41-9A9D-5EDF3C9EE7DC}" type="pres">
      <dgm:prSet presAssocID="{830B7F12-DDDA-4AD0-9430-9F94E9143EF4}" presName="composite" presStyleCnt="0"/>
      <dgm:spPr/>
      <dgm:t>
        <a:bodyPr/>
        <a:lstStyle/>
        <a:p>
          <a:endParaRPr lang="ru-RU"/>
        </a:p>
      </dgm:t>
    </dgm:pt>
    <dgm:pt modelId="{2BF08A20-2712-466C-9302-9F7B34B4147B}" type="pres">
      <dgm:prSet presAssocID="{830B7F12-DDDA-4AD0-9430-9F94E9143EF4}" presName="background" presStyleLbl="node0" presStyleIdx="1" presStyleCnt="2"/>
      <dgm:spPr/>
      <dgm:t>
        <a:bodyPr/>
        <a:lstStyle/>
        <a:p>
          <a:endParaRPr lang="ru-RU"/>
        </a:p>
      </dgm:t>
    </dgm:pt>
    <dgm:pt modelId="{76FC44F6-DA24-472E-9436-1B14EF6B9BF5}" type="pres">
      <dgm:prSet presAssocID="{830B7F12-DDDA-4AD0-9430-9F94E9143EF4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0FF16F-F24A-4DF7-B12C-F5557065DCE4}" type="pres">
      <dgm:prSet presAssocID="{830B7F12-DDDA-4AD0-9430-9F94E9143EF4}" presName="hierChild2" presStyleCnt="0"/>
      <dgm:spPr/>
      <dgm:t>
        <a:bodyPr/>
        <a:lstStyle/>
        <a:p>
          <a:endParaRPr lang="ru-RU"/>
        </a:p>
      </dgm:t>
    </dgm:pt>
  </dgm:ptLst>
  <dgm:cxnLst>
    <dgm:cxn modelId="{07AAE953-70BF-42ED-8493-CDD4B26DF2CA}" srcId="{8FFF93A8-514C-492F-96CA-9209A8EAECFC}" destId="{E7F3074A-AFA1-47A1-92EF-FFE017F91039}" srcOrd="0" destOrd="0" parTransId="{9D36694D-4C2D-4F52-B4FC-EBA6AD513D37}" sibTransId="{F6511653-7489-466B-B54C-58F9ABA6C539}"/>
    <dgm:cxn modelId="{DA3BA789-A189-43BF-A1DC-EA9524038758}" srcId="{8FFF93A8-514C-492F-96CA-9209A8EAECFC}" destId="{830B7F12-DDDA-4AD0-9430-9F94E9143EF4}" srcOrd="1" destOrd="0" parTransId="{5EE40A85-12FF-46CC-9833-8D34A5D68ABE}" sibTransId="{7C01BE4D-25B7-4368-BA7F-17F7D29FED0C}"/>
    <dgm:cxn modelId="{54184C30-6A7E-4AB5-B90E-BB3AD3929806}" type="presOf" srcId="{8FFF93A8-514C-492F-96CA-9209A8EAECFC}" destId="{77F5F1E1-C33E-4FA8-9BDA-E1D54AEC5F40}" srcOrd="0" destOrd="0" presId="urn:microsoft.com/office/officeart/2005/8/layout/hierarchy1"/>
    <dgm:cxn modelId="{BD4041C8-5A3A-4781-9036-F33F8CA75E56}" type="presOf" srcId="{E7F3074A-AFA1-47A1-92EF-FFE017F91039}" destId="{FDD9D2EB-6571-42BC-B9A8-2409B3F61D15}" srcOrd="0" destOrd="0" presId="urn:microsoft.com/office/officeart/2005/8/layout/hierarchy1"/>
    <dgm:cxn modelId="{A777776C-FA73-4E5A-8DCF-B2434AE19AE4}" type="presOf" srcId="{830B7F12-DDDA-4AD0-9430-9F94E9143EF4}" destId="{76FC44F6-DA24-472E-9436-1B14EF6B9BF5}" srcOrd="0" destOrd="0" presId="urn:microsoft.com/office/officeart/2005/8/layout/hierarchy1"/>
    <dgm:cxn modelId="{F0272C45-1053-4CCF-B58C-07884D0EAD2C}" type="presParOf" srcId="{77F5F1E1-C33E-4FA8-9BDA-E1D54AEC5F40}" destId="{218BEEA5-A667-4D0E-AA00-A4FAAA35810F}" srcOrd="0" destOrd="0" presId="urn:microsoft.com/office/officeart/2005/8/layout/hierarchy1"/>
    <dgm:cxn modelId="{DD1B540D-A799-4E2B-AD17-22707454C176}" type="presParOf" srcId="{218BEEA5-A667-4D0E-AA00-A4FAAA35810F}" destId="{ED30CFEA-ECC2-421E-B76E-471430939227}" srcOrd="0" destOrd="0" presId="urn:microsoft.com/office/officeart/2005/8/layout/hierarchy1"/>
    <dgm:cxn modelId="{D270D3BD-8EB2-4E6F-986F-324C508A932D}" type="presParOf" srcId="{ED30CFEA-ECC2-421E-B76E-471430939227}" destId="{D420EE29-3C07-4F79-A0DD-662EDE1EAD54}" srcOrd="0" destOrd="0" presId="urn:microsoft.com/office/officeart/2005/8/layout/hierarchy1"/>
    <dgm:cxn modelId="{D09A6E76-2C3D-42AC-A2A2-897B213CCB62}" type="presParOf" srcId="{ED30CFEA-ECC2-421E-B76E-471430939227}" destId="{FDD9D2EB-6571-42BC-B9A8-2409B3F61D15}" srcOrd="1" destOrd="0" presId="urn:microsoft.com/office/officeart/2005/8/layout/hierarchy1"/>
    <dgm:cxn modelId="{ADEF92AB-77C8-4380-A8EE-28EF06742F1A}" type="presParOf" srcId="{218BEEA5-A667-4D0E-AA00-A4FAAA35810F}" destId="{D380E977-AA07-4723-863D-18CCDC67B497}" srcOrd="1" destOrd="0" presId="urn:microsoft.com/office/officeart/2005/8/layout/hierarchy1"/>
    <dgm:cxn modelId="{A7954DE1-748C-4015-BE42-C52CFE5DD5D4}" type="presParOf" srcId="{77F5F1E1-C33E-4FA8-9BDA-E1D54AEC5F40}" destId="{D273E5ED-A46C-4322-88FC-1DA053303FD4}" srcOrd="1" destOrd="0" presId="urn:microsoft.com/office/officeart/2005/8/layout/hierarchy1"/>
    <dgm:cxn modelId="{3034FA33-897E-489A-B4AF-BD45B3CDC3AC}" type="presParOf" srcId="{D273E5ED-A46C-4322-88FC-1DA053303FD4}" destId="{5FC1E722-34FD-4C41-9A9D-5EDF3C9EE7DC}" srcOrd="0" destOrd="0" presId="urn:microsoft.com/office/officeart/2005/8/layout/hierarchy1"/>
    <dgm:cxn modelId="{5C25235C-B752-4468-8F8D-4385F79981DE}" type="presParOf" srcId="{5FC1E722-34FD-4C41-9A9D-5EDF3C9EE7DC}" destId="{2BF08A20-2712-466C-9302-9F7B34B4147B}" srcOrd="0" destOrd="0" presId="urn:microsoft.com/office/officeart/2005/8/layout/hierarchy1"/>
    <dgm:cxn modelId="{35BE523D-8DA6-407C-A02C-905976EFA413}" type="presParOf" srcId="{5FC1E722-34FD-4C41-9A9D-5EDF3C9EE7DC}" destId="{76FC44F6-DA24-472E-9436-1B14EF6B9BF5}" srcOrd="1" destOrd="0" presId="urn:microsoft.com/office/officeart/2005/8/layout/hierarchy1"/>
    <dgm:cxn modelId="{A1D8C130-6F1F-4F87-9B73-19D7050DA0B2}" type="presParOf" srcId="{D273E5ED-A46C-4322-88FC-1DA053303FD4}" destId="{EE0FF16F-F24A-4DF7-B12C-F5557065DCE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5CB8F95-0AA2-42D0-9068-9D718DC8D40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417FB8-9B0E-427F-8F37-D2AD9B21F94D}">
      <dgm:prSet/>
      <dgm:spPr/>
      <dgm:t>
        <a:bodyPr/>
        <a:lstStyle/>
        <a:p>
          <a:r>
            <a:rPr lang="ru-RU" b="1" i="1" dirty="0"/>
            <a:t>info@ircons.ru</a:t>
          </a:r>
          <a:endParaRPr lang="en-US" dirty="0"/>
        </a:p>
      </dgm:t>
    </dgm:pt>
    <dgm:pt modelId="{31678066-50A0-471D-819E-E8991D0320AB}" type="parTrans" cxnId="{8E9E2059-F0B1-403F-BE58-8511428F0B22}">
      <dgm:prSet/>
      <dgm:spPr/>
      <dgm:t>
        <a:bodyPr/>
        <a:lstStyle/>
        <a:p>
          <a:endParaRPr lang="en-US"/>
        </a:p>
      </dgm:t>
    </dgm:pt>
    <dgm:pt modelId="{B7663B50-8D45-4AE9-B4C4-83859B6E8B80}" type="sibTrans" cxnId="{8E9E2059-F0B1-403F-BE58-8511428F0B22}">
      <dgm:prSet/>
      <dgm:spPr/>
      <dgm:t>
        <a:bodyPr/>
        <a:lstStyle/>
        <a:p>
          <a:endParaRPr lang="en-US"/>
        </a:p>
      </dgm:t>
    </dgm:pt>
    <dgm:pt modelId="{406BBF0E-3CF5-447D-A2FE-45F82BB24A79}">
      <dgm:prSet/>
      <dgm:spPr/>
      <dgm:t>
        <a:bodyPr/>
        <a:lstStyle/>
        <a:p>
          <a:r>
            <a:rPr lang="ru-RU" b="1" i="1"/>
            <a:t>ирбис-консультант.рф</a:t>
          </a:r>
          <a:endParaRPr lang="en-US"/>
        </a:p>
      </dgm:t>
    </dgm:pt>
    <dgm:pt modelId="{B2126FD5-FD2B-4518-BAC2-8933F356679C}" type="parTrans" cxnId="{9B189964-0FF0-4986-98CA-BB9B5E2D5E77}">
      <dgm:prSet/>
      <dgm:spPr/>
      <dgm:t>
        <a:bodyPr/>
        <a:lstStyle/>
        <a:p>
          <a:endParaRPr lang="en-US"/>
        </a:p>
      </dgm:t>
    </dgm:pt>
    <dgm:pt modelId="{20A409FF-37B6-43AC-A90D-8F9D50A6C458}" type="sibTrans" cxnId="{9B189964-0FF0-4986-98CA-BB9B5E2D5E77}">
      <dgm:prSet/>
      <dgm:spPr/>
      <dgm:t>
        <a:bodyPr/>
        <a:lstStyle/>
        <a:p>
          <a:endParaRPr lang="en-US"/>
        </a:p>
      </dgm:t>
    </dgm:pt>
    <dgm:pt modelId="{6C8B6CF3-3671-447B-A2A1-7D6A527AC619}">
      <dgm:prSet/>
      <dgm:spPr/>
      <dgm:t>
        <a:bodyPr/>
        <a:lstStyle/>
        <a:p>
          <a:r>
            <a:rPr lang="ru-RU" b="1" i="1"/>
            <a:t>8-800-707-12-69</a:t>
          </a:r>
          <a:endParaRPr lang="en-US"/>
        </a:p>
      </dgm:t>
    </dgm:pt>
    <dgm:pt modelId="{A82974BA-E618-4AAC-BE48-7E4D1C191F62}" type="parTrans" cxnId="{6BF1C644-909E-4A07-BFA8-DD4478BBAE72}">
      <dgm:prSet/>
      <dgm:spPr/>
      <dgm:t>
        <a:bodyPr/>
        <a:lstStyle/>
        <a:p>
          <a:endParaRPr lang="en-US"/>
        </a:p>
      </dgm:t>
    </dgm:pt>
    <dgm:pt modelId="{766CD0FD-7771-49AE-A1B3-ABFC0572D046}" type="sibTrans" cxnId="{6BF1C644-909E-4A07-BFA8-DD4478BBAE72}">
      <dgm:prSet/>
      <dgm:spPr/>
      <dgm:t>
        <a:bodyPr/>
        <a:lstStyle/>
        <a:p>
          <a:endParaRPr lang="en-US"/>
        </a:p>
      </dgm:t>
    </dgm:pt>
    <dgm:pt modelId="{AA3A208F-D4EA-452D-AEBE-04457DAA584F}">
      <dgm:prSet/>
      <dgm:spPr/>
      <dgm:t>
        <a:bodyPr/>
        <a:lstStyle/>
        <a:p>
          <a:r>
            <a:rPr lang="ru-RU" b="1" i="1"/>
            <a:t>8-812-678-97-27</a:t>
          </a:r>
          <a:endParaRPr lang="en-US"/>
        </a:p>
      </dgm:t>
    </dgm:pt>
    <dgm:pt modelId="{57DF7774-F5B0-47D7-92B6-D39A0BA15263}" type="parTrans" cxnId="{1140CD4C-554C-425C-8487-87FA67C01105}">
      <dgm:prSet/>
      <dgm:spPr/>
      <dgm:t>
        <a:bodyPr/>
        <a:lstStyle/>
        <a:p>
          <a:endParaRPr lang="en-US"/>
        </a:p>
      </dgm:t>
    </dgm:pt>
    <dgm:pt modelId="{EF267471-1512-4D7B-9E9C-786F42E92214}" type="sibTrans" cxnId="{1140CD4C-554C-425C-8487-87FA67C01105}">
      <dgm:prSet/>
      <dgm:spPr/>
      <dgm:t>
        <a:bodyPr/>
        <a:lstStyle/>
        <a:p>
          <a:endParaRPr lang="en-US"/>
        </a:p>
      </dgm:t>
    </dgm:pt>
    <dgm:pt modelId="{E0009A46-AE44-463B-840D-9F1FB09CCAC2}">
      <dgm:prSet custT="1"/>
      <dgm:spPr/>
      <dgm:t>
        <a:bodyPr/>
        <a:lstStyle/>
        <a:p>
          <a:r>
            <a:rPr lang="ru-RU" sz="1800" b="1" i="1" dirty="0"/>
            <a:t>Альшанский Роман </a:t>
          </a:r>
          <a:r>
            <a:rPr lang="ru-RU" sz="1800" b="1" i="1" dirty="0" smtClean="0"/>
            <a:t>Сергеевич,</a:t>
          </a:r>
        </a:p>
        <a:p>
          <a:r>
            <a:rPr lang="ru-RU" sz="1600" b="0" i="1" dirty="0" smtClean="0"/>
            <a:t>Генеральный директор ООО ИРБИС-Консультант,</a:t>
          </a:r>
        </a:p>
        <a:p>
          <a:r>
            <a:rPr lang="ru-RU" sz="1600" b="0" i="1" dirty="0" smtClean="0"/>
            <a:t>Член правления Ассоциации ЭБНИТ</a:t>
          </a:r>
          <a:endParaRPr lang="en-US" sz="1600" b="0" dirty="0"/>
        </a:p>
      </dgm:t>
    </dgm:pt>
    <dgm:pt modelId="{C6FCC1E9-5081-4562-841C-3A386196C7C1}" type="parTrans" cxnId="{A24C5154-F897-4D77-A759-FE2428C69741}">
      <dgm:prSet/>
      <dgm:spPr/>
      <dgm:t>
        <a:bodyPr/>
        <a:lstStyle/>
        <a:p>
          <a:endParaRPr lang="en-US"/>
        </a:p>
      </dgm:t>
    </dgm:pt>
    <dgm:pt modelId="{9D06AA7E-0559-4CDF-B4D6-F96089DF6C63}" type="sibTrans" cxnId="{A24C5154-F897-4D77-A759-FE2428C69741}">
      <dgm:prSet/>
      <dgm:spPr/>
      <dgm:t>
        <a:bodyPr/>
        <a:lstStyle/>
        <a:p>
          <a:endParaRPr lang="en-US"/>
        </a:p>
      </dgm:t>
    </dgm:pt>
    <dgm:pt modelId="{871B01D4-6886-491E-96C6-A1A747FDBCF3}" type="pres">
      <dgm:prSet presAssocID="{F5CB8F95-0AA2-42D0-9068-9D718DC8D40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58CA93E-2E6B-47D6-AB7D-E5E7761555B5}" type="pres">
      <dgm:prSet presAssocID="{C9417FB8-9B0E-427F-8F37-D2AD9B21F94D}" presName="thickLine" presStyleLbl="alignNode1" presStyleIdx="0" presStyleCnt="5"/>
      <dgm:spPr/>
    </dgm:pt>
    <dgm:pt modelId="{E5DB504B-3EF3-4FC9-88B2-EACCF7004C58}" type="pres">
      <dgm:prSet presAssocID="{C9417FB8-9B0E-427F-8F37-D2AD9B21F94D}" presName="horz1" presStyleCnt="0"/>
      <dgm:spPr/>
    </dgm:pt>
    <dgm:pt modelId="{231C3871-5D70-4045-AFBA-07021C5B2907}" type="pres">
      <dgm:prSet presAssocID="{C9417FB8-9B0E-427F-8F37-D2AD9B21F94D}" presName="tx1" presStyleLbl="revTx" presStyleIdx="0" presStyleCnt="5" custLinFactNeighborY="2285"/>
      <dgm:spPr/>
      <dgm:t>
        <a:bodyPr/>
        <a:lstStyle/>
        <a:p>
          <a:endParaRPr lang="ru-RU"/>
        </a:p>
      </dgm:t>
    </dgm:pt>
    <dgm:pt modelId="{3FBEAD1F-0042-4996-8B57-CE531BD6A1EA}" type="pres">
      <dgm:prSet presAssocID="{C9417FB8-9B0E-427F-8F37-D2AD9B21F94D}" presName="vert1" presStyleCnt="0"/>
      <dgm:spPr/>
    </dgm:pt>
    <dgm:pt modelId="{EA65266A-C949-4A38-8274-49DFC0BDAA93}" type="pres">
      <dgm:prSet presAssocID="{406BBF0E-3CF5-447D-A2FE-45F82BB24A79}" presName="thickLine" presStyleLbl="alignNode1" presStyleIdx="1" presStyleCnt="5"/>
      <dgm:spPr/>
    </dgm:pt>
    <dgm:pt modelId="{A93785A4-085A-4CEB-90EA-9FAA8E216B3E}" type="pres">
      <dgm:prSet presAssocID="{406BBF0E-3CF5-447D-A2FE-45F82BB24A79}" presName="horz1" presStyleCnt="0"/>
      <dgm:spPr/>
    </dgm:pt>
    <dgm:pt modelId="{EAD424E5-F5CF-4DFF-A427-3B7F3D0E8E99}" type="pres">
      <dgm:prSet presAssocID="{406BBF0E-3CF5-447D-A2FE-45F82BB24A79}" presName="tx1" presStyleLbl="revTx" presStyleIdx="1" presStyleCnt="5"/>
      <dgm:spPr/>
      <dgm:t>
        <a:bodyPr/>
        <a:lstStyle/>
        <a:p>
          <a:endParaRPr lang="ru-RU"/>
        </a:p>
      </dgm:t>
    </dgm:pt>
    <dgm:pt modelId="{71179A63-FFFB-4F3A-BD2B-3F9295585EE7}" type="pres">
      <dgm:prSet presAssocID="{406BBF0E-3CF5-447D-A2FE-45F82BB24A79}" presName="vert1" presStyleCnt="0"/>
      <dgm:spPr/>
    </dgm:pt>
    <dgm:pt modelId="{B086CCD3-69D0-4A54-B442-4C441E79D66C}" type="pres">
      <dgm:prSet presAssocID="{6C8B6CF3-3671-447B-A2A1-7D6A527AC619}" presName="thickLine" presStyleLbl="alignNode1" presStyleIdx="2" presStyleCnt="5"/>
      <dgm:spPr/>
    </dgm:pt>
    <dgm:pt modelId="{4ED24210-2763-4157-8B24-6F2964BA766B}" type="pres">
      <dgm:prSet presAssocID="{6C8B6CF3-3671-447B-A2A1-7D6A527AC619}" presName="horz1" presStyleCnt="0"/>
      <dgm:spPr/>
    </dgm:pt>
    <dgm:pt modelId="{2E7FDF57-D149-4C1D-98E2-B64FBC8FB223}" type="pres">
      <dgm:prSet presAssocID="{6C8B6CF3-3671-447B-A2A1-7D6A527AC619}" presName="tx1" presStyleLbl="revTx" presStyleIdx="2" presStyleCnt="5"/>
      <dgm:spPr/>
      <dgm:t>
        <a:bodyPr/>
        <a:lstStyle/>
        <a:p>
          <a:endParaRPr lang="ru-RU"/>
        </a:p>
      </dgm:t>
    </dgm:pt>
    <dgm:pt modelId="{BC6C1D70-5CD1-4DB6-819F-070052726AD3}" type="pres">
      <dgm:prSet presAssocID="{6C8B6CF3-3671-447B-A2A1-7D6A527AC619}" presName="vert1" presStyleCnt="0"/>
      <dgm:spPr/>
    </dgm:pt>
    <dgm:pt modelId="{4E460FBD-F9AE-4922-97E3-214EE8CE0158}" type="pres">
      <dgm:prSet presAssocID="{AA3A208F-D4EA-452D-AEBE-04457DAA584F}" presName="thickLine" presStyleLbl="alignNode1" presStyleIdx="3" presStyleCnt="5"/>
      <dgm:spPr/>
    </dgm:pt>
    <dgm:pt modelId="{877DFD79-093E-4DEE-B044-3F2F4B9244D5}" type="pres">
      <dgm:prSet presAssocID="{AA3A208F-D4EA-452D-AEBE-04457DAA584F}" presName="horz1" presStyleCnt="0"/>
      <dgm:spPr/>
    </dgm:pt>
    <dgm:pt modelId="{95DFEEA1-C62F-4266-ACD3-A7B2EFA2E238}" type="pres">
      <dgm:prSet presAssocID="{AA3A208F-D4EA-452D-AEBE-04457DAA584F}" presName="tx1" presStyleLbl="revTx" presStyleIdx="3" presStyleCnt="5"/>
      <dgm:spPr/>
      <dgm:t>
        <a:bodyPr/>
        <a:lstStyle/>
        <a:p>
          <a:endParaRPr lang="ru-RU"/>
        </a:p>
      </dgm:t>
    </dgm:pt>
    <dgm:pt modelId="{4E60A6F3-275C-41B8-9CEB-3B4AD407A3BC}" type="pres">
      <dgm:prSet presAssocID="{AA3A208F-D4EA-452D-AEBE-04457DAA584F}" presName="vert1" presStyleCnt="0"/>
      <dgm:spPr/>
    </dgm:pt>
    <dgm:pt modelId="{051AF5A7-07F6-4C72-963E-9FBDFFFAC398}" type="pres">
      <dgm:prSet presAssocID="{E0009A46-AE44-463B-840D-9F1FB09CCAC2}" presName="thickLine" presStyleLbl="alignNode1" presStyleIdx="4" presStyleCnt="5"/>
      <dgm:spPr/>
    </dgm:pt>
    <dgm:pt modelId="{F6C73836-D67D-4F5A-91D7-40961C7701CB}" type="pres">
      <dgm:prSet presAssocID="{E0009A46-AE44-463B-840D-9F1FB09CCAC2}" presName="horz1" presStyleCnt="0"/>
      <dgm:spPr/>
    </dgm:pt>
    <dgm:pt modelId="{FE85C079-EC0C-4423-A57E-43401EBE4FC5}" type="pres">
      <dgm:prSet presAssocID="{E0009A46-AE44-463B-840D-9F1FB09CCAC2}" presName="tx1" presStyleLbl="revTx" presStyleIdx="4" presStyleCnt="5" custScaleY="229102" custLinFactNeighborX="646" custLinFactNeighborY="7778"/>
      <dgm:spPr/>
      <dgm:t>
        <a:bodyPr/>
        <a:lstStyle/>
        <a:p>
          <a:endParaRPr lang="ru-RU"/>
        </a:p>
      </dgm:t>
    </dgm:pt>
    <dgm:pt modelId="{F5BEED3E-8F3E-4D96-A978-D6224D223191}" type="pres">
      <dgm:prSet presAssocID="{E0009A46-AE44-463B-840D-9F1FB09CCAC2}" presName="vert1" presStyleCnt="0"/>
      <dgm:spPr/>
    </dgm:pt>
  </dgm:ptLst>
  <dgm:cxnLst>
    <dgm:cxn modelId="{6BF1C644-909E-4A07-BFA8-DD4478BBAE72}" srcId="{F5CB8F95-0AA2-42D0-9068-9D718DC8D40B}" destId="{6C8B6CF3-3671-447B-A2A1-7D6A527AC619}" srcOrd="2" destOrd="0" parTransId="{A82974BA-E618-4AAC-BE48-7E4D1C191F62}" sibTransId="{766CD0FD-7771-49AE-A1B3-ABFC0572D046}"/>
    <dgm:cxn modelId="{45E5C91B-6F93-4881-9E2F-ED68A16D0453}" type="presOf" srcId="{C9417FB8-9B0E-427F-8F37-D2AD9B21F94D}" destId="{231C3871-5D70-4045-AFBA-07021C5B2907}" srcOrd="0" destOrd="0" presId="urn:microsoft.com/office/officeart/2008/layout/LinedList"/>
    <dgm:cxn modelId="{A8D9C67B-A327-44F5-B3F2-DF35F89ED948}" type="presOf" srcId="{AA3A208F-D4EA-452D-AEBE-04457DAA584F}" destId="{95DFEEA1-C62F-4266-ACD3-A7B2EFA2E238}" srcOrd="0" destOrd="0" presId="urn:microsoft.com/office/officeart/2008/layout/LinedList"/>
    <dgm:cxn modelId="{8E9E2059-F0B1-403F-BE58-8511428F0B22}" srcId="{F5CB8F95-0AA2-42D0-9068-9D718DC8D40B}" destId="{C9417FB8-9B0E-427F-8F37-D2AD9B21F94D}" srcOrd="0" destOrd="0" parTransId="{31678066-50A0-471D-819E-E8991D0320AB}" sibTransId="{B7663B50-8D45-4AE9-B4C4-83859B6E8B80}"/>
    <dgm:cxn modelId="{53957B14-8860-4478-8C02-BBFFEBF25E94}" type="presOf" srcId="{E0009A46-AE44-463B-840D-9F1FB09CCAC2}" destId="{FE85C079-EC0C-4423-A57E-43401EBE4FC5}" srcOrd="0" destOrd="0" presId="urn:microsoft.com/office/officeart/2008/layout/LinedList"/>
    <dgm:cxn modelId="{38C9D457-7CB9-4605-BE20-46EB2BC5ADD4}" type="presOf" srcId="{F5CB8F95-0AA2-42D0-9068-9D718DC8D40B}" destId="{871B01D4-6886-491E-96C6-A1A747FDBCF3}" srcOrd="0" destOrd="0" presId="urn:microsoft.com/office/officeart/2008/layout/LinedList"/>
    <dgm:cxn modelId="{EA09C2E8-9236-4DE9-992E-8F289652D103}" type="presOf" srcId="{6C8B6CF3-3671-447B-A2A1-7D6A527AC619}" destId="{2E7FDF57-D149-4C1D-98E2-B64FBC8FB223}" srcOrd="0" destOrd="0" presId="urn:microsoft.com/office/officeart/2008/layout/LinedList"/>
    <dgm:cxn modelId="{1140CD4C-554C-425C-8487-87FA67C01105}" srcId="{F5CB8F95-0AA2-42D0-9068-9D718DC8D40B}" destId="{AA3A208F-D4EA-452D-AEBE-04457DAA584F}" srcOrd="3" destOrd="0" parTransId="{57DF7774-F5B0-47D7-92B6-D39A0BA15263}" sibTransId="{EF267471-1512-4D7B-9E9C-786F42E92214}"/>
    <dgm:cxn modelId="{9B189964-0FF0-4986-98CA-BB9B5E2D5E77}" srcId="{F5CB8F95-0AA2-42D0-9068-9D718DC8D40B}" destId="{406BBF0E-3CF5-447D-A2FE-45F82BB24A79}" srcOrd="1" destOrd="0" parTransId="{B2126FD5-FD2B-4518-BAC2-8933F356679C}" sibTransId="{20A409FF-37B6-43AC-A90D-8F9D50A6C458}"/>
    <dgm:cxn modelId="{A24C5154-F897-4D77-A759-FE2428C69741}" srcId="{F5CB8F95-0AA2-42D0-9068-9D718DC8D40B}" destId="{E0009A46-AE44-463B-840D-9F1FB09CCAC2}" srcOrd="4" destOrd="0" parTransId="{C6FCC1E9-5081-4562-841C-3A386196C7C1}" sibTransId="{9D06AA7E-0559-4CDF-B4D6-F96089DF6C63}"/>
    <dgm:cxn modelId="{8D3BC800-3B19-458F-8FA8-4332321D59FA}" type="presOf" srcId="{406BBF0E-3CF5-447D-A2FE-45F82BB24A79}" destId="{EAD424E5-F5CF-4DFF-A427-3B7F3D0E8E99}" srcOrd="0" destOrd="0" presId="urn:microsoft.com/office/officeart/2008/layout/LinedList"/>
    <dgm:cxn modelId="{BB9872DF-C593-4491-AA37-3AD0690BDFAB}" type="presParOf" srcId="{871B01D4-6886-491E-96C6-A1A747FDBCF3}" destId="{058CA93E-2E6B-47D6-AB7D-E5E7761555B5}" srcOrd="0" destOrd="0" presId="urn:microsoft.com/office/officeart/2008/layout/LinedList"/>
    <dgm:cxn modelId="{DBB39188-4643-497E-88C0-4D4A370DAFF4}" type="presParOf" srcId="{871B01D4-6886-491E-96C6-A1A747FDBCF3}" destId="{E5DB504B-3EF3-4FC9-88B2-EACCF7004C58}" srcOrd="1" destOrd="0" presId="urn:microsoft.com/office/officeart/2008/layout/LinedList"/>
    <dgm:cxn modelId="{7A4CC981-555F-45BE-B767-99922DEDFBF1}" type="presParOf" srcId="{E5DB504B-3EF3-4FC9-88B2-EACCF7004C58}" destId="{231C3871-5D70-4045-AFBA-07021C5B2907}" srcOrd="0" destOrd="0" presId="urn:microsoft.com/office/officeart/2008/layout/LinedList"/>
    <dgm:cxn modelId="{A1C2C9A5-C16D-4BB6-86AF-DD907F5DA2F8}" type="presParOf" srcId="{E5DB504B-3EF3-4FC9-88B2-EACCF7004C58}" destId="{3FBEAD1F-0042-4996-8B57-CE531BD6A1EA}" srcOrd="1" destOrd="0" presId="urn:microsoft.com/office/officeart/2008/layout/LinedList"/>
    <dgm:cxn modelId="{B4AF2092-845D-4131-90A8-48D3FD147A58}" type="presParOf" srcId="{871B01D4-6886-491E-96C6-A1A747FDBCF3}" destId="{EA65266A-C949-4A38-8274-49DFC0BDAA93}" srcOrd="2" destOrd="0" presId="urn:microsoft.com/office/officeart/2008/layout/LinedList"/>
    <dgm:cxn modelId="{4768518B-418A-4EE3-831D-DE021C9B393A}" type="presParOf" srcId="{871B01D4-6886-491E-96C6-A1A747FDBCF3}" destId="{A93785A4-085A-4CEB-90EA-9FAA8E216B3E}" srcOrd="3" destOrd="0" presId="urn:microsoft.com/office/officeart/2008/layout/LinedList"/>
    <dgm:cxn modelId="{D99499B0-B360-4EEB-B043-0425F7EB0E9F}" type="presParOf" srcId="{A93785A4-085A-4CEB-90EA-9FAA8E216B3E}" destId="{EAD424E5-F5CF-4DFF-A427-3B7F3D0E8E99}" srcOrd="0" destOrd="0" presId="urn:microsoft.com/office/officeart/2008/layout/LinedList"/>
    <dgm:cxn modelId="{974CC688-C6CB-4B15-8732-E711506B624B}" type="presParOf" srcId="{A93785A4-085A-4CEB-90EA-9FAA8E216B3E}" destId="{71179A63-FFFB-4F3A-BD2B-3F9295585EE7}" srcOrd="1" destOrd="0" presId="urn:microsoft.com/office/officeart/2008/layout/LinedList"/>
    <dgm:cxn modelId="{58993578-A54C-4060-9FC8-23ADDADB5D55}" type="presParOf" srcId="{871B01D4-6886-491E-96C6-A1A747FDBCF3}" destId="{B086CCD3-69D0-4A54-B442-4C441E79D66C}" srcOrd="4" destOrd="0" presId="urn:microsoft.com/office/officeart/2008/layout/LinedList"/>
    <dgm:cxn modelId="{2B7AB538-66FC-4D67-BAA1-6F16C7A527B0}" type="presParOf" srcId="{871B01D4-6886-491E-96C6-A1A747FDBCF3}" destId="{4ED24210-2763-4157-8B24-6F2964BA766B}" srcOrd="5" destOrd="0" presId="urn:microsoft.com/office/officeart/2008/layout/LinedList"/>
    <dgm:cxn modelId="{DE980498-C24C-45CE-BA72-F201146DEDC0}" type="presParOf" srcId="{4ED24210-2763-4157-8B24-6F2964BA766B}" destId="{2E7FDF57-D149-4C1D-98E2-B64FBC8FB223}" srcOrd="0" destOrd="0" presId="urn:microsoft.com/office/officeart/2008/layout/LinedList"/>
    <dgm:cxn modelId="{BB9D4B70-3E7A-425A-9993-DD490930B1E9}" type="presParOf" srcId="{4ED24210-2763-4157-8B24-6F2964BA766B}" destId="{BC6C1D70-5CD1-4DB6-819F-070052726AD3}" srcOrd="1" destOrd="0" presId="urn:microsoft.com/office/officeart/2008/layout/LinedList"/>
    <dgm:cxn modelId="{1BB0766D-B21E-4055-9E24-A9C9EB35E731}" type="presParOf" srcId="{871B01D4-6886-491E-96C6-A1A747FDBCF3}" destId="{4E460FBD-F9AE-4922-97E3-214EE8CE0158}" srcOrd="6" destOrd="0" presId="urn:microsoft.com/office/officeart/2008/layout/LinedList"/>
    <dgm:cxn modelId="{DFBD6BC7-A2E1-4D93-9F50-B6C0E55CA6AD}" type="presParOf" srcId="{871B01D4-6886-491E-96C6-A1A747FDBCF3}" destId="{877DFD79-093E-4DEE-B044-3F2F4B9244D5}" srcOrd="7" destOrd="0" presId="urn:microsoft.com/office/officeart/2008/layout/LinedList"/>
    <dgm:cxn modelId="{F2AF10D1-5448-48EA-AED8-F2FB3F7581E4}" type="presParOf" srcId="{877DFD79-093E-4DEE-B044-3F2F4B9244D5}" destId="{95DFEEA1-C62F-4266-ACD3-A7B2EFA2E238}" srcOrd="0" destOrd="0" presId="urn:microsoft.com/office/officeart/2008/layout/LinedList"/>
    <dgm:cxn modelId="{CA73F2C6-E6C3-4620-9596-A5A2A8A50C17}" type="presParOf" srcId="{877DFD79-093E-4DEE-B044-3F2F4B9244D5}" destId="{4E60A6F3-275C-41B8-9CEB-3B4AD407A3BC}" srcOrd="1" destOrd="0" presId="urn:microsoft.com/office/officeart/2008/layout/LinedList"/>
    <dgm:cxn modelId="{EAEBF4ED-0C30-47BE-8D1D-5EB798C4BF1B}" type="presParOf" srcId="{871B01D4-6886-491E-96C6-A1A747FDBCF3}" destId="{051AF5A7-07F6-4C72-963E-9FBDFFFAC398}" srcOrd="8" destOrd="0" presId="urn:microsoft.com/office/officeart/2008/layout/LinedList"/>
    <dgm:cxn modelId="{C7A4C570-88C9-48BC-AD98-7D0C325DEAAA}" type="presParOf" srcId="{871B01D4-6886-491E-96C6-A1A747FDBCF3}" destId="{F6C73836-D67D-4F5A-91D7-40961C7701CB}" srcOrd="9" destOrd="0" presId="urn:microsoft.com/office/officeart/2008/layout/LinedList"/>
    <dgm:cxn modelId="{2C841477-6B67-453C-8BD6-8936BE9D872F}" type="presParOf" srcId="{F6C73836-D67D-4F5A-91D7-40961C7701CB}" destId="{FE85C079-EC0C-4423-A57E-43401EBE4FC5}" srcOrd="0" destOrd="0" presId="urn:microsoft.com/office/officeart/2008/layout/LinedList"/>
    <dgm:cxn modelId="{1026D89F-64E9-4A07-85B4-FD4A871578D3}" type="presParOf" srcId="{F6C73836-D67D-4F5A-91D7-40961C7701CB}" destId="{F5BEED3E-8F3E-4D96-A978-D6224D22319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AEFC5-749B-451D-83AB-DD4B5ABBAFDF}">
      <dsp:nvSpPr>
        <dsp:cNvPr id="0" name=""/>
        <dsp:cNvSpPr/>
      </dsp:nvSpPr>
      <dsp:spPr>
        <a:xfrm>
          <a:off x="0" y="127727"/>
          <a:ext cx="10931769" cy="74353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Реализующиеся </a:t>
          </a:r>
          <a:endParaRPr lang="ru-RU" sz="3100" kern="1200" dirty="0"/>
        </a:p>
      </dsp:txBody>
      <dsp:txXfrm>
        <a:off x="36296" y="164023"/>
        <a:ext cx="10859177" cy="670943"/>
      </dsp:txXfrm>
    </dsp:sp>
    <dsp:sp modelId="{0968F24B-B8E8-4B9E-A5F8-B6F60417D21B}">
      <dsp:nvSpPr>
        <dsp:cNvPr id="0" name=""/>
        <dsp:cNvSpPr/>
      </dsp:nvSpPr>
      <dsp:spPr>
        <a:xfrm>
          <a:off x="0" y="871262"/>
          <a:ext cx="10931769" cy="2502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084" tIns="39370" rIns="220472" bIns="3937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kern="1200" dirty="0"/>
            <a:t>Принятие концепции развития библиотечного </a:t>
          </a:r>
          <a:r>
            <a:rPr lang="ru-RU" sz="2400" kern="1200" dirty="0" smtClean="0"/>
            <a:t>дела</a:t>
          </a:r>
          <a:endParaRPr lang="ru-RU" sz="24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kern="1200" dirty="0" smtClean="0"/>
            <a:t>Реализация программ </a:t>
          </a:r>
          <a:r>
            <a:rPr lang="ru-RU" sz="2400" kern="1200" dirty="0"/>
            <a:t>модернизации, переоснащения и </a:t>
          </a:r>
          <a:r>
            <a:rPr lang="ru-RU" sz="2400" kern="1200" dirty="0" err="1" smtClean="0"/>
            <a:t>цифровизации</a:t>
          </a:r>
          <a:endParaRPr lang="ru-RU" sz="24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kern="1200" dirty="0" smtClean="0"/>
            <a:t>Развитие </a:t>
          </a:r>
          <a:r>
            <a:rPr lang="ru-RU" sz="2400" kern="1200" dirty="0"/>
            <a:t>индустрии отечественных облачных </a:t>
          </a:r>
          <a:r>
            <a:rPr lang="ru-RU" sz="2400" kern="1200" dirty="0" smtClean="0"/>
            <a:t>ресурсов</a:t>
          </a:r>
          <a:endParaRPr lang="ru-RU" sz="24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kern="1200" dirty="0"/>
            <a:t>Развитие отечественного </a:t>
          </a:r>
          <a:r>
            <a:rPr lang="ru-RU" sz="2400" kern="1200" dirty="0" smtClean="0"/>
            <a:t>ПО</a:t>
          </a:r>
          <a:endParaRPr lang="ru-RU" sz="24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kern="1200" dirty="0" smtClean="0"/>
            <a:t>Принятие </a:t>
          </a:r>
          <a:r>
            <a:rPr lang="ru-RU" sz="2400" kern="1200" dirty="0" err="1" smtClean="0"/>
            <a:t>профстандартов</a:t>
          </a:r>
          <a:endParaRPr lang="ru-RU" sz="240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kern="1200" dirty="0" smtClean="0"/>
            <a:t>Комплексные </a:t>
          </a:r>
          <a:r>
            <a:rPr lang="ru-RU" sz="2400" kern="1200" dirty="0"/>
            <a:t>программы повышения </a:t>
          </a:r>
          <a:r>
            <a:rPr lang="ru-RU" sz="2400" kern="1200" dirty="0" smtClean="0"/>
            <a:t>квалификации</a:t>
          </a:r>
          <a:endParaRPr lang="ru-RU" sz="2400" kern="1200" dirty="0"/>
        </a:p>
      </dsp:txBody>
      <dsp:txXfrm>
        <a:off x="0" y="871262"/>
        <a:ext cx="10931769" cy="2502630"/>
      </dsp:txXfrm>
    </dsp:sp>
    <dsp:sp modelId="{E1B24EC5-383A-4623-BEC7-2C1035298E19}">
      <dsp:nvSpPr>
        <dsp:cNvPr id="0" name=""/>
        <dsp:cNvSpPr/>
      </dsp:nvSpPr>
      <dsp:spPr>
        <a:xfrm>
          <a:off x="0" y="3373892"/>
          <a:ext cx="10931769" cy="74353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Нереализованные</a:t>
          </a:r>
          <a:endParaRPr lang="ru-RU" sz="3100" kern="1200" dirty="0"/>
        </a:p>
      </dsp:txBody>
      <dsp:txXfrm>
        <a:off x="36296" y="3410188"/>
        <a:ext cx="10859177" cy="670943"/>
      </dsp:txXfrm>
    </dsp:sp>
    <dsp:sp modelId="{2A29B081-CCD7-4E68-A737-E4BAE8F8958B}">
      <dsp:nvSpPr>
        <dsp:cNvPr id="0" name=""/>
        <dsp:cNvSpPr/>
      </dsp:nvSpPr>
      <dsp:spPr>
        <a:xfrm>
          <a:off x="0" y="4117427"/>
          <a:ext cx="10931769" cy="834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084" tIns="39370" rIns="220472" bIns="3937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b="1" kern="1200" dirty="0" smtClean="0"/>
            <a:t>Выделение дополнительных ставок и увеличение з/п для </a:t>
          </a:r>
          <a:r>
            <a:rPr lang="en-US" sz="2400" b="1" kern="1200" dirty="0" smtClean="0"/>
            <a:t>IT-</a:t>
          </a:r>
          <a:r>
            <a:rPr lang="ru-RU" sz="2400" b="1" kern="1200" dirty="0" smtClean="0"/>
            <a:t>специалистов</a:t>
          </a:r>
          <a:endParaRPr lang="ru-RU" sz="2400" b="1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400" b="1" kern="1200" dirty="0"/>
            <a:t>Распространение </a:t>
          </a:r>
          <a:r>
            <a:rPr lang="ru-RU" sz="2400" b="1" kern="1200" dirty="0" smtClean="0"/>
            <a:t>статуса, льгот и субсидий </a:t>
          </a:r>
          <a:r>
            <a:rPr lang="en-US" sz="2400" b="1" kern="1200" dirty="0"/>
            <a:t>IT-</a:t>
          </a:r>
          <a:r>
            <a:rPr lang="ru-RU" sz="2400" b="1" kern="1200" dirty="0"/>
            <a:t>компаний на </a:t>
          </a:r>
          <a:r>
            <a:rPr lang="ru-RU" sz="2400" b="1" kern="1200" dirty="0" smtClean="0"/>
            <a:t>библиотеки</a:t>
          </a:r>
          <a:endParaRPr lang="ru-RU" sz="2400" b="1" kern="1200" dirty="0"/>
        </a:p>
      </dsp:txBody>
      <dsp:txXfrm>
        <a:off x="0" y="4117427"/>
        <a:ext cx="10931769" cy="8342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696667-0230-4F46-AEFA-4C618A425951}">
      <dsp:nvSpPr>
        <dsp:cNvPr id="0" name=""/>
        <dsp:cNvSpPr/>
      </dsp:nvSpPr>
      <dsp:spPr>
        <a:xfrm>
          <a:off x="0" y="174108"/>
          <a:ext cx="10959438" cy="184787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1E6195-028F-4B9C-8887-325922D17928}">
      <dsp:nvSpPr>
        <dsp:cNvPr id="0" name=""/>
        <dsp:cNvSpPr/>
      </dsp:nvSpPr>
      <dsp:spPr>
        <a:xfrm>
          <a:off x="289632" y="287999"/>
          <a:ext cx="2471209" cy="165599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F9ADCD-6860-4B63-83F7-7BD4CCF7504D}">
      <dsp:nvSpPr>
        <dsp:cNvPr id="0" name=""/>
        <dsp:cNvSpPr/>
      </dsp:nvSpPr>
      <dsp:spPr>
        <a:xfrm rot="10800000">
          <a:off x="307045" y="2251765"/>
          <a:ext cx="2303999" cy="899992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Курсы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ГПНТБ </a:t>
          </a:r>
          <a:r>
            <a:rPr lang="ru-RU" sz="2000" kern="1200" dirty="0"/>
            <a:t>России</a:t>
          </a:r>
        </a:p>
      </dsp:txBody>
      <dsp:txXfrm rot="10800000">
        <a:off x="334723" y="2251765"/>
        <a:ext cx="2248643" cy="872314"/>
      </dsp:txXfrm>
    </dsp:sp>
    <dsp:sp modelId="{53A6ACF4-CFE0-4DF4-A965-DC11F733A574}">
      <dsp:nvSpPr>
        <dsp:cNvPr id="0" name=""/>
        <dsp:cNvSpPr/>
      </dsp:nvSpPr>
      <dsp:spPr>
        <a:xfrm>
          <a:off x="3024457" y="320347"/>
          <a:ext cx="2508019" cy="15608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353896-5CBD-497B-AD31-7AFE688F7D4C}">
      <dsp:nvSpPr>
        <dsp:cNvPr id="0" name=""/>
        <dsp:cNvSpPr/>
      </dsp:nvSpPr>
      <dsp:spPr>
        <a:xfrm rot="10800000">
          <a:off x="3102089" y="2297162"/>
          <a:ext cx="2303999" cy="882005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Конференции-школы </a:t>
          </a:r>
          <a:r>
            <a:rPr lang="ru-RU" sz="2000" kern="1200" dirty="0"/>
            <a:t>НАББ</a:t>
          </a:r>
        </a:p>
      </dsp:txBody>
      <dsp:txXfrm rot="10800000">
        <a:off x="3129214" y="2297162"/>
        <a:ext cx="2249749" cy="854880"/>
      </dsp:txXfrm>
    </dsp:sp>
    <dsp:sp modelId="{CF4E0D69-DD54-4CC6-932F-AAF7BB3FAA96}">
      <dsp:nvSpPr>
        <dsp:cNvPr id="0" name=""/>
        <dsp:cNvSpPr/>
      </dsp:nvSpPr>
      <dsp:spPr>
        <a:xfrm>
          <a:off x="5711472" y="345076"/>
          <a:ext cx="2316292" cy="153270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A133E6-9A80-44DA-B75C-2E04561C3A2F}">
      <dsp:nvSpPr>
        <dsp:cNvPr id="0" name=""/>
        <dsp:cNvSpPr/>
      </dsp:nvSpPr>
      <dsp:spPr>
        <a:xfrm rot="10800000">
          <a:off x="5769281" y="2297185"/>
          <a:ext cx="2303999" cy="882005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Курсы </a:t>
          </a:r>
          <a:r>
            <a:rPr lang="ru-RU" sz="1800" kern="1200" dirty="0"/>
            <a:t>ГУНБ Красноярского края</a:t>
          </a:r>
        </a:p>
      </dsp:txBody>
      <dsp:txXfrm rot="10800000">
        <a:off x="5796406" y="2297185"/>
        <a:ext cx="2249749" cy="854880"/>
      </dsp:txXfrm>
    </dsp:sp>
    <dsp:sp modelId="{90222A9A-B5C2-419B-912A-FAFFC6F11AD2}">
      <dsp:nvSpPr>
        <dsp:cNvPr id="0" name=""/>
        <dsp:cNvSpPr/>
      </dsp:nvSpPr>
      <dsp:spPr>
        <a:xfrm>
          <a:off x="8284438" y="299486"/>
          <a:ext cx="2306351" cy="14959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B7260C-5F68-4F18-A4C4-2CDC6E822FB6}">
      <dsp:nvSpPr>
        <dsp:cNvPr id="0" name=""/>
        <dsp:cNvSpPr/>
      </dsp:nvSpPr>
      <dsp:spPr>
        <a:xfrm rot="10800000">
          <a:off x="8430891" y="2203264"/>
          <a:ext cx="2303999" cy="1078091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Оффлайн курсы </a:t>
          </a:r>
          <a:r>
            <a:rPr lang="ru-RU" sz="1800" kern="1200" dirty="0" smtClean="0"/>
            <a:t> </a:t>
          </a:r>
          <a:r>
            <a:rPr lang="ru-RU" sz="1800" kern="1200" dirty="0"/>
            <a:t>ЦГПБ им. В.В. Маяковского </a:t>
          </a:r>
        </a:p>
      </dsp:txBody>
      <dsp:txXfrm rot="10800000">
        <a:off x="8464046" y="2203264"/>
        <a:ext cx="2237689" cy="10449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8CA93E-2E6B-47D6-AB7D-E5E7761555B5}">
      <dsp:nvSpPr>
        <dsp:cNvPr id="0" name=""/>
        <dsp:cNvSpPr/>
      </dsp:nvSpPr>
      <dsp:spPr>
        <a:xfrm>
          <a:off x="0" y="215"/>
          <a:ext cx="54399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1C3871-5D70-4045-AFBA-07021C5B2907}">
      <dsp:nvSpPr>
        <dsp:cNvPr id="0" name=""/>
        <dsp:cNvSpPr/>
      </dsp:nvSpPr>
      <dsp:spPr>
        <a:xfrm>
          <a:off x="0" y="11936"/>
          <a:ext cx="5439965" cy="512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1" kern="1200" dirty="0"/>
            <a:t>info@ircons.ru</a:t>
          </a:r>
          <a:endParaRPr lang="en-US" sz="2300" kern="1200" dirty="0"/>
        </a:p>
      </dsp:txBody>
      <dsp:txXfrm>
        <a:off x="0" y="11936"/>
        <a:ext cx="5439965" cy="512984"/>
      </dsp:txXfrm>
    </dsp:sp>
    <dsp:sp modelId="{EA65266A-C949-4A38-8274-49DFC0BDAA93}">
      <dsp:nvSpPr>
        <dsp:cNvPr id="0" name=""/>
        <dsp:cNvSpPr/>
      </dsp:nvSpPr>
      <dsp:spPr>
        <a:xfrm>
          <a:off x="0" y="513199"/>
          <a:ext cx="54399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D424E5-F5CF-4DFF-A427-3B7F3D0E8E99}">
      <dsp:nvSpPr>
        <dsp:cNvPr id="0" name=""/>
        <dsp:cNvSpPr/>
      </dsp:nvSpPr>
      <dsp:spPr>
        <a:xfrm>
          <a:off x="0" y="513199"/>
          <a:ext cx="5439965" cy="512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1" kern="1200"/>
            <a:t>ирбис-консультант.рф</a:t>
          </a:r>
          <a:endParaRPr lang="en-US" sz="2300" kern="1200"/>
        </a:p>
      </dsp:txBody>
      <dsp:txXfrm>
        <a:off x="0" y="513199"/>
        <a:ext cx="5439965" cy="512984"/>
      </dsp:txXfrm>
    </dsp:sp>
    <dsp:sp modelId="{B086CCD3-69D0-4A54-B442-4C441E79D66C}">
      <dsp:nvSpPr>
        <dsp:cNvPr id="0" name=""/>
        <dsp:cNvSpPr/>
      </dsp:nvSpPr>
      <dsp:spPr>
        <a:xfrm>
          <a:off x="0" y="1026184"/>
          <a:ext cx="54399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7FDF57-D149-4C1D-98E2-B64FBC8FB223}">
      <dsp:nvSpPr>
        <dsp:cNvPr id="0" name=""/>
        <dsp:cNvSpPr/>
      </dsp:nvSpPr>
      <dsp:spPr>
        <a:xfrm>
          <a:off x="0" y="1026184"/>
          <a:ext cx="5439965" cy="512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1" kern="1200"/>
            <a:t>8-800-707-12-69</a:t>
          </a:r>
          <a:endParaRPr lang="en-US" sz="2300" kern="1200"/>
        </a:p>
      </dsp:txBody>
      <dsp:txXfrm>
        <a:off x="0" y="1026184"/>
        <a:ext cx="5439965" cy="512984"/>
      </dsp:txXfrm>
    </dsp:sp>
    <dsp:sp modelId="{4E460FBD-F9AE-4922-97E3-214EE8CE0158}">
      <dsp:nvSpPr>
        <dsp:cNvPr id="0" name=""/>
        <dsp:cNvSpPr/>
      </dsp:nvSpPr>
      <dsp:spPr>
        <a:xfrm>
          <a:off x="0" y="1539168"/>
          <a:ext cx="54399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DFEEA1-C62F-4266-ACD3-A7B2EFA2E238}">
      <dsp:nvSpPr>
        <dsp:cNvPr id="0" name=""/>
        <dsp:cNvSpPr/>
      </dsp:nvSpPr>
      <dsp:spPr>
        <a:xfrm>
          <a:off x="0" y="1539168"/>
          <a:ext cx="5439965" cy="512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1" kern="1200"/>
            <a:t>8-812-678-97-27</a:t>
          </a:r>
          <a:endParaRPr lang="en-US" sz="2300" kern="1200"/>
        </a:p>
      </dsp:txBody>
      <dsp:txXfrm>
        <a:off x="0" y="1539168"/>
        <a:ext cx="5439965" cy="512984"/>
      </dsp:txXfrm>
    </dsp:sp>
    <dsp:sp modelId="{051AF5A7-07F6-4C72-963E-9FBDFFFAC398}">
      <dsp:nvSpPr>
        <dsp:cNvPr id="0" name=""/>
        <dsp:cNvSpPr/>
      </dsp:nvSpPr>
      <dsp:spPr>
        <a:xfrm>
          <a:off x="0" y="2052153"/>
          <a:ext cx="54399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85C079-EC0C-4423-A57E-43401EBE4FC5}">
      <dsp:nvSpPr>
        <dsp:cNvPr id="0" name=""/>
        <dsp:cNvSpPr/>
      </dsp:nvSpPr>
      <dsp:spPr>
        <a:xfrm>
          <a:off x="5312" y="2052368"/>
          <a:ext cx="5434652" cy="1175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/>
            <a:t>Альшанский Роман </a:t>
          </a:r>
          <a:r>
            <a:rPr lang="ru-RU" sz="1800" b="1" i="1" kern="1200" dirty="0" smtClean="0"/>
            <a:t>Сергеевич,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1" kern="1200" dirty="0" smtClean="0"/>
            <a:t>Генеральный директор ООО ИРБИС-Консультант,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1" kern="1200" dirty="0" smtClean="0"/>
            <a:t>Член правления Ассоциации ЭБНИТ</a:t>
          </a:r>
          <a:endParaRPr lang="en-US" sz="1600" b="0" kern="1200" dirty="0"/>
        </a:p>
      </dsp:txBody>
      <dsp:txXfrm>
        <a:off x="5312" y="2052368"/>
        <a:ext cx="5434652" cy="11752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97C5A-9467-44DD-B2DF-244C7E20699E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9959B-EAE0-4898-BC4D-AA3D40538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765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911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360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360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360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298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298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092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0097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7263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912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5341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1178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3578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541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4264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0480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360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C06A40-F550-4710-A7E5-99078501E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A7000CB-D87E-4557-9432-F587E010B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05B25E9-FBAC-497D-9CFD-35A0BCE83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004E-552A-4243-881A-989A0596EA51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D6EDF8E-0065-4FB7-8CAD-2E0140E97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4C59683-F732-4DB3-8CFF-296CC25B0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047FB-545D-4C0F-9803-C2E0686913AA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1A729B4-FB72-49CD-96B7-93A7ABFB9C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64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3E1E6B-13B9-4B91-B5D7-0D7388FF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A75021A-74DE-480A-8497-370F168F2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9A6F36A-AEAA-473F-B801-26E8C74DF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004E-552A-4243-881A-989A0596EA51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21D90ED-2808-47D9-B7E1-888658D8F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1BEAF41-5CD7-41D7-A9E3-8EF55A4C1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047FB-545D-4C0F-9803-C2E068691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719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2E7EA6CC-9C48-42AD-9A26-DAB02B5777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1B2080B-B910-46C2-A6B3-F8347B4BE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AC2E066-61F1-4F60-951B-6CAA592B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004E-552A-4243-881A-989A0596EA51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6D140CB-DF2D-45DC-A79E-939875466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8A1A1BE-874A-48D2-9A09-EAF2E3F7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047FB-545D-4C0F-9803-C2E068691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149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wrap="square"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wrap="square"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696140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0B56E7-5B3C-4788-8C59-509B77BCC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C78C9AC-2637-48C6-AF02-CFB726CA0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D90A2E8-3C27-4006-8336-D04E4CD5E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004E-552A-4243-881A-989A0596EA51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84B9CD2-0E8C-414F-BF9F-9834B5CA1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CB1366D-6579-44ED-9AA2-6C7F476AC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047FB-545D-4C0F-9803-C2E068691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117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1DC8C2-75FE-4E8E-B962-69D62AFF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EF34133-C971-4F80-92DA-2EE5E9575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D661A2C-BE48-4526-8DEE-675DF170F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004E-552A-4243-881A-989A0596EA51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7C538FE-CA94-4AB3-90A4-7112FC415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097FF79-67A0-482C-82C5-955257D54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047FB-545D-4C0F-9803-C2E068691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214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F4EAFD-26C9-4E07-A2A6-C461D9E2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EF8188F-3543-40E7-B458-98C3392233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4312B30-77FA-453B-A254-CD7672C59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52E6169-FD8F-45AE-A359-0CDC01927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004E-552A-4243-881A-989A0596EA51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488FF10-6417-4DAC-8D7A-A6A39FE94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3053E1D-09F5-43A5-A5AC-C21BE8DAC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047FB-545D-4C0F-9803-C2E068691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849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A5F58B-35E3-44D9-8400-6A5804936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787E44D-D357-4241-854B-3F03333BB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76A06A4-EA0D-4DB4-B0C5-94F0DAD80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3F3FB3E4-6355-48D2-96CF-D65CE8AD1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9D93552-FFE0-4D86-91F0-7DCFEAE721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CDE0C3C-DA52-49C4-B604-34FC975CD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004E-552A-4243-881A-989A0596EA51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903BB8E-9281-4417-A689-E081BEB2C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802E4F66-312D-4530-82C7-4B8C3585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047FB-545D-4C0F-9803-C2E068691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210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2B90BE-5F6F-444A-B32E-98D8300E4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3363414-FD88-4937-8D2F-D013D620F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004E-552A-4243-881A-989A0596EA51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326DD35-CB15-4565-B58F-7F2F9A24B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7626996-526C-47DE-8260-D0E92133B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047FB-545D-4C0F-9803-C2E068691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286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62A4D3ED-AAD4-45CD-B46D-6689452D9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004E-552A-4243-881A-989A0596EA51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4B5275A-473B-4B25-927B-694C6868F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0B42A1C-0DD7-4D2E-942B-0EBDC07D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047FB-545D-4C0F-9803-C2E068691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069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80B868E-9509-4753-938C-7F6AB0691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B609F60-3E07-4617-9FB0-C0683A0D7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BDD6406-F770-49AA-8A4A-32104DF75E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46BBBEC-BAED-495C-A89C-7576B797E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004E-552A-4243-881A-989A0596EA51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738EBF8-EA52-48C5-A7D8-6C6724E9D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49A2BCB-4183-4695-9D36-CB9BC946D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047FB-545D-4C0F-9803-C2E068691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356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A2FFDFB-F1D4-4229-8AB0-CBBA01243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333EE7B3-4481-40E4-9CB6-DC4C3A9A04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B25BD64-2EAD-4097-A926-EDA3496B5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150BCD7-7B1D-4A32-A8B6-E0503A7F9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6004E-552A-4243-881A-989A0596EA51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B1FAA37-D594-4F8A-8999-EEA80A4A0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23E9A29-CA84-4208-96B8-2E69CCF50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047FB-545D-4C0F-9803-C2E068691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906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A1024A-436F-4A3A-8F64-182B186E4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50195B5-CEAC-4F84-BF78-C79CEA649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B8C447A-D08E-43C8-B2A8-6DD1348F8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6004E-552A-4243-881A-989A0596EA51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C7B2602-80F3-4AD7-AC6B-A7922275D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632CAEF-3086-4891-990E-0D4D4C78C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047FB-545D-4C0F-9803-C2E0686913AA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23CAF1C-EBE9-43B1-9819-2DBF42AAC0B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3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!!BGRectangle">
            <a:extLst>
              <a:ext uri="{FF2B5EF4-FFF2-40B4-BE49-F238E27FC236}">
                <a16:creationId xmlns="" xmlns:a16="http://schemas.microsoft.com/office/drawing/2014/main" id="{F1611BA9-268A-49A6-84F8-FC91536686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E20EB187-900F-4AF5-813B-101456D9FD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hape 54" descr="pexels-photo-256467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4489939" y="1617785"/>
            <a:ext cx="7209692" cy="3739661"/>
          </a:xfrm>
          <a:prstGeom prst="roundRect">
            <a:avLst/>
          </a:prstGeom>
          <a:solidFill>
            <a:srgbClr val="FFFFFF">
              <a:alpha val="71000"/>
            </a:srgb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!!Line">
            <a:extLst>
              <a:ext uri="{FF2B5EF4-FFF2-40B4-BE49-F238E27FC236}">
                <a16:creationId xmlns="" xmlns:a16="http://schemas.microsoft.com/office/drawing/2014/main" id="{1825D5AF-D278-4D9A-A4F5-A1A1D35076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59936" y="2286000"/>
            <a:ext cx="27432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F600B447-D135-F56C-B001-B078DF0C4F30}"/>
              </a:ext>
            </a:extLst>
          </p:cNvPr>
          <p:cNvSpPr txBox="1">
            <a:spLocks/>
          </p:cNvSpPr>
          <p:nvPr/>
        </p:nvSpPr>
        <p:spPr>
          <a:xfrm>
            <a:off x="586153" y="5983469"/>
            <a:ext cx="11512296" cy="726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0070C0"/>
                </a:solidFill>
              </a:rPr>
              <a:t>РНБ, Санкт-Петербург, 19 ноября 2022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="" xmlns:a16="http://schemas.microsoft.com/office/drawing/2014/main" id="{F600B447-D135-F56C-B001-B078DF0C4F30}"/>
              </a:ext>
            </a:extLst>
          </p:cNvPr>
          <p:cNvSpPr txBox="1">
            <a:spLocks/>
          </p:cNvSpPr>
          <p:nvPr/>
        </p:nvSpPr>
        <p:spPr>
          <a:xfrm>
            <a:off x="304800" y="192270"/>
            <a:ext cx="5404339" cy="1683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0070C0"/>
                </a:solidFill>
              </a:rPr>
              <a:t>X Всероссийский Форум публичных библиотек 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r>
              <a:rPr lang="ru-RU" sz="2000" b="1" dirty="0" smtClean="0">
                <a:solidFill>
                  <a:srgbClr val="0070C0"/>
                </a:solidFill>
              </a:rPr>
              <a:t>«</a:t>
            </a:r>
            <a:r>
              <a:rPr lang="ru-RU" sz="2000" b="1" dirty="0">
                <a:solidFill>
                  <a:srgbClr val="0070C0"/>
                </a:solidFill>
              </a:rPr>
              <a:t>Модельные библиотеки и стандарт качества модернизации»</a:t>
            </a:r>
            <a:endParaRPr lang="ru-RU" sz="2000" b="1" dirty="0" smtClean="0">
              <a:solidFill>
                <a:srgbClr val="0070C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1" y="2973933"/>
            <a:ext cx="3640551" cy="9101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8EFEEFC-F308-41DF-B90A-756628A46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1690" y="1200151"/>
            <a:ext cx="6468222" cy="4457696"/>
          </a:xfrm>
        </p:spPr>
        <p:txBody>
          <a:bodyPr anchor="ctr">
            <a:normAutofit/>
          </a:bodyPr>
          <a:lstStyle/>
          <a:p>
            <a:pPr algn="l">
              <a:lnSpc>
                <a:spcPct val="110000"/>
              </a:lnSpc>
            </a:pPr>
            <a:r>
              <a:rPr lang="ru-RU" sz="4400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Актуальные проблемы </a:t>
            </a:r>
            <a:br>
              <a:rPr lang="ru-RU" sz="4400" dirty="0" smtClean="0">
                <a:solidFill>
                  <a:srgbClr val="0070C0"/>
                </a:solidFill>
                <a:latin typeface="Agency FB" panose="020B0503020202020204" pitchFamily="34" charset="0"/>
              </a:rPr>
            </a:br>
            <a:r>
              <a:rPr lang="ru-RU" sz="4400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и возможные решения задач информатизации для малых библиотек</a:t>
            </a:r>
            <a:endParaRPr lang="ru-RU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39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="" xmlns:a16="http://schemas.microsoft.com/office/drawing/2014/main" id="{6C4028FD-8BAA-4A19-BFDE-594D991B75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3920"/>
            <a:ext cx="10515600" cy="1133693"/>
          </a:xfrm>
        </p:spPr>
        <p:txBody>
          <a:bodyPr>
            <a:normAutofit/>
          </a:bodyPr>
          <a:lstStyle/>
          <a:p>
            <a:r>
              <a:rPr lang="ru-RU" dirty="0"/>
              <a:t>Стимулирующие факторы развития сферы: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3412888"/>
              </p:ext>
            </p:extLst>
          </p:nvPr>
        </p:nvGraphicFramePr>
        <p:xfrm>
          <a:off x="663759" y="1356606"/>
          <a:ext cx="10931769" cy="5079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0282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100EDD19-6802-4EC3-95CE-CFFAB042CF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4200" dirty="0"/>
              <a:t>Комплексные программы повышения квалификации и переподготовки: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="" xmlns:a16="http://schemas.microsoft.com/office/drawing/2014/main" id="{DB17E863-922E-4C26-BD64-E8FD41D286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8558573"/>
              </p:ext>
            </p:extLst>
          </p:nvPr>
        </p:nvGraphicFramePr>
        <p:xfrm>
          <a:off x="563526" y="1928813"/>
          <a:ext cx="10959438" cy="4252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1096108" y="52302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200" dirty="0" smtClean="0"/>
              <a:t>если надо «ехать с шашечками»</a:t>
            </a:r>
            <a:endParaRPr lang="ru-RU" sz="4200" dirty="0"/>
          </a:p>
        </p:txBody>
      </p:sp>
      <p:pic>
        <p:nvPicPr>
          <p:cNvPr id="8194" name="Picture 2" descr="https://cdn1.flamp.ru/bc27e1ee6c318ff454aab6b3bd32c73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6416" r="8070" b="6975"/>
          <a:stretch/>
        </p:blipFill>
        <p:spPr bwMode="auto">
          <a:xfrm>
            <a:off x="6787660" y="2368061"/>
            <a:ext cx="1336431" cy="138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972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A7895A40-19A4-42D6-9D30-DBC1E8002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2F429C4-ABC9-46FC-818A-B5429CDE4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CEF98E4-3709-4952-8F42-2305CCE34F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10BCCF5-D685-47FF-B675-647EAEB72C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4E0E34-6D1B-2471-8FA8-10691180A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643" y="339466"/>
            <a:ext cx="5120034" cy="684949"/>
          </a:xfrm>
        </p:spPr>
        <p:txBody>
          <a:bodyPr anchor="t">
            <a:normAutofit/>
          </a:bodyPr>
          <a:lstStyle/>
          <a:p>
            <a:pPr algn="l"/>
            <a:r>
              <a:rPr lang="ru-RU" sz="3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Пути решения проблем:</a:t>
            </a:r>
            <a:endParaRPr lang="ru-RU" sz="3000" dirty="0">
              <a:solidFill>
                <a:srgbClr val="0070C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0EE8A42-107A-4D4C-8D56-BBAE95C7FC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797168" y="1370487"/>
            <a:ext cx="1041009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4466" indent="-38099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комплексный анализ состояния, имеющихся ресурсов и возможностей по их расширению</a:t>
            </a:r>
          </a:p>
          <a:p>
            <a:pPr marL="734466" indent="-38099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перераспределение 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нагрузок, </a:t>
            </a:r>
            <a:r>
              <a:rPr lang="ru-RU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ролей сотрудников/библиотек</a:t>
            </a:r>
            <a:endParaRPr lang="ru-RU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34466" indent="-38099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подготовка 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проектов с детальной проработкой </a:t>
            </a:r>
            <a:r>
              <a:rPr lang="ru-RU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планов их реализации на длительную перспективу</a:t>
            </a:r>
            <a:endParaRPr lang="ru-RU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34466" indent="-38099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2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получение 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</a:rPr>
              <a:t>и рациональное расходование </a:t>
            </a:r>
            <a:r>
              <a:rPr lang="ru-RU" sz="2200" dirty="0" smtClean="0">
                <a:latin typeface="Verdana" panose="020B0604030504040204" pitchFamily="34" charset="0"/>
                <a:ea typeface="Verdana" panose="020B0604030504040204" pitchFamily="34" charset="0"/>
              </a:rPr>
              <a:t>финансирования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7154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56E9B3E6-E277-4D68-BA48-9CB43FFBD6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E1C45F0-260A-458C-96ED-C1F6D2151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6604B49-AD5C-4590-B051-06C8222EC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743ECCAF-29C5-4537-947C-7EA1292463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ED49787B-8DE6-4467-AD0A-8DECC6E0C2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5B0017B-2ECA-49AF-B397-DC140825D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31" y="515815"/>
            <a:ext cx="10173010" cy="1899139"/>
          </a:xfrm>
        </p:spPr>
        <p:txBody>
          <a:bodyPr anchor="ctr">
            <a:noAutofit/>
          </a:bodyPr>
          <a:lstStyle/>
          <a:p>
            <a:pPr algn="just"/>
            <a:r>
              <a:rPr lang="ru-RU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Возможные решения проблем</a:t>
            </a:r>
            <a:r>
              <a:rPr lang="ru-RU" sz="20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ru-RU" sz="1600" dirty="0">
              <a:solidFill>
                <a:srgbClr val="0070C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CF1BAF6-AD41-4082-B212-8A1F9A2E8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5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0224" y="2742373"/>
            <a:ext cx="6860818" cy="31088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70224" y="6004361"/>
            <a:ext cx="68773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70C0"/>
                </a:solidFill>
              </a:rPr>
              <a:t>Фрагмент из </a:t>
            </a:r>
            <a:r>
              <a:rPr lang="ru-RU" i="1" dirty="0" err="1">
                <a:solidFill>
                  <a:srgbClr val="0070C0"/>
                </a:solidFill>
              </a:rPr>
              <a:t>к.ф</a:t>
            </a:r>
            <a:r>
              <a:rPr lang="ru-RU" i="1" dirty="0">
                <a:solidFill>
                  <a:srgbClr val="0070C0"/>
                </a:solidFill>
              </a:rPr>
              <a:t>. Золотой теленок.  </a:t>
            </a:r>
            <a:r>
              <a:rPr lang="en-US" i="1" dirty="0">
                <a:solidFill>
                  <a:srgbClr val="0070C0"/>
                </a:solidFill>
              </a:rPr>
              <a:t>https://youtu.be/Ao_fusFlucg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95253" y="1874912"/>
            <a:ext cx="7885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Постоянно запрашивать </a:t>
            </a:r>
            <a:r>
              <a:rPr lang="ru-RU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финансирование у </a:t>
            </a:r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учредителя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0079" y="2967335"/>
            <a:ext cx="384985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04850"/>
                </a:solidFill>
              </a:rPr>
              <a:t>нужны статьи постоянных расходов в бюджете на адекватную оплату труда дополнительных специалистов ИТ, </a:t>
            </a:r>
            <a:endParaRPr lang="ru-RU" sz="2200" dirty="0" smtClean="0">
              <a:solidFill>
                <a:srgbClr val="004850"/>
              </a:solidFill>
            </a:endParaRPr>
          </a:p>
          <a:p>
            <a:r>
              <a:rPr lang="ru-RU" sz="2200" dirty="0" smtClean="0">
                <a:solidFill>
                  <a:srgbClr val="004850"/>
                </a:solidFill>
              </a:rPr>
              <a:t>а </a:t>
            </a:r>
            <a:r>
              <a:rPr lang="ru-RU" sz="2200" dirty="0">
                <a:solidFill>
                  <a:srgbClr val="004850"/>
                </a:solidFill>
              </a:rPr>
              <a:t>также на поддержку ИТ </a:t>
            </a:r>
            <a:r>
              <a:rPr lang="ru-RU" sz="2200" dirty="0" smtClean="0">
                <a:solidFill>
                  <a:srgbClr val="004850"/>
                </a:solidFill>
              </a:rPr>
              <a:t>инфраструктуры</a:t>
            </a:r>
            <a:endParaRPr lang="ru-RU" sz="2200" dirty="0">
              <a:solidFill>
                <a:srgbClr val="0048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51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56E9B3E6-E277-4D68-BA48-9CB43FFBD6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E1C45F0-260A-458C-96ED-C1F6D2151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6604B49-AD5C-4590-B051-06C8222EC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743ECCAF-29C5-4537-947C-7EA1292463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ED49787B-8DE6-4467-AD0A-8DECC6E0C2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5B0017B-2ECA-49AF-B397-DC140825D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31" y="515815"/>
            <a:ext cx="10173010" cy="1899139"/>
          </a:xfrm>
        </p:spPr>
        <p:txBody>
          <a:bodyPr anchor="ctr">
            <a:noAutofit/>
          </a:bodyPr>
          <a:lstStyle/>
          <a:p>
            <a:pPr algn="just"/>
            <a:r>
              <a:rPr lang="ru-RU" sz="20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Возможные решения проблем</a:t>
            </a:r>
            <a:r>
              <a:rPr lang="ru-RU" sz="20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ru-RU" sz="1600" dirty="0">
              <a:solidFill>
                <a:srgbClr val="0070C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CF1BAF6-AD41-4082-B212-8A1F9A2E8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95253" y="187491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Принимать участие в конкурсах и грантах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001" y="2850006"/>
            <a:ext cx="5350582" cy="344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8200" y="2994564"/>
            <a:ext cx="480505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dirty="0" smtClean="0">
                <a:solidFill>
                  <a:srgbClr val="004850"/>
                </a:solidFill>
              </a:rPr>
              <a:t>-Тщательно прорабатывать </a:t>
            </a:r>
            <a:r>
              <a:rPr lang="ru-RU" sz="2000" dirty="0">
                <a:solidFill>
                  <a:srgbClr val="004850"/>
                </a:solidFill>
              </a:rPr>
              <a:t>проекты перед подачей заявки на конкурс</a:t>
            </a:r>
          </a:p>
          <a:p>
            <a:pPr>
              <a:spcAft>
                <a:spcPts val="600"/>
              </a:spcAft>
            </a:pPr>
            <a:r>
              <a:rPr lang="ru-RU" sz="2000" dirty="0" smtClean="0">
                <a:solidFill>
                  <a:srgbClr val="004850"/>
                </a:solidFill>
              </a:rPr>
              <a:t>-Общаться </a:t>
            </a:r>
            <a:r>
              <a:rPr lang="ru-RU" sz="2000" dirty="0">
                <a:solidFill>
                  <a:srgbClr val="004850"/>
                </a:solidFill>
              </a:rPr>
              <a:t>с коллегами успешно реализовавшими конкурсные проекты</a:t>
            </a:r>
          </a:p>
          <a:p>
            <a:pPr>
              <a:spcAft>
                <a:spcPts val="600"/>
              </a:spcAft>
            </a:pPr>
            <a:r>
              <a:rPr lang="ru-RU" sz="2000" dirty="0" smtClean="0">
                <a:solidFill>
                  <a:srgbClr val="004850"/>
                </a:solidFill>
              </a:rPr>
              <a:t>-Анализировать </a:t>
            </a:r>
            <a:r>
              <a:rPr lang="ru-RU" sz="2000" dirty="0">
                <a:solidFill>
                  <a:srgbClr val="004850"/>
                </a:solidFill>
              </a:rPr>
              <a:t>возможные варианты и сценарии внедрения техники, ПО, технологий</a:t>
            </a:r>
          </a:p>
          <a:p>
            <a:pPr>
              <a:spcAft>
                <a:spcPts val="600"/>
              </a:spcAft>
            </a:pPr>
            <a:r>
              <a:rPr lang="ru-RU" sz="2000" dirty="0" smtClean="0">
                <a:solidFill>
                  <a:srgbClr val="004850"/>
                </a:solidFill>
              </a:rPr>
              <a:t>-Повышать </a:t>
            </a:r>
            <a:r>
              <a:rPr lang="ru-RU" sz="2000" dirty="0">
                <a:solidFill>
                  <a:srgbClr val="004850"/>
                </a:solidFill>
              </a:rPr>
              <a:t>квалификацию</a:t>
            </a:r>
          </a:p>
          <a:p>
            <a:pPr>
              <a:spcAft>
                <a:spcPts val="600"/>
              </a:spcAft>
            </a:pPr>
            <a:r>
              <a:rPr lang="ru-RU" sz="2000" dirty="0" smtClean="0">
                <a:solidFill>
                  <a:srgbClr val="004850"/>
                </a:solidFill>
              </a:rPr>
              <a:t>-Планировать </a:t>
            </a:r>
            <a:r>
              <a:rPr lang="ru-RU" sz="2000" dirty="0">
                <a:solidFill>
                  <a:srgbClr val="004850"/>
                </a:solidFill>
              </a:rPr>
              <a:t>бюджет</a:t>
            </a:r>
          </a:p>
        </p:txBody>
      </p:sp>
    </p:spTree>
    <p:extLst>
      <p:ext uri="{BB962C8B-B14F-4D97-AF65-F5344CB8AC3E}">
        <p14:creationId xmlns:p14="http://schemas.microsoft.com/office/powerpoint/2010/main" val="57715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56E9B3E6-E277-4D68-BA48-9CB43FFBD6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E1C45F0-260A-458C-96ED-C1F6D2151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6604B49-AD5C-4590-B051-06C8222EC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743ECCAF-29C5-4537-947C-7EA1292463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ED49787B-8DE6-4467-AD0A-8DECC6E0C2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5B0017B-2ECA-49AF-B397-DC140825D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31" y="515815"/>
            <a:ext cx="10173010" cy="1899139"/>
          </a:xfrm>
        </p:spPr>
        <p:txBody>
          <a:bodyPr anchor="ctr">
            <a:noAutofit/>
          </a:bodyPr>
          <a:lstStyle/>
          <a:p>
            <a:pPr algn="just"/>
            <a:r>
              <a:rPr lang="ru-RU" sz="20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Возможные решения проблем:</a:t>
            </a:r>
            <a:endParaRPr lang="ru-RU" sz="1600" dirty="0">
              <a:solidFill>
                <a:srgbClr val="0070C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CF1BAF6-AD41-4082-B212-8A1F9A2E8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r="3636"/>
          <a:stretch/>
        </p:blipFill>
        <p:spPr bwMode="auto">
          <a:xfrm>
            <a:off x="3434862" y="2679832"/>
            <a:ext cx="5216770" cy="35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862624" y="6073224"/>
            <a:ext cx="8640960" cy="36933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1600" i="1" dirty="0">
                <a:solidFill>
                  <a:srgbClr val="0070C0"/>
                </a:solidFill>
              </a:rPr>
              <a:t>Карикатура "Распутье", Сергей </a:t>
            </a:r>
            <a:r>
              <a:rPr lang="ru-RU" sz="1600" i="1" dirty="0" err="1">
                <a:solidFill>
                  <a:srgbClr val="0070C0"/>
                </a:solidFill>
              </a:rPr>
              <a:t>Корсун</a:t>
            </a:r>
            <a:r>
              <a:rPr lang="ru-RU" sz="1600" i="1" dirty="0">
                <a:solidFill>
                  <a:srgbClr val="0070C0"/>
                </a:solidFill>
              </a:rPr>
              <a:t>. </a:t>
            </a:r>
            <a:r>
              <a:rPr lang="en-US" sz="1600" i="1" dirty="0">
                <a:solidFill>
                  <a:srgbClr val="0070C0"/>
                </a:solidFill>
              </a:rPr>
              <a:t>Caricatura.ru</a:t>
            </a:r>
            <a:endParaRPr lang="ru-RU" sz="1600" i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74347" y="1879730"/>
            <a:ext cx="86292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Эффективно использовать ресурсы, выбрав верный </a:t>
            </a:r>
            <a:r>
              <a:rPr lang="ru-RU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путь</a:t>
            </a:r>
            <a:r>
              <a:rPr lang="ru-RU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4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56E9B3E6-E277-4D68-BA48-9CB43FFBD6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E1C45F0-260A-458C-96ED-C1F6D2151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6604B49-AD5C-4590-B051-06C8222EC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743ECCAF-29C5-4537-947C-7EA1292463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ED49787B-8DE6-4467-AD0A-8DECC6E0C2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5B0017B-2ECA-49AF-B397-DC140825D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31" y="515815"/>
            <a:ext cx="10173010" cy="1899139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чтобы не оказаться с теми же, </a:t>
            </a:r>
            <a:r>
              <a:rPr lang="ru-RU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или 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что еще страшнее - с новыми проблемами </a:t>
            </a:r>
            <a:r>
              <a:rPr lang="ru-RU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ru-RU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отсутствием средств/времени для их решения!</a:t>
            </a:r>
            <a:endParaRPr lang="ru-RU" sz="22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CF1BAF6-AD41-4082-B212-8A1F9A2E8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041" y="2807053"/>
            <a:ext cx="5929917" cy="354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00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56E9B3E6-E277-4D68-BA48-9CB43FFBD6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E1C45F0-260A-458C-96ED-C1F6D2151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6604B49-AD5C-4590-B051-06C8222EC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743ECCAF-29C5-4537-947C-7EA1292463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ED49787B-8DE6-4467-AD0A-8DECC6E0C2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5B0017B-2ECA-49AF-B397-DC140825D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31" y="515815"/>
            <a:ext cx="10173010" cy="2368062"/>
          </a:xfrm>
        </p:spPr>
        <p:txBody>
          <a:bodyPr anchor="ctr">
            <a:noAutofit/>
          </a:bodyPr>
          <a:lstStyle/>
          <a:p>
            <a:pPr algn="just"/>
            <a:r>
              <a:rPr lang="ru-RU" sz="2000" dirty="0"/>
              <a:t>Наиболее острая проблема – вопросы безопасности информации и работы с персональными данными (оформление необходимой документации, оснащение оборудованием, программным обеспечением и необходимыми средствами </a:t>
            </a:r>
            <a:r>
              <a:rPr lang="ru-RU" sz="2000" dirty="0" smtClean="0"/>
              <a:t>защиты).</a:t>
            </a:r>
            <a:br>
              <a:rPr lang="ru-RU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Необходимость верификации личности</a:t>
            </a:r>
            <a:r>
              <a:rPr lang="ru-RU" sz="2000" dirty="0"/>
              <a:t>,</a:t>
            </a:r>
            <a:r>
              <a:rPr lang="ru-RU" sz="2000" dirty="0" smtClean="0"/>
              <a:t> получение согласия </a:t>
            </a:r>
            <a:r>
              <a:rPr lang="ru-RU" sz="2000" dirty="0"/>
              <a:t>с результатами обслуживания (списком выданных экземпляров и условиями возврата</a:t>
            </a:r>
            <a:r>
              <a:rPr lang="ru-RU" sz="2000" dirty="0" smtClean="0"/>
              <a:t>)</a:t>
            </a:r>
            <a:r>
              <a:rPr lang="ru-RU" sz="2000" dirty="0"/>
              <a:t> при </a:t>
            </a:r>
            <a:r>
              <a:rPr lang="ru-RU" sz="2000" dirty="0" smtClean="0"/>
              <a:t>работе с читателями.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CF1BAF6-AD41-4082-B212-8A1F9A2E8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Объект 2">
            <a:extLst>
              <a:ext uri="{FF2B5EF4-FFF2-40B4-BE49-F238E27FC236}">
                <a16:creationId xmlns="" xmlns:a16="http://schemas.microsoft.com/office/drawing/2014/main" id="{EE949F20-B622-1EE1-ECF1-8DEE656A3B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6088145"/>
              </p:ext>
            </p:extLst>
          </p:nvPr>
        </p:nvGraphicFramePr>
        <p:xfrm>
          <a:off x="1066800" y="3048000"/>
          <a:ext cx="10216242" cy="2956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6266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56E9B3E6-E277-4D68-BA48-9CB43FFBD6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E1C45F0-260A-458C-96ED-C1F6D2151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6604B49-AD5C-4590-B051-06C8222EC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743ECCAF-29C5-4537-947C-7EA1292463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ED49787B-8DE6-4467-AD0A-8DECC6E0C2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5B0017B-2ECA-49AF-B397-DC140825D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0046" y="690992"/>
            <a:ext cx="10527520" cy="1875693"/>
          </a:xfrm>
        </p:spPr>
        <p:txBody>
          <a:bodyPr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ru-RU" sz="3000" b="1" dirty="0" smtClean="0"/>
              <a:t>- </a:t>
            </a:r>
            <a:r>
              <a:rPr lang="ru-RU" sz="3000" dirty="0" smtClean="0"/>
              <a:t>Слабая </a:t>
            </a:r>
            <a:r>
              <a:rPr lang="ru-RU" sz="3000" dirty="0"/>
              <a:t>методическая поддержка </a:t>
            </a:r>
            <a:r>
              <a:rPr lang="ru-RU" sz="3000" dirty="0" smtClean="0"/>
              <a:t>библиотек.</a:t>
            </a:r>
            <a:br>
              <a:rPr lang="ru-RU" sz="3000" dirty="0" smtClean="0"/>
            </a:br>
            <a:r>
              <a:rPr lang="ru-RU" sz="1500" dirty="0" smtClean="0"/>
              <a:t/>
            </a:r>
            <a:br>
              <a:rPr lang="ru-RU" sz="1500" dirty="0" smtClean="0"/>
            </a:br>
            <a:r>
              <a:rPr lang="ru-RU" sz="3000" b="1" dirty="0" smtClean="0"/>
              <a:t>-</a:t>
            </a:r>
            <a:r>
              <a:rPr lang="ru-RU" sz="3000" dirty="0" smtClean="0"/>
              <a:t> Отсутствие/недостаточность субсидий на приобретение специализированного ПО, сертификацию и внедрение </a:t>
            </a:r>
            <a:r>
              <a:rPr lang="ru-RU" sz="3000" dirty="0" err="1" smtClean="0"/>
              <a:t>ИСПДн</a:t>
            </a:r>
            <a:endParaRPr lang="ru-RU" sz="16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CF1BAF6-AD41-4082-B212-8A1F9A2E8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Объект 2">
            <a:extLst>
              <a:ext uri="{FF2B5EF4-FFF2-40B4-BE49-F238E27FC236}">
                <a16:creationId xmlns="" xmlns:a16="http://schemas.microsoft.com/office/drawing/2014/main" id="{EE949F20-B622-1EE1-ECF1-8DEE656A3B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8658624"/>
              </p:ext>
            </p:extLst>
          </p:nvPr>
        </p:nvGraphicFramePr>
        <p:xfrm>
          <a:off x="1066800" y="3048000"/>
          <a:ext cx="10216242" cy="2956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2322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100EDD19-6802-4EC3-95CE-CFFAB042CF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89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600" dirty="0" smtClean="0"/>
              <a:t>Хостинг и аренда серверных мощностей</a:t>
            </a:r>
            <a:endParaRPr lang="ru-RU" sz="4600" dirty="0"/>
          </a:p>
        </p:txBody>
      </p:sp>
      <p:sp>
        <p:nvSpPr>
          <p:cNvPr id="10" name="sketch line">
            <a:extLst>
              <a:ext uri="{FF2B5EF4-FFF2-40B4-BE49-F238E27FC236}">
                <a16:creationId xmlns="" xmlns:a16="http://schemas.microsoft.com/office/drawing/2014/main" id="{DB17E863-922E-4C26-BD64-E8FD41D286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ru-RU" sz="2200" dirty="0"/>
              <a:t>Хостинг серверов</a:t>
            </a:r>
            <a:endParaRPr lang="en-US" sz="2200" dirty="0"/>
          </a:p>
          <a:p>
            <a:r>
              <a:rPr lang="ru-RU" sz="2200" dirty="0" smtClean="0"/>
              <a:t>Переход </a:t>
            </a:r>
            <a:r>
              <a:rPr lang="ru-RU" sz="2200" dirty="0"/>
              <a:t>на использование тонких </a:t>
            </a:r>
            <a:r>
              <a:rPr lang="ru-RU" sz="2200" dirty="0" smtClean="0"/>
              <a:t>клиентов</a:t>
            </a:r>
            <a:endParaRPr lang="ru-RU" sz="2200" dirty="0"/>
          </a:p>
          <a:p>
            <a:r>
              <a:rPr lang="ru-RU" sz="2200" dirty="0" smtClean="0"/>
              <a:t>Хостинг АБИС</a:t>
            </a:r>
            <a:endParaRPr lang="ru-RU" sz="2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6" b="10477"/>
          <a:stretch/>
        </p:blipFill>
        <p:spPr bwMode="auto">
          <a:xfrm>
            <a:off x="474520" y="4191000"/>
            <a:ext cx="1729675" cy="183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616" y="3669689"/>
            <a:ext cx="2753157" cy="137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408" y="2346570"/>
            <a:ext cx="23050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07" y="3587994"/>
            <a:ext cx="2719388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023" y="5630033"/>
            <a:ext cx="5953026" cy="79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s://zen-top.ru/wp-content/uploads/2021/01/REG.RU_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050" y="3346577"/>
            <a:ext cx="1779139" cy="82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p.beget.com/i/logo@x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781" y="4170852"/>
            <a:ext cx="1929884" cy="87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224" y="2782662"/>
            <a:ext cx="2091037" cy="80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95" y="5035829"/>
            <a:ext cx="3048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https://cctld.uz/img/beelin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75" y="2476500"/>
            <a:ext cx="2381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677" y="4594329"/>
            <a:ext cx="2524396" cy="81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523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="" xmlns:a16="http://schemas.microsoft.com/office/drawing/2014/main" id="{149FB5C3-7336-4FE0-A30C-CC0A3646D4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3" name="Group 1032">
            <a:extLst>
              <a:ext uri="{FF2B5EF4-FFF2-40B4-BE49-F238E27FC236}">
                <a16:creationId xmlns="" xmlns:a16="http://schemas.microsoft.com/office/drawing/2014/main" id="{19A6B5CE-CB1D-48EE-8B43-E952235C83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034" name="Rectangle 1033">
              <a:extLst>
                <a:ext uri="{FF2B5EF4-FFF2-40B4-BE49-F238E27FC236}">
                  <a16:creationId xmlns="" xmlns:a16="http://schemas.microsoft.com/office/drawing/2014/main" id="{E3F3EAA5-4E15-400B-BBA3-82B3F49A217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Rectangle 1034">
              <a:extLst>
                <a:ext uri="{FF2B5EF4-FFF2-40B4-BE49-F238E27FC236}">
                  <a16:creationId xmlns="" xmlns:a16="http://schemas.microsoft.com/office/drawing/2014/main" id="{72BA2E40-BE9B-4C54-9CDD-40EE804CCE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7" name="Rectangle 1036">
            <a:extLst>
              <a:ext uri="{FF2B5EF4-FFF2-40B4-BE49-F238E27FC236}">
                <a16:creationId xmlns="" xmlns:a16="http://schemas.microsoft.com/office/drawing/2014/main" id="{0DA909B4-15FF-46A6-8A7F-7AEF977FE9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94E292-330D-F4B4-3908-4134372FB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715" y="254433"/>
            <a:ext cx="5041596" cy="788921"/>
          </a:xfrm>
        </p:spPr>
        <p:txBody>
          <a:bodyPr anchor="b">
            <a:norm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</a:rPr>
              <a:t>ООО «ИРБИС-Консультант»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="" xmlns:a16="http://schemas.microsoft.com/office/drawing/2014/main" id="{1382A32C-5B0C-4B1C-A074-76C6DBCC9F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F5ED95D-098C-2110-51FC-BDED773B1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2290798"/>
            <a:ext cx="5942962" cy="3489728"/>
          </a:xfrm>
        </p:spPr>
        <p:txBody>
          <a:bodyPr anchor="ctr">
            <a:normAutofit/>
          </a:bodyPr>
          <a:lstStyle/>
          <a:p>
            <a:r>
              <a:rPr lang="ru-RU" sz="2400" dirty="0" smtClean="0"/>
              <a:t>Получили и успешно отстаиваем статус </a:t>
            </a:r>
            <a:r>
              <a:rPr lang="ru-RU" sz="2400" b="1" dirty="0" smtClean="0"/>
              <a:t>аккредитованной IT-компании</a:t>
            </a:r>
            <a:endParaRPr lang="ru-RU" sz="2400" b="1" dirty="0"/>
          </a:p>
          <a:p>
            <a:r>
              <a:rPr lang="ru-RU" sz="2400" dirty="0" smtClean="0"/>
              <a:t>Успешно участвуем в различных проектах </a:t>
            </a:r>
            <a:r>
              <a:rPr lang="ru-RU" sz="2400" dirty="0"/>
              <a:t>модернизации общедоступных </a:t>
            </a:r>
            <a:r>
              <a:rPr lang="ru-RU" sz="2400" dirty="0" smtClean="0"/>
              <a:t> и школьных </a:t>
            </a:r>
            <a:r>
              <a:rPr lang="ru-RU" sz="2400" dirty="0"/>
              <a:t>и библиотек</a:t>
            </a:r>
          </a:p>
          <a:p>
            <a:r>
              <a:rPr lang="ru-RU" sz="2400" dirty="0" smtClean="0"/>
              <a:t>Повышаем квалификацию, расширяем компетенции и штат сотрудников</a:t>
            </a:r>
            <a:r>
              <a:rPr lang="ru-RU" sz="2400" dirty="0"/>
              <a:t>;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1943" y="594858"/>
            <a:ext cx="3578567" cy="333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4" y="923890"/>
            <a:ext cx="4389120" cy="109727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679184" y="4122173"/>
            <a:ext cx="32513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C00000"/>
                </a:solidFill>
              </a:rPr>
              <a:t>открыты </a:t>
            </a:r>
            <a:r>
              <a:rPr lang="ru-RU" sz="2000" i="1" dirty="0" smtClean="0">
                <a:solidFill>
                  <a:srgbClr val="C00000"/>
                </a:solidFill>
              </a:rPr>
              <a:t>вакансии: </a:t>
            </a:r>
          </a:p>
          <a:p>
            <a:r>
              <a:rPr lang="ru-RU" sz="2000" i="1" dirty="0" smtClean="0">
                <a:solidFill>
                  <a:srgbClr val="C00000"/>
                </a:solidFill>
              </a:rPr>
              <a:t>- Администратора </a:t>
            </a:r>
            <a:r>
              <a:rPr lang="ru-RU" sz="2000" i="1" dirty="0">
                <a:solidFill>
                  <a:srgbClr val="C00000"/>
                </a:solidFill>
              </a:rPr>
              <a:t>АБИС </a:t>
            </a:r>
            <a:endParaRPr lang="ru-RU" sz="2000" i="1" dirty="0" smtClean="0">
              <a:solidFill>
                <a:srgbClr val="C00000"/>
              </a:solidFill>
            </a:endParaRPr>
          </a:p>
          <a:p>
            <a:r>
              <a:rPr lang="ru-RU" sz="2000" i="1" dirty="0" smtClean="0">
                <a:solidFill>
                  <a:srgbClr val="C00000"/>
                </a:solidFill>
              </a:rPr>
              <a:t>- Технолога АБИС</a:t>
            </a:r>
            <a:endParaRPr lang="ru-RU" sz="2000" i="1" dirty="0">
              <a:solidFill>
                <a:srgbClr val="C0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599" y="482011"/>
            <a:ext cx="882979" cy="82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960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100EDD19-6802-4EC3-95CE-CFFAB042CF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41679"/>
            <a:ext cx="10793818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 </a:t>
            </a:r>
            <a:r>
              <a:rPr lang="ru-RU" sz="4000" dirty="0"/>
              <a:t>Примеры отечественных операционных систем:</a:t>
            </a:r>
            <a:endParaRPr lang="ru-RU" sz="4000" dirty="0">
              <a:effectLst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="" xmlns:a16="http://schemas.microsoft.com/office/drawing/2014/main" id="{DB17E863-922E-4C26-BD64-E8FD41D286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8073" y="3511698"/>
            <a:ext cx="1082394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dirty="0" smtClean="0">
                <a:latin typeface="+mj-lt"/>
              </a:rPr>
              <a:t>есть специальные версии </a:t>
            </a:r>
          </a:p>
          <a:p>
            <a:pPr algn="ctr"/>
            <a:r>
              <a:rPr lang="ru-RU" sz="3800" dirty="0" smtClean="0">
                <a:latin typeface="+mj-lt"/>
              </a:rPr>
              <a:t>для </a:t>
            </a:r>
            <a:r>
              <a:rPr lang="ru-RU" sz="3800" dirty="0">
                <a:latin typeface="+mj-lt"/>
              </a:rPr>
              <a:t>работы с персональными данными:</a:t>
            </a:r>
          </a:p>
        </p:txBody>
      </p:sp>
      <p:sp>
        <p:nvSpPr>
          <p:cNvPr id="9" name="AutoShape 4" descr="data:image/png;base64,iVBORw0KGgoAAAANSUhEUgAAAqAAAACzCAYAAABW4a7ZAAAAAXNSR0IArs4c6QAAIABJREFUeF7snQecHVXZh58pt2xvqZtNJYUkkCACAUEIJZQQilIFQUXKByIWrCCINEUBQaRjQZGOFAlVpHcINZDee7L97t4y7fu9Z+7dkmzKloSUM/5iwu6UM8+cmfnPW40gCAL0ogloApqAJqAJaAKagCagCWwhAoYWoFuItD6MJqAJaAKagCagCWgCmoAioAWongiagCagCWgCmoAmoAloAluUgBagWxS3PpgmoAloApqAJqAJaAKagBageg5oApqAJqAJaAKagCagCWxRAlqAblHc+mCagCagCWgCmoAmoAloAlqA6jmgCWgCmoAmoAloApqAJrBFCWgBukVx64NpApqAJqAJaAKagCagCWgBqueAJqAJaAKagCagCWgCmsAWJaAF6BbFrQ+mCWgCmoAmoAloApqAJqAFqJ4DmoAmoAloApqAJqAJaAJblIAWoFsUtz6YJqAJaAKagCagCWgCmoAWoHoOaAKagCagCWgCmoAmoAlsUQJagG5R3PpgmoAmoAloApqAJqAJaAJagOo5oAloApqAJqAJaAKagCawRQloAbpFceuDaQKagCagCWgCmoAmoAloAarngCagCWgCmoAmoAloAprAFiWgBegWxa0PpgloApqAJqAJaAKagCagBaieA5qAJqAJaAKagCagCWgCW5SAFqBbFLc+mCagCWgCmoAmoAloApqAFqB6DmgCmoAmoAloApqAJqAJbFECWoBuUdz6YJqAJqAJaAKagCagCWgCWoDqOaAJaAKagCagCWgCmoAmsEUJaAG6RXHrg2kCmoAmoAloApqAJqAJaAGq54AmoAloApqAJqAJaAKawBYloAXoFsWtD6YJaAKagCagCWgCmoAmoAWongOagCagCWgCmoAmoAloAluUgBagWxS3PpgmoAloApqAJqAJaAKagBageg5oApqAJqAJaAKagCagCWxRAlqAblHc+mCagCagCWgCmoAmoAloAlqA6jmgCWgCmoAm0I5AEMA1t07l7FMmUl5aoOloApqAJtDjBLQA7XGkeoeagCagCWzbBBYureHIU67j6ou+ztGHfXnbPhk9ek1AE9gqCWgBulVeFj0oTUAT0AS+OAI33fUCf/n7y8SLUrz8+NXEovYXNxh9ZE1AE9guCWgBul1eVn1SmoAmoAl0jcCylXWcePoNJBocAjvJT3/8Nb75ta92bWd6K01AE9AE1kNAC1A9NTQBTUAT0ARaCFzxh/t48KH3iFhxMJMMG17F/X/9IbZlakqagCagCfQYAS1Aewyl3pEmoAloAts2gYzjccgxvyJRD/gmppHBNwKuvurbHD5xl2375PToNQFNYKsioAXoVnU59GA0AU1AE/hiCEjm+6W/+xf/mfoJgQeWYWAGPq7h0X9QHx69+8fEYzoW9Iu5OvqomsD2R0AL0O3vmuoz0gQ0AU2g0wRW1zQy+fircFM2mBCIIg08rIiB4QfccN0Z7LfXyE7vV2+gCWgCmkBHBLQA1fNCE9AENAFNgH89/DrX/vEJjMAmFYnjFRbj1q+gzAPX9BgyqJz7/vYT8uLaCqqniyagCXSfgBag3Weo96AJaAKawDZNYE1dkiOPvQo/7eIZFtWFfbBHjsZZOpdeKxdhBRk8z+B3v/sWhx606zZ9rnrwmoAmsHUQ0AJ067gOehSagCagCXxhBO785wvccevLmH6GxkiEukE7k6gaTmFTA0Wfvkl+qg7biDFq/GDuvuX/0AnxX9il0gfWBLYbAlqAbjeXUp+IJqAJaAKdJ5BMZzjptN+zcrmD7zjUlJfQOGJXZQXNd9OUzf6cguVziLhgRG3+cNVJHDpRW0E7T1pvoQloAm0JaAGq54MmoAloAjswgRv+PpW/3vkydhDHM6Bu2CCq+w8iFS3AwKVsZSPFcz4mnkwSswyGjyrm/r/8BMPYgaHpU9cENIFuE9ACtNsI9Q40AU1AE9g2CTQ2JTnytKtoXOlg+HnUVxRQM2wwqeJSvKYEkYJCYo5FfMZHFK+pJZ8AK5Lhjlu/x5dGD942T1qPWhPQBLYKAlqAbhWXQQ9CE9AENIEtT+Afj77Ctb9/Ass0yRh5VA8dSt2A/hQELv7cz4n37UdzyRDy16ygZMYMCjKN+FGH8n6FPPmPS8iLR7b8oPURNQFNYLsgoAXodnEZ9UloApqAJtA5AvWNSfY96krwLBwviZNXRuOuu9OUF6No1XxKl82jMZKHM/YAHNehdMZ0SqqXYRoOZiTKn675JvtOGN25g+q1NQFNQBPIEtACVE8FTUAT0AR2QAIPPPIm1/zhaTK2ge951FYNpXn4KPKcJNbsD6lIrqHJKqBh2G4ky/tRsHw+pXPnkN+UJLANdh5awH33/BxDB4PugLNHn7Im0H0CWoB2n6HegyagCWgC2xSBZMrl+G/cwKrljXiWSzpewPLRu9JcWkzp8sUULp1D3G/GD/JJlPemdtgocKBi1iwqVq8kwMMwUlxz5SkcctDu29S568FqAprA1kFAC9Ct4zroUWgCmoAmsMUI/PXu/3Lb7a8APmnLo6ZvJbU77YLhJClaMJOixhVYZkDUiZOyLWpHjqChsIrylcsoWzgLK9Ws2nXutcsg7rj1PJ0Rv8WunD6QJrD9ENACdPu5lvpMNAFNQBPYKAHfDzjx9N+zaO5qXMuiJlZA0/jdaLDK6LViEfkr52EHTQSmT14mRhpoKO9DYqdRxFyX+NzZFFevwvAd8oKAx/59Ef37l230uHoFTUAT0ATaEtACVM8HTUAT0AR2IAL3/vsVrrv+CWwXktEY1QN2ombYcOLNLoWzplGYqQPDJTACIp4NfoRExCSx086kisspqq6mdNZ0oqlmLNtm9C59+fvNP8C2zR2Ioj5VTUAT6C4BLUC7S1BvrwloAprANkKgpq6Rr51yNfVrHKJ2hKa8IqpH7059SRFly5cSWTGdWJDC9E2kznyAieHFcEyHhrL+JAePJAhcCmd/RJ+Va7AMGz/icN9dP2TMiKpthIIepiagCWwNBLQA3Rqugh6DJqAJaAJbgMD/Xp3Jj35+J5Zv4VoRlpeU0TxuDyK+S58ZH2OlagnwMYNwMIFhEgQ2GBnSZpSGnXamvlcfSmpW0+fDD4j5Br6d5qtf2Zk/XfVdLFO3R9oCl1EfQhPYLghoAbpdXEZ9EpqAJqAJbJhAxoXjTr6eBStWYHnQkFdC87jxNBYVU7RyCcWLp2N7AYjgbLMEWJg4eA409q0isdMwZRst+vADetU3YRpJsAxuveEcJnxpuL4MmoAmoAlsEgEtQDcJk15JE9AENIFtm8ADT7zPb6/8N27UwceivnIo9cNHEvMSFM6ZRbx5KZYXhaB9dyMjMDDxCByDZEERTYMH01BWRnz5cvrNXUC+14xvGEw6dFeuufTUbRuSHr0moAlsMQJagG4x1PpAmoAmoAl8MQQk8/20c25n5mcryNBMU0EpjcPH0FhaTLF0PVo8n0iQxKe9ADUCsJQ73sc3pF2nSWN5bxJDd8YMPEo/+pDSpjoihoUZg7/dfC5jR1Z+MSepj6oJaALbFAEtQLepy6UHqwloAppA5wlM/e/7XHbJA/iRGGnPoXbgUJoHDydw0hTN/4TiRC0xz8QzTNw2yewSC2r54JmQsUwVH1ofyScyek9qo3FKl8whf+ECIs1JInaUvSYM4vbrz8LU3ZE6f5H0FprADkZAC9Ad7ILr09UENIEdi0Ay5XD0qdewZmVCnXhjLJ+aXUeTKCyndFUdpYtnYLvN5DlRPNPDM11UlfnsorLhTQPXkL9NMlaU5tJKkkOHYWTSlM+YQX7NKiLYxPIiPHrPBfTvU7RjQdZnqwloAp0moAVop5HpDTQBTUAT2HYIvDVtLuf//HbctIvpx1jRuy91I0eDF1A8Zz5liVX4loPlRcJYT/G7K7e7qfq8e0aAbxrKCipZ8b4ZockuwB8ynOaiGBUrq4nNm0le2lNCdc8JA7jrtzojftuZIXqkmsAXQ0AL0C+Guz6qJqAJaAKbnYDr+ew35WKaE80YpkkyUkrdmF1oKCwnf9VqKpbOx3aS+Jarst9Fe4r7XBVTCkRsAvGoEpYiQH3DIjAMHDOPdEERyUH9iaY8Cj/7lPJEM37aIVoc4c7rT2e30YM2+/npA2gCmsC2S0AL0G332umRawKagCawQQJPvjCNX17xT2wiOIHNmr4DqN95BGZzQNHCeZTWLwNEcIaiUxKNRGAq62dgEIjbPT+GZ4Zi1DOtrDXUJmVGMQcMIGXnU7ZiIbGFCyhI+RiGycGTRnH9r07SV0cT0AQ0gfUS0AJUTw5NQBPQBLZDAkEAJ597I5/NWIwfQMoupHbUOBK9elGwZBkVKxcSdRqUVVMKLRkS54mh4jzlD2LtNA0CO0pgmS0xoJ4FrmngG3GCggpS5eXEnASxWTPp1diEIbVEzQz33Xw2u4wauB2S1aekCWgCPUFAC9CeoKj3oQloAprAVkbgmZc/5SeX3aOsma7pq8ShxMhdMQKb2IwPKU9UE2DgWYayagaWhU8QWkAtCyNiK8tnEIQC1DPAV+sGOKbsNUYQKSTdqxzXjlCwbAnFSxaR57pYpDlg3xH8+Tff2sqo6OFoAprA1kJAC9Ct5UrocWgCmoAm0EMEPN/n62dfz7x5NfgeNEXjuCO/RKK0hMpkE6kZHxDPJAnMeFZUWviWqEojFKFiAbVtJTwhjm+KBVSSkQhd8ZZUBrXAyiNVVEBQWEikuYn4gkX0rqnDMNIUlNq89K+LKIhZPXRWejeagCawPRHQAnR7upr6XDQBTWCHIRAEAWnHY+nyWubMX830GYtZvrqOFWvqWV6bYOWy1eBB0oiQ7jOA5sFjMUkRmzOL/GSt6vceEMEXy6fU+LRMfCPAMMX1boZZ72YEP4iEvxO9GYuS8VysaFS54Y3AIhkx8IqKCawIsRWr6LVwAWaQxjItSooi9O1dzODK3vQpL2Z4VRljRvRjp0F9yItZ2Lp3/A4zX/WJagJrE9ACVM8JTUAT0AS2UgIiMj0f6uoTrKlrYvnyetZUJ5gxezFvvvcZ9Q1NNDV7+Nn+7Uo8SteiwMT2HTzToC4Wxx8+hvqyfhRXL8NetICoiE/DVF3exa3u2XbW+mlAVnxKe00RlTkXvBG1iMRjpB1HCVTHgpgdxbF8UnYMJ6+EWHOCwrkziSQbyFOJTCamJC75PqKGI7ZNMtVEfkGM0uIYE3YbycghfRnUv5x+Zfn0qSikvCSPqG3qYvZb6ZzUw9IEeoqAFqA9RVLvRxPQBDSBbhBQYtMTq6bPvAUrmT57BY/850VqahOsrkkDFoaYIXNF4g0LDB/TMjB8FyedwTRtDMPGswPswKaJCGsqymkaVEk8YlMwfwbxZAMxPx/PiJCKBmobXyW+W+pvIxLFiEZUzGfK8zCMCB4mVjyqYkMjsTjJdAorGlHxoip21IzSbMdUy87ympUULl6iRK4svuw38EUWY5gBlqwfBASBWFDbAjMxA5+olWBw/2IO2GsX9h4/nLHDKymIQUTOU/6nakTpRRPQBLZ1AlqAbutXUI9fE9AEtikCIr5cF1ZXNzB95mLefOsjViyvpS7pUl2fpr6mkXQ6TYYAMxILM9R9EZliURTLpcRpiqVSanIGaj2Jz/SsKG40hmNEsctLVYymG4+SLC0gHTMoWV1HwZL52LaHTR6eESMtAlQJWcl6N3CEZMSGSIRkxsWMRbBsEaMmbhBgxWIUFRVTU1+HHY2p5CUlME0bonHSvkG+42A11OKmm4nINmkPI+1i+GkMO4XlGUR8A1uMokpMhyWflBg1PDCkE5P6pSoRJedb3KuYXvkWhXlRdq4qZ+fBZXx57FCG9CslFrWx27QP3aYmgx6sJrADE9ACdAe++PrUNQFNYPMQkBJIIjQbEimWr6xm7rxlLF1eQ129w8efLGDh4jqa045aR9XfdD2MSCQsexS4IinV7yJGFAxblUcSkelaNo4Zx7EskPqcURsvGsWPxDEicey8IjzLJiUxm6YHlgfyd6KRkqVryG9uxI9IqaUYnmETKcgjKX3c5dgiMkUFWhHixYU0ZzJkfA/TFgupJCVFELd8XkEBzcmUsoZii/i0svVBLSJGhIwTxpISpLGDgLzAxEpn8L0UaT+B7XhYSZdIdmi+44LnILlKhpfBFOuo72HbFq7rqUx9X0pB+YHqzGSaBraRwXObicViDOpbwsC+5YweNoDBvfLoXxZj2KB+9CrOz7ryN8811nvVBDSB7hHQArR7/LaZrV3fJ/dSVG32xNWGgWWGf/SiCWgC3SNQXdfAwqVrmDm/mhde/IBZs5bRmEwrERcNbCxDYiGlsrtqqq7+kv/0RHCpykehpTFpeqR8l6gISjMPRxKBCmJ4eRHSpo2ZV44jdTmjNm5ManZayoJoi3b0PKzAgXSGwqhPY2MDtt+M29RMadpXltQgEsU1bBzDpHdlf9asXq26JKm2m6rgvAFRm35VVSxathTLjqoseBmbZMmL5TOvIJ+6hkaVlKQEqCHbi+E0SmEsn9qkiGeHRCqlztcIQve7K1lRroPp+tiijwMLW8bsJYkbGcxMipgHXsohkxF7rI9tiGvewAkMooGrxLAnllIkPEBc8oYaP35cIlohyOAELsTijB3Yhz2HlXDk3iPpXxplcN8yHVvavWmut9YEeoyAFqA9hnLr2VEimWHW8jU8/vI7vDtzCatqamhqTpPJZJQ7y1JFpnPt9gIqSospLylm33EjOXr/PRjZr4SorUunbD1XVI9kWyDwwadzOO2CP4FfANjSyxLDMqSoEaYvIjHsNKQEFGG8pQg+R6ybpkE8GsMqKKS5ME4yz8a34xAvU+IubIOJEnIxz8cSa6CyLno0NzRhO2kyqSZwE0SDNGWOjeX7+FZAWpRpLAIZX7nnrUgeBBaOZRAtKVKWVnH5yzNB1g/d6gb9Bw5Uzw7HFytnKFDFSoplMmzECGbPm6Pc9SKAfST2NBAjKVXDhjFn8TIw4yAxpJ6LxLfGIhZlxXmkGuuoa0qRHzFpSLgYlkl+zGRY/wryDJ+oa2D5Br4fkEomSTU1kqqup7Epjde4WoUkKCEvznuxiIp4x8T0IyqG1LD8UDC7PnlmnKSXwTNTXPSNCZx/xJd0DOm2cDPpMe4QBLZLAfru9DksWLZaPfTE6re+peVXbSLhc7ZAeW3IIi+PYw7cRwXwb42LnONnC5bz3Duf8ens+bzy3oesrEvgSusT6WSiHHzhucgLRJk+5SfyImm3hOvJ/+fHbIYN6Ms+u41l712Hc+x+48nrwSCrprTLE2991nL0ji5ROJKOl7ZJCGrblh+03Sb8d8tPshZf+ZmKn1vvztf6xVqDU8bj7PHa/krEgPz4+L1HEbU2bFH+cGk90xeuVuMWy9f6F7lGbY8iVMRFuzad1mss83V9S37UImpHKYtZDOlTorKdC+O2EgKS4LEtLu8srmfmqkaOHFtJedxk1op6Plieak8te2oZSSdvNylaz1hdv8Dj0FF96FskyTRdW97+YDY/u+wR6upEWFk4hmSk+3iup+InvXiM5micpB3FK4xh5xeSETd7NB8xYXqmq6IflatZknVcR7mqiwLwGpLQ1EDcrSdmQqbJAcdriQsNVDilPLlC97V6elkS1+lT0bcf1dXNONhYlrj1pZsReBGTwtJiEsmkqv+pthEDrWUSKyggXlTM6tpmNRZpsWkQ9oIvqijFNZLUiXBFXPTyJ6LGPXRIJdV1a6hNxxCpLQlSnlg6gfFD+jF/+VJqkylMy6bU8uldXIRl2RDIuYRz25LHlzCQI0p7UNdVpaIsz8evTxJkfDLpDOnmJvykWHgT+KkUvpPGsiVkIdyP4XkqTOCCY8ZxwVFfUi75TVlee/11Eo2N6l6TxbYsJh166KZsulnXmT59OosXL24Zl4QjTJiwN6WlpZ0+7tz585k7a5ZKDlMeMVe6WxmYUZtDJk5UyWI9uSSTKV5++SX1nFQxvwbE8uLsu+9+nTrWM08/3e65aEciHHDARBVG0tPL66+/TkNDg9qtzAU5xsQDD1TVHNZeHMflxRdfxQ1czMCDQKzx0Kt3H/bYc4+eHlrL/ubNn8/nMz5veaupx50B+35lP4qLizfbcXtix9udAG1KZRh90Ak0pFI4XiC5m+vl1PLyV/2Pw9XC5408/US8SiySz12/vZhvTj6gJ3j32D5W1TbyxvS53Hzfo7w/cwmOYxLxXdKBq6wqMgPFOtB2aStAVUxXB0tOXAkIeYh7QR79yvM4bfK+fPvQfRhR1bvbLvtZy2sYf+bv1AtN0V5L+4SvwfW/KFrGmN02tMzkpFq4Xes62f9W2bPhgfwO9p01qHTonhMLUbiYobBRb7bcJ0qYGGJJNrIJC++6kD6FG34Qfv+fb3LHU2+HliNTemfL2MTCtPY5hwK0VV/LAy17Pm10Zisrv8Wt20Z6Z8ceun4DKx8r5RCTqMKIQcy2yM8zKS/KY8zgfnxl9CAG98pnUEmcQWX5FMfFstVj07bHd3TAja/y2tw1fPfAnbjja+N4fNpCjr/3s6yUCj+42kn4LL+1B2IYYpN0ufWEL3HmhAHdGuezL33E5X94jERTVJVB8qwkXrSYhqoqEuXleJI9Lt0qJSMckwgGKcfFdhPEnCSlmGRqm7EzGVKNqzF9V7mrDT9M2RGBaaonmy158WHNTstSgjJeWEhTczNWJLSwSkypSNqS8gpc16bRkbvaVvPcM31lBR02crhytWccJzuvJd7TVJ2QhowYyay5C8AUcWmreFSpG2pEAkYM6cVnS1cr0SK/96yI2r4kZjO4opTpKxpVkpRUwpeyUHLfDB/QByvdyIJV9ZQUWfSvKFO1SuWFnmhqQiI+Xc8LwxJEiUsSEwbxSDQUAIZJRMIN1FiEiaf44KSx3QxzP/+cVKJZhSPIoaOBwWkH7MRV39qvzTNh45f3yKOOZt6c2S3byPGnffThxjfczGv8+te/5oknnlDerPBh5nL/Aw+x67hxnT7yH2+6ib/edhue4arnRsS18QyDWFEB991zD6NGjOj0Pje0waLFS5ky5Qh8T+azFJUN6NW/N08++Qzx2KZ99Mkc2HXs2HYCVMT3U8882+NiS451zFFTmDt/QfieEo9DXh6vvPIKBQXi5Wi/yO9/+JOLefbZZ7FIYSghapCXX8oLL71AYeG623QXsJQ3O/Xkb/Lh7E8JXEc9I+R9MGLEcB575N+dEvbdHUtXtt/uBOhTr77Hqd/7Kb7hqTIf4vpa3yI9kENdEb6kwhdV+KDMvXUzrsOxhx3Eg9de1BW+Pb6NuKVuePh5rrrrQRqbM1jyeM5ZcLNdTHJv3O4IUBUPJrFXfgRMyUp1iWBywmETuP7736Q43vWvzZnLatjt7N+FL5gOBGgYnSquyo7xbUiAmlmBIS/e7MVt2YmZFXidFaBtxaxyg+YsoMrwGApCW6ovBi5L/vZTehdsmM0F97zFnc+8o4SwyAFZlFUgp/TaiiR1bcPki7aLkZu7bfKFcxnDilubfcjLJRS3Bpa4Q6WFonyYmSl5tYOl3vQtu/dMC9O2KDcMvjygkGu+tR+79C9hazOSrmj2GX7ZMzS5Jv3yYf7lh9OQ8ul78VQVExh28RFAcj3C8xevQDjpclnWuWkSMhgVd/jsN4crt253ltfem8W5P75bdQpyzDSZiEmquC9NVQNpLinAMgKKauuwa+rx6msBB8t3ldtcxGZUxUeqRpn48lbJZqnLdCgtLqa6pp5YtCCM2VSufAPXgtJefajLWWxyP5fi8laEPn0qWV5Xhy0JSGLvFGtgLEokP05BcTErV60hojw94T6bM2l2HjuG1TU1KpYVI45jWCpT3o757Dl2Jz6YNZeETB0Rn+J/Fw+KGTBh+FDenbmIZjECyIeWmndSYsln7xGDqWmSHP1m5WFyA1MlG+ViYaubmtQzWVzojrRxkn3m56uXeW1DHXZenIhlYns+A4vLyXMc7HSa6sWLWbV0CUEqEzI0Dc46dCyXfmNCp+M+jzhyCosXLmixNOZFo7z3wQfdmRI9su2ll17Kww8/3PI8EAF+/0MPs8suu3R6/3/685+545abVWtVeQPa6pkhsbY+xx1/PFdcfmWn97mhDRYtXsLhhx+q7q2IJ2LXo/+g/jz++NROCdBxHQjQqZtJgB591JHMX7Co5bSi0SivvvYaBfn5HZ5qOpNh369MJNFch2V62HIj+TaTjjyaa6+7ukd5ys4euPdBfn/5VSQjnkTG4GZc7IJinp/6JP369unx4/X0Drc7AfrDq2/lrgcfDV+ungio9bvOW15BIkDF4pm1jCk3p7IihsqgT1kpnz31D/KiX6wb/pGX3uXyOx9k1qJleFLg2TCIeGHbvNAKISaP0AkrfzotQNsIbxE4IR9DdUyRwi/yIhSX4pA+FZw9ZSIXnnR4l6yhoQC9miCrMFstoLm3fncEaDbEIHf92lg7WwRoBya9nFt+bWbhFMjuUyzl7f57LQHquyz5++YVoK2sxBWa1VK50AqxcCpB36qecvY/dQ7ye0ne8MU1Ktunw+SNrDhVuix7SmofUionGxc4rFeco8f058IjvkxlSbynn0Nd2t/3H/qA299YopJ0xDU7+5KJDCnP5/Db3+d/M1Yot7F6oapSPjkB2s7V0Xrc7NyPeGlePH9v9h1a1qUx5TYSq/krb8/iF797jLpGB89ycI0oqbLeNFVWkSksorixjuiyZRTUVWOTyMK31PeAclECGYnJVLe22AFDi25hUSEpzyfpeNkanOI6hcA26DdgELX19aTSUpwp/IhUMZ0GDBs+knlLl2OYNkHgEUh5pWyHoxGjRzN7zixMM6riQ0X2uYZPXkEeI0YM4dMZs/GjRWSMOJ4l1v4M/UtL6dengPeWriaQIFWxSsozKJNgzE6DVL/OmfOWKXEakX1ZHr0qCsmTFp9EiYrHhoC0xKpmE7GRkGC1AAAgAElEQVTkOZZIO6QyDo4jo8h+4FkRivMLqE3Uk7IlacmlPBKhtx2n0PGpXrSIhmXL8B0HU56HQcDXd6/k+jMOpLALH8tHTJnC4gXbgAANfO5/8KFuCNBbVekref/Z2QeKsjTbNv9+8mkGDxrUrfug7cYiQA8TASoGdk9CNjwqRYA+tvUK0GOOOpJ5nRCgcr6/u/Ia7n7gHghcohIK5xhU9O7Pg/95mF4V5T3GU67TCceeyLyZM5UnzQ88MgF8ZeJB3HXLTeo+2NqX7UqAOp7P+Mmns2DFKjDSWNK0OFi/NSp024bWJeUqykVRKHNU1j2sYvsMbvjVjzjr619MDJDjeVx2x0Ncf89/sOWlIS4nw1LPesNzCFT8lTjlQvHZUkFvHatZ9iUs63Tkgm8nQCWfNOSiupmIJ01chmIh8V0MI8pph+3H5d+ZTO+SzrkWZi6vYbezRIBmb48WvZS7YbKu05xWyArh3F/Z9KlsjcDc9Qvlk7y41b/MnOW7VdTmxKUS62stawvQbARZ9hukVYC2DkUFlbbEDygL6KYK0H+9yZ1Pvas+GsS2nP3O6dgCqsJBciI4FCPhBuH5KdtFi+U0F1O6HgGqrruIGxtTsqHF8iE1Fw25R9q4q1s2V9GIqCY2to3pufQtsLno2D05fZ9hFH+BPb6bHI9dfvc/llVnyFgR5T6f+u3xHLbrAN5e3MT+v38Rw4qqYuqepe7ydteybXB4WFszjG00SHP+V6r409d27fazW9zs9z35Dn+4/SVSbgpfBKgUfy+pINlvAH5BlF7JeqJzZhNtXpWdu5HwI0ey5s0YzUE6zDxXIRrZDwzbpqxfH1ZUrw5baIbmcyU08wqLqKyqYs7chYCEAIglWGJLod+Agdi2wdJV1aEFXIlPIQc7jRnJ6uqVNDQ6BNJVSfarhKvDXuNH8fnseTT6MVJ2nrIsG76UTfI5YNcqXpu7koQjz9owDkbmVHlJPnvv1J9X3p1BJBqnvDifkoKoar0p7UOlDqrIS8f3ldtdyjY5khkflY8Jm2X1tXhqXyqvHdv1qCwvoyEjcacpKqIRBsTziDsB9YuXsGLefAJPPjUk9Mhn8m79ufO8wzYaj72+i7yOAI1EeO/DL94Fv7YFVOjc90B3BOjN2edlGOoQOlwk/CHgez/6Eeec83/dvg9yO1i0ZAmHZi2g4oKXUJLKQZVbtwV0yuR1BOhrr71OQUHHFlA515UrV3HUlCk0Njcqz5jpSemwCN8+5ywuuOD8ToWCbAj+1KlPc9EvL1ZVJeTJIAmKZl4B/3rgPnYeMbzHrtvm3NF2JUAf/99bnHz+z7Gyrrec5Sp8wbTHKNbOtV9KreuED3tZwhe+QVVlFZ88eguxLZyMJK6vfb7zM2Ytq8GUeCf1Ig3/v50rOuszzAXNq8Gv5UeUBIKcyG4rQNdm02rxCzuthPBaYygl8F08Y57nse+4UTzxu/Moytu0GB4ZlgjQ8Wdd3SIWW69M6xdb2zEp604bS2b7+M4whjL75GxxPbcK0DZ7z7ngOxDfOS0s5xYKu1wCV3vXeOjOXlfAdkaA/uDeN7j9yffUS1eVttmQCz6nN9U5ihU6qz9bYpsllm/tyb0ux3XHLNczFLFrx8t29MAJnXSh9A8Cn/1G9eexc/ejvHDTr3tPPshmrGxg3B9eFSMDrghQN8OvDxvGJZPH0JByGHX5S6xpDnDlyynLp6MuOi35h9mySPLhOqbC5qOfT+q023Z953ff1GlcftMTpOxC5Xp3fIN0cW+aB/YhiOfRr2YN7oLPiafSkkuOJ/OCOJZViBdkiMZsHKlgkbVkitAs79eH2uYGUpm0sjCalqT7hKJu7K67MnP2XAxDuh2Jq9PFs2XuWEzc98u8+s5HYEUJVAckG8+0KSzNY+zYYbz1/ucq2EYSd0RoBobDyKpyivMK+HDeCpqj+eqDV1nHzSb2Gd6b+qaAT1c0qm5IEqqD5xLHZfLuo1m4cgUFhSV4TrOKTw+8GIGYaWyL+sAl47j4nq8+FJKZNLFojD6xIhbU1dAkH9rqFW5gZjL0K4ySVxilOelSYUXJT2VIrF7DmvmLIO3gGB7ReIxDRpRy9w8O7VbIyNoCNG5HeH8riAFdW4DKfLrvgQcZO7bzLvibbrqJ22+9JXzeSSWB3HNNrHZAZdUApj79bI/FES5aspRDD5+kniTigpdPj8rB/Xni8ad6wAX/DMXFJT35iFHhF0cdecQ6AvT119/YoACVQdxx++3ceMMfc3as8NlpmDz/3H/pX9m/2+Osr6/nwImTSKWblUVZFivtcvSJJ3LFVZd3e/9bagfbjQCV2MjJZ1zIGx98jJ+NG+q8AG19cbcXoBCP5fPqP69n7PDBW+raIFm7k35wNa+//zm2WJtcd7MK0Jzr3si9sNtY1tYWoCJmJds0nUqyx8gqnr/xZ+RFNy0udObyWsaffWVrG751EkPaWPWyHwGdF6A5UdZ6TVtd8Otewlxc6IYEaEuIxlYmQNu63NVHU0cJXOsENXZNgIp1RGUnGzCw2OKTq4+j4AsITTn3/ve4450lqu6jR76K9x5TVcL0C/dG3p8HXPsq7yxNqFqXYSxoTrlnLaGhYbndosS9JLn4Dm/8eF/2qOycZX99DwbP9/nXk+/zqztfIC9m46YklCVGUFpCQ9+BpCIR+iZXw9x5FKUalYgTsRjYRYwcvTOfTP9U3WvKtSzfIbZJXmkxZX17M3veXOVSlxhPEREi2QYOHsSqNSvByMP1w5aaruWpjkZjxg5j5sx5pLPC05d72LKJ4jJl3wm8/M406gIbx44TRGykSFSB7XPUPl/iyTenUyeeBWUplvSpDP3Lizhw9CAefWMmTYa41ZP0KowxsHcp+Ya4BA0VT5zxMqQ9XyVCeRkPyVz2MKhPpUh7rhLdiVRaxYvu1LsvtclmVjU04irrvInhuJRGHQblR4mrklIBjStqWDhrNvkiwF0P302zx7Ay7vvhYZTkixju+rJtCdAHGDu28xb7dQRo7qM2K0DlA/nPt97CxAMmdh1kmy1zFlAVb+qHYSBdEaC77jJWVUvILZKENPWZzSVAxQIq3oRwkRjQTRGgy5Yv5+BJBynPYS6pmcDm7HPO5QcXnN9tno899gS//MUvpRlaq7Es43D/Qw8xbnznE9K6PaAu7mC7EaD1iWbGTT6V+saEssy1XTbdArp+AWoFJr8491tcfPaJXUTduc1k3p5x9V3c9+RzylJmBmEZFFlyCSXy75xbOZd00x0L6PoEaOjWDt1/LaI+DDfFkk4ofsCxe4/n75d8d5PKnCgBetZVHVhAc4xCAdo2CamzAjQnotuKsVYBmrvOralnPSNAPZb8/ScbTUIKLaDTVEytZJ2G13Q9SUhZJGt/ELVaLduLdVl9swrQlmksMaIB4weX8L+fTKKsmy/8ztwdDZmAfpdOJdnsgx3GLEoJn6jlMeOSQxlaGuGW11dwwUMf4NmFYXvHsLhRqxBd54C5EByp1+kycbDNf8//areTkXKH8TyfGx96ixsfeA/LjGBKC03fwS3qQ6JfPzJRg/LaVRgL5hNNJhCLm2NEGDxiKEuXrcBxHFUvU8oqKUEdibLPAV/ljbffIi1tLq1IGDITMVWnokMm7cszz76M48VxVbUFT4m8Xn0r2H3Xsbz4xnukRHDYUTKW5NNnGDe4H7GYzQcLV9MY5EE8roq655lw+PghzFlRx/QV1fjyoRlYmKZPoRnlO/uP4uUPF5Oy45TkWUqwWnJu0j4Uj4zhkVQJRQaOF7rgY3aEsvwSltZWU+dllCs+qZ7bPgOKyiiKFzB/5UpSktwkL343Q794wC4VpSoZad6cxSxftBTflRafUgc0YK8B+dz/48Mozuue+JTjHTFlcrsY0Lgd5f2PPurMNN0s61566SU8/PBDLc9hsVre90B3BOhtreV71vqwlvCr0buM5d577sXuoOxQZ0+wVYCC7VvbhAA9eorEgLYXoBtzwSvJGQTccNON3HGrxNjKe1reOVLarJjnn3mKivKux5gnEgmOmXIMS1YuUx4VaWAhFSy+fvzxXH3FFT3m4u/s9e3K+tuNAH3ilfc4+dyfhNaZtV3Pm+yC71iAymtL6tJVVFQy69k7VQbm5l7+/eJbfOPia/F8KRwvbqhWF8nWIEBbzl+sMuJeyHjc9tNT+fbkfTeKZtbyWsZtFgHaGpPZOQGa7a0tj4gNuOA3bgHdkQQoRAwVeMBlx+zCL4/cZUPVVTc6JzqzwgPvz+fk+6ZjBHFl8pMXpSk3qOPzj2/szKn7DKHJCRh4ybPUOlEw22a8rxs+EX4ByNwR8Sm1JpOUF3pM/8Uh9Crovphpe26X/+N17v7320TMmEowko/lVO9e1PTppXqk96qvx1uwkCJXwjMM4mX5xAvi1NXVhSFD4oaXLkgm9K7qr6yLq1fW40ncphS1V6GYAYdM2ouPPplBTa2vkp+k5JJvupjxOGecNImHn3qD6iYX07RxxUpsOhQVGXzzyK/yz6nvsiYoDLPagxSmGzC6wmbC7mN54H9v0xwtxPR9ohGT/nl57NGngibPwY9G8TxHueDleZV0fIoiBvVOI02uQcqTbHefpBsQN2165xdQnU6yItlMypNs+DCUptCwGV1ZxcKaNaxKpZSVu7eVYXz/fqo01ZplNcz5bDau46hWnGknzd5DSnnyx4f1WD3bHVWAqjjjnHVRYv5jUaY+MZXKysrO3KIdrisC9PDDDlVf25KfIS1nKwdXdtoFvyUtoF0VoAIgmUox+fDDqF5drcS2xPxLCbRjj/kaV1/9my7z/Mtf/sIfr7tetc2VqhmGqlpiM3XqVAZWVXV5v1/EhtuFAHU9n31O+B4z5sxqV06mQ6BiLcm+ccIEjtDytL44yJaUHj/AsYt48pbfMGlC5+NtOnNxE8k0e512IQuWrsyWRMnVsmwtG7X2/nKCKxerJ7/PWUdFXqnzVHaCbNJCmx20ZFNn6UlpJ/VOzgn53AqSkKQsk1Kyun3CkKzfuzifaX+7gt4bKeQtMaDjzmxrAV07ZjGXtdwxtQ2VYcplzba1EOacrTkLaG6vrbVDw9TvMNs4Z3lttZZ1FPO59siEmYR+LL37wk2wgL7J7U++384C2nZ/kvG8zvVtF5PcNm5zUy2ga++zIxf8urw7KoUVJskYqiyX6oCDw/xrj2NAyZaJBz397nf554c1KuAxvF7ZWqrAuXtW8OdTwqLPJ98zjQemrUT8VLkcQzV/c6epRGebj8kwzFZZQKWu63Pf+woTh/ZsXJm446+7/y1ufugj1RKTTBI/apMuLyFZVo7nGQxIJsksXEGB1PTNczjkqMN4fOpzmEZMueElPjlje/gRj4kH7Mvrr76NTwxfPlQtW7m2exc5DB09jrc/XoBnxrBEoEciZEybPXeqUEll78+roVm1sQzCskamwxn7juONeUuZVi3F4yNSLwcj5VEU9zh/yq68+tYsGgKLqtI+RCX0IvCw3DQRw6LBz9AYBPiOZNCbeGmHIsMgvyTO3DW11EtNeBOaJCbA8Rjbtz9SJe+DxYtpkn/I8YyAPGC34QOob1jN/KUrKLEL2L2ylALTZtH8Jcz8fC4RiQ1VN2zAbpURHrlwco8mxR1+5BHKAppb4pEY728VSUg9awG97bbbWs5RCs+PkA5XM2biuhnMiMQIw/5fPZBbb/5zty1roQCVGNAwqTV0wQ/YbgWogL3iiit5+P4HCXwPV5pMGA59ivvy35deIbqJIWttn8pS9/OYI6ewcOli5TUQARqxouy93wHcfMuNPRa33hm90p11twsBOn3OQiYcdw6G9EDeQCcYBaqrAlRKohhRzvj6Edz2q/O6w3yj2/71mTc4/4qbVQs7NeRsmZ22paHWjmBbnwAN67tl1Es3MKKqW4nKAlfZ7eFQekqAiiz9xiF7c/fPTtvgOW5ZAbpuDKgWoOrzooMkpM4JUFsliKAyqX980BD+cOLm6/aRG5m436sueopGx8aUpBYlyFoT5CYMKuDNH+2nVr/p1YX88LE5bWpDhOu1VhJoM/lbTj3AUGn/cPjY3jzxnS9hr8doutEbeT0rJNMuv7/3Df75zKdSUEI6ZJKJm0qABqVlSgzG6+qIrKrDd+v50oRdqKl3WLh4hbJu+lImyTSIxDy+cdyhvPDqWyyuzqgse1+Si7CIWSm+feoh3Pf421Q7UWzpM29JYpFBEQm+efRE7nvmdVZILKoIdCuqklD2rcxn1KgqHnh1Ns1Rm7wgRf+iYipKCxhVFlEF0E27ADMjlswMbuDj4JJvRkgaUO1kyGSy5Z8yDoYXUFleyJpkM4sTSbzAICFF9b2AXrbF0P59mVdby8KGNPhRpOSCSOih/YooiXt4DfX0yy8hz3Voakzx3rsfqWe4ajLjBwwvs3noRwczuHdRVy9Hh9vtiAJULJ/HH388BXn53Puve3DEmm1ZWEaERx97lOE7DesWYxGgRxw6ScVZ7ygCtLExwZQjJlNbXY1rSsWaDBE/wre+839c+NMLO83zzjv/yo3X/0HV8cUK2+0WFpbw9HPPUlbasx/LnR5cFzbYLgToDf98hF/+/uZNe1F0WoCGKi3MGvep7FfJrKl/2WxfGsmMy8jjvsea6gbMbDB4LsmkswJUer5LxrI80OUl7ZsiPiX4W8nOrMs0bL2XW+TlbGUZbboFNLu1adG3vJhP/3YZRbH110xVWfBnXtXG+tQ6gHAsPWkB7UiAZjPdVe3X7KItoB0+PtZnAc0JWFMmkx1lj8FlvPnzgza7G/6f7y3kW/d8TCD1fQ0pji5W11YBatsudb+dTL5tMK8mxW6/fY2E0pNhDKgq65ObbsoC2nraLbNQ2uipXwXM/MX+jOwlNrmeXaRk3KV3PscjL3xGxsynGQ83Gqe4Tzkjxw2metkKglUNrFq5DDsWsM9+B/Hyq9PCen/ioTDyiNoBo4fkUzliOE+89In6uLSikvkuAhVOnLgrq2tqefmTFRixQhzTwo1It5Q0Fxz9ZaZ9vJA3ljcoJpKgFI3YDC42mDRhDNPn1OAV2pTl2RTIu84wVCa+UPF9k+aUS9pzVJtPce/nW1EMM0JNMk2jK25/E8/xVbznsOJ8TBs+XbGKhG/T7BlKPJpemj0GVaoY1feWrsENIhier0rLlRaY7FHVh1I/SdQIWFObYtq0T8ikfAIV85thRHmUx350OANKejZMQn18rGUBjUZjfPDB1lCG6VdrxYCa3YoBbWsBFevaySefzAXf/z6HTjqEpnRSJb2agc1PfvELTj/tlG7dBK0C1EKeGzuCBVSA3X7bHdx84424gcRx+6o5jmFGlWgcMGDTQxvq6xuYfNiRNDbWqAYmqmycNA044USuuKzrLv1uXdRubrzNC1ApOLz38Wfz6exZqivQRpdOC9DwHSUCVALqpQTJs3+9gf3Hb546W/99/zMmn3cpEZX9GS6tBcfbu8bbvDtb3OVtXfDxeFz1My4qyKcwT/5EVLmk5ozLysYUvheQaE6o2DFxv+SKQZtSP7WNC76ltmaHLvi24jXc7vsnHM51Z05Z76VQAvS7v+0wISQnQP02RXRbSuVk99g5F3wHAjTXLUkEaIsZuDsueAMrsEMX/D9+tEO44HPdwiRmUlyh4k1adsNJVER72FzYZhaJ1p1443O8sjCT7bMsqewiPloFqHTtevb8rzJpaNgD+ZA/v8KL86XjTpgJ306Attm3CrjI3VDih1chLFFuOHIg3zuge5af9d0IYnH63vVP8PS0laQ9j2gkiuc0cuqJkzj1mDGsqA6YPmslb779JrvttR/33PsoRtTE8SKk/RjNTQkqigy+fupJ3P3oU9IBnsCMIk1FM77F0EKX44/Zn9vvexEnWogjCVt5LoHlMXnnnRhUWcprn69hYGV/CuI2+XkWUcQS6eK6UjLJUd2JcGxV+N4z40RN8Z471CZdUp5DWlUh8FSLzN6F5dQ3pVjc3ERaNvMCPDdC/4jPoH6lzFy2knmNPinXUpn58gGxx8AKKmKFvLdgBavVB7f06fKJp+s4fNRI8r0UtU0pXn33UzyJI01J7Gke5dEEL/9iMoPKev7jYOsWoBfz8CNtkpCwelyAXnLJJXzzm6fw4UcfqbtGisb36tufp56f2iW3cW7+iwCdPGmSKv9lBvIhsQ244I+azDzVijN8j0gW/KYkIbW95yV+e+K+++OJR1N1nRIjsM35F3yfs84+e6OSJbfCE48/ziW/vBhPPpCzZdckDOb5Z/9Ln969N3k/W9OK27wAfefj2Rx4yv8RWGmsYBO+hLsgQOWChbUoQ7flnmOG89I/ru92TExHE+G6+5/mopv+EXYfyr4QW2o/tmRMhy/TjgSoqNXQWmvQr6KIm352FuOG9qdfrzKV0ZuLC5Uiz3WJZhYuX831D/6Xx198u6VjitwgUqhcdclp82LOxcu2jwFtexayfkBp3GLW/b+nOL/jjjmSBT/uzN9iiNDNvuxze8km3IeFsteziAAV66xYUdrG8Lbj0RJHuQEXvKq5mO3wnq0DGbpo2yeZbTAGNDtgsRBtyRhQyaIO50AY15uboyGy9tneISPJTgmLhEtXoHAbKaXTcV3T9vvrOLDFMMWyHlXX0TQy/OeHB3PE6E3/ou/sg7A27TPoV0+REJ+18uHJeYZF9Ftr18KBlfC/nxymdv/A9FWc8rdpytqeq8XXcYvX1ooILePyfI4ZW8GjZ+yR68zb2SFvdP36pjRnXDeV1z9fEdZhlHZ6bjPnnT6Fb08aRcSERNJhZV2GNbVJevfNo6Y+RUPGI5ExSTb6xHsVMWPxKtyMxJlJ3J7EUlqqt/zIYVWsrK7HKrQxYhEKVCS4rxpKNDYkKIjGcX1wA5TYdP0MacNT7TYD1yDwIqTSPk2GT8SPkSdxbKbLqqSrkokyuLgYZNJJhpb1VXbm6WtW0SS1TqWBhRsj7jbz5Z36kUileHneGpKqC45qPs6AKOwzbCiLVtTzXnU1vhVQbrlMHjaIYgKWr27glbc/VmEKYUSSRakNz//kAMb0L9wo366usPVaQDefAJWqFid840Quu/QyPpj2Ad845WRs1fJU2UH51RWXc9wJX+sqUhZnBajqmCV5CdlC9E88/nSn6oBu0SSkFgEannYoQKUOaOdKtN1/3/389sorlZFHFimfFI/F+c9TT9Onz8ZbZq5es5qjj51CU20DhjQRkSYmRsBZ55zNjy74YZevyRe94TYvQM/71U38/ZF/Y9jSDSC0Gm5YMGwgCSmXkNCu2HhLifKwvaVlUVFSxLRHb6e8uOcfgOf89nb+/vgzWKolXsdCqLXPeTh9QoGRtY5KkpEPRYVx3vzbVQzrX7FJc+y+/77Dedf/nUYnrcqNSy/qliq62WStLNzwvb9O7c7Ww0iiwZu3XMQuO3WckVefdLj1yTeVgGwvbVolZNuKIO3XCltK+oHP3f+bxpI19bhS9zXbMz03rra90nMja01CCrlKjUER01LrcPzAAZw0cVdltVFCpY2aDcWeemy0nGRbsauuQeCph8r3J0+gMLphS/wP7u16ElJuALbh4BkR1Rf8ewePCYtFd9TdKrwhEPdaTbPDmsYGXvp8EUtqHaxIFN/JqK5WLQKuo7DIdSKrcxbysGC/1OSTj5urvr4bPz90502ab11Z6fbXF3Leg59LU9jWJgtZ90Db8Q8uNPj80kPIi5jKDb/7Na+QUNny8iGZ62DVMiuy/1hXgNpWjIib4tNfHcQwUT2baaltSnPS7//DzIU1BJ6HK+WWbLjghK9y6oE7U2gZrGqGOUvrGNKvjJgvJZWkw1MYz7qy2WPxslrGDuitCtH7gUGDGZD2AuoTaRoSGcpKi3EzPoHnqv7qUvIo5TpKeMqLTASncJVb0pfe7IZFxjVpTKaQTmzZqB1Mw6O0pIgVq2qo9Sw81yNJHpmMQ1WxzYBeRby/aDFLE6IVYyRFxPoBX64spiLP5KX5S6nOiPtVntU2Mc9j/5GV5EU8Xv58EQUxm0lDyigyA1bXpXn9/TnUNvj4rodcjz75Bo99fy92qezZmM+1L+2OJkDV95wfcNwpJ/KbSy9TmfAnn3Ay0z/7WLnhZV7sOn4c991/f5fvgvYCVOaUdEKSJKTtX4BK4fhjJ09hdV1NNtk1DI877Zun8Ytf/GKjTP9y11388bprW0KcRMe6ZoTnn3uGgVUDNrr91rrCNi1A5aE4/rAzmLdkflttsNkEaCg0wkzwh2++gsO/snuPX9dRx57DkjU1Khs2124xdxCxdakxKMtk+7jJnOCyJMbN9zjxoAn89TJp+7XpQ/znix9wxpW3qxqFZuC1qTfaWqaotTDi+ktRibXtrp99i1MP/vKmH7wLa0765a28MWOJSoRosWplhXFH3X3WyYJHXIFhIOCZB+/Gbecd1YVRdH6TnhCgco1cM8rOA3rx6ZXHdmoQ8jL594dL+dm9L7O83lEuWxW6IXFZayWldbzjrABtmVyqxxDf238wfzp1706NZVNXFmvbsJ8/wiq3kEBqP2brEq7tHZAPkLgFn160H8Mq8pTA2vPyp/mk3lLfJusK0DYjWOteMSTO1He54Ct9uOH48Zs61C6tJ9fkqN/+h2kzV6iQGGIxom6CX5/1NSaP64vp+cxb2YAVK6Yi7qm2uCJA5THRHESYMXcFg/r3xpZ6m1gkTJ+ML38M1tQ2kp9XqD6fPMdDusSLOE1JEhEBjtQkDQKcwMfzVR5Q2CWJCA3NzUqsyvxwHLF1+vQtKSEWiTBt8UqSUlzei6ukqHwjxR7DBrG6poY3VlbT5Nok/bBr2uB8i31HVDFr1SreXlKNb+SrAwny8X3y+NKgUuYsXs5OhaUUxj2SGYtnX3yP2iZPZcfHzAgFcXjygv0Y169jz0qXwK9nox1RgIrK/HpWgAqWu+++m2uv+Z1q8iAf12I1f+qZ5+nft2+XULcXoDLzRIgU96wAACAASURBVIBWbf0CdMG8lvNVFtBX36SgoPPGp+uuvZa//v0fyvZrZI0aZUUlvPjSi8qyur4lmUxy4AEH0NBQ36YOt8G3zzyHn/x427V+yvlu0wJ09pJq9pz8DTw/TeBHwAqTB3rWAto6LXI2EnH/Dh80gGmP3Ia1ToeZLt2bLRv1O/hU6pvTqjd1O1WtnE+5ouVh2aicFa6tBdSKRHCdDOcdN4nrfnB6pwbTkMww5Pif0piRzHlPWQHXzpSXl2MufWl9O5ebacpXxvGvizt3/E4NFjj0ott54/OF2X7S6sq3KdafUxMdueBzP5Nai6H4OvOgMdz2va67lzoz9p4QoBFcHDPKyKo+fHpl18Yt13vS75/hvYW1YZMBdW1zFvX2IR7tz69VgIb3WvhnYpXN8xd/vceKt7c95vuL69jv2ldUJYowTy28vm0rfIbry7h9njp3T44YGVr/r3txPr94co6quRmIeT6b6Lbea5abOp6pEvJ26W3w7s/277Eak+s7bn3S5eRrHufjpY24gU3aMyg1m7jiu1M4fLdKXD9g1qJaBvQqVP3dHXmFGwEpP0JNk0tNIkHf0nJSfkaJT+mmlJRs9YwUgQ+fJpL85JsWKdfDDSSmXT5koDnjqJ/Jc8cVzQeUFhexpraemnSg+rJLMXyBVxqPMbCslHfmzWOVdDYyoshnjDwzxlSUMqS8kMc/n8GSpE1GWeVtCj2XyeNHYDoNPDd3JTWp0EsgjSyqoi6H7tyLolSGmB9hhQHPvTSNukYPVwqWe2lKLJ/HLjiIrwwJY3s393LE5LAMU24qRKIxpm0VZZg2jws+l5V+wjdO4teXhgkttbW1TNx/PxzHwxIFagaM330P/nn3Pzpl2Mhdq21WgKoY0HDpqgtetpW46kMPP5LVq1fhepLQB5ZvMOWoo/ndNVevd0pfeflvuP/++5VwTaaS5MXz6NuvH889+zyRyKZ1H9zc90tX97/NClCVkHDy+bz/6fRsRrdNEBbx20hspii3XAzlWnVAO3TBt6Jt66STGIxP/vM3hg/o2eDfXvufTLO0lWNdl187AdouOanVBe+GLXUYVF7MtH/+nmIxG3Ri+eMDL/LOrKUYQUZl2MmbqKXrmdIZOWGyPgtoqFr79yrn+vO6Jow2dbiHXnwXr362SMWthWK8cwJUxX+qax7wrUN25Y7zOmdJ3NRxrr1eTwjQ8EPAYucBFXxyVdc5z1nZyO6/eoiEJ5mZWQGaTUBbO8yg9Tw6FqD7V1q8cMlxm0WAXvXsDH799DyCwAzv76wyWFuASrcgP5PmewcN5qZjd1WrLU+4jL7iZRp8eYSHsbMbXFoEaFiYPmabfHLxvgwv2YQkx65Oiux2KxpSnHT9s3y+qA7fiBGxXPKDRi79zhFMmTBEym6STgehYBR3uqQABVESjsWCNTWU9a1Q2eWeH5BMe6SlNTtRMp6nPCOhy90g5Yi101E95CPxODWJBmXpdP0YGccncB36VBSpkJQ51WkVg6n6zgOFJowbMoBV1fW8vayGxohN2mnG8qNU5UeYMLiUDxev5o3VTSrzXuIJpMj+PlUV7DGgiJdnLeGj2iQ+UdX4YYCR4mtjBtHbglVJj8fe/oTla+rwZU4SpSjic/cpYzhq/MCNXblu0m/dfEcToOrMxXPWRoDKj/58003cefudKjRE3q95sTweefxxBg4a2GnWO3IMaA7WX//2D6655hrVHEPlMsgHXWEZj//nUfr0WVdLpFIpDjv0ANZU16vnltwvch+fffa5/OAH27b1U72xg3a9Gzs9p76wDVasrmHng4/D9URwhnGP6s2XLUq9voHJC0jKSkQjccyISbK5SRVwDpfsm0cmRpt3lHplZYVXi9URm2t+dh4XnBwmO/TU0rEAzQYuZ2MQcy/gjiygUtNPHGbxSJRvHb4fV5xzAqWFmydTtKfOuav7EQH68mdL8P2wPIy6grk4yJZ4yNaEnFYXfHhxVSauuJfwOX3SeO48d9sRoFJcXNyhYwaU8fFVx3UVodru/H+9yy0vfLYJAjR3U7Ra4tVDVMWYwjEjC/j3j6d0yTqyoROQNo5f+cPzfLJCZnbWgpm9QdcRyepyB5RZSZb99lhiVjjWg25+n5fm14RVD+SjY+3SCu3u/3A04lBRPdkNm3P27MOtJ47aIgKoPhNw4u+e5MMFDTiRCOlME5X5DlecdSSHjBtAxIfVjUnqMmLrtVV7y4TjU5NxcGMm+fg4aUhmPAIrSsYPkGYdgbS7DERkmqQDaX3pEDUtKgqKWN5QQ7MHibSp1vedNH0L4/QuLeHDZbXUpDwcT7q/B1hBmj2HVlFkwDOfLWCpJeLUx/QsSgyPyeMH4mYy3PvJAlVg3vdsDDvCkLjBkcOlz3uGR2YtIW3kUWpkOGT4AL7cr4gVq+t54p1Pmb+8PpyLbkDv/DxuOHYUJ+9ZtUXY5+ahFqAhicWLl/D1KceQyaTUx5tlWPzwpz/nW9/5ZqefOVqAQlNTM8d9/QTmL1qAmU2klPfSj358IWd+99vtmMqz7c477+DGG64BVRVHnrUB/fr05dHHn6SocPPGQXf6Andhg21WgD732nsc938X4nnSC1U6cmS7GW1EgErSieVFmbjvBHYePohb/nGvsjSoiysTIru0deNLnNnanXXE+vSlMbvw6t1XrtP6swvXoWWTfgefRn1zkqBNGaaco7El0aijwE6xNITfSC1CWlzz/XtX8Mgffsq4IX02W+3S7pxvd7Y99Jd38NLnS9SX+9pIRIiHyway4KWod7Yg/3cO3o3btyELqMwFsUWPqirno6tO6A5G/v3BUo6/6b8qwU6V4urQAto+s17NtZaqDGH86I8P2olrT9qrW2PpaONnZldz5M0vgfTIUdnsraXJ2ma/q6stMdrqI9Pjg18eyNi+YbbqRf/+mGvfWo2r+o1L68nsvd7yoRkmt7VdbN/Fk4QgTCp8h5lXHkpFfP2xzz154ivrkkz57fPMFcOH6UDg0LfQ4ZafncxupaHon1+fptnLI53xaXYdkoFPJgibV2SaI2BG1X+nRTZ6EtFpU++m8HyTxiDMbDfSAUOLSkj4zSypy9CQcchI73gpcJ1JMW7QABY1Jfl4WS2OVUTCd3G8FEMLInx5YCkfLavhvZUN1PtxJRgL3AwHjxnKiAqX5+bW8cnKOlKetEMNyA+SnLbbWIosh8dnLWd1XQNHjh/OmF75NCYS/GvqayxptlW3JIkLiFsWdx0/mhO/vOWTLHZIARq4nHiyuOAvb5nKcl+fecq3ef8D6dwWkHZcKnr3438vPkc83rnOZ1qAhlhfeeU1zjn7HJUzKnGwUpXEjsR5/ZWXKSluFZWrV6/hoAO+imlJqbPw2WTbNhf+6Kecdvq3evJx84Xta5sUoPKSPOz07/POx5+FpXhUQOSmCVCRJRmiXHbBGew1bhSTz/yJilFSL9ROCVAp3hznjfuuZ9dhPdd/dfyJP2D24uVhskSLeAodjZskQNsoMSmvIi8q6Ze888C+HPnVPTnj6AMYUF60WUpIbelZ3H0BKhYuXxnDvnPweG7fzCEDOT494YLvSQH6xIdL+NpN/2sJr+isAJU2c9KP+M+n7cN5+w3p8WlwxoOzufvtBfhOKK5yNUjbiuAW7ZgNXJZ2mjcevTPfP2CE2uTNBfV89Y9vqhhQJVFzOnIDAlT1+lRWcgvLivDI6WM4ZkyvHj+/9e3w06UNHH/DC6xpyoR1fk2DXtE01511OAePKKfRM5hfm6AmbZD2bRzXxTF8HHGzO3EyUiYpcMmIm95zKInk0ZBOkch4NKnnoEkq7TGgooTyKHy8cDkNgUnKjKrarlY6yZcGV6r6x/+du5hGP5+Ui3L9W+laTtprOIm0z4MfL2aNFwm/kz2XgcUm39hlMCsSPvd/PpsmEaCBoTqy7V3Vm4mDK1SiZdyIUNW7WIUcPfLft5m7KolvSf95MSpEuOOYUZy+R+VmCenY2EXcYQXoSSfx61+3ClDhtGD+Ao475mtk3JR6RphGhJ9f9EtOOeXkjWFs9/uOBehW3oqzh8owtQWRSDRx4CGTSDTUSUuw8IM/sLjghz/m3LPPbFn1uuv+yN1/uUsZP30JoQkMSsp78fSTT1JSsu11PeposmyTAnTuopXsfsQp+FLTUBky5FMifEBvzAVvByaJwOCFu//IsKp+jJn8HVVKJHyxtUaUdWQBzRVJDy0lYoWwOf/UY7nmRz33NXLG5bfywDMvq8zu3NJqacpaOTfRApotnhLW/5RvLc8kryCfcSMHceBeuzJuSH8mjN2JfqVFPWrF7dRTqRsrd1mAtilEryygBFkBuu244EMB6jOqqqLbFtAH3l3EKbe9FCb2SKhJVpS1d2+v3wIqN6HEEn70m6MZ2ye/G1d03U0l8WbE5c+zsNZbJxa5QwFqyleXSuPmrAmDueOEMf/P3nmAR1G1X/w3M7ubTui99w4CijQLIF1siIDYFbH7t2BDbAioqAgq2P0ERRQLUgQFBaQISJXeewmhpG2d8n/und1kExKyCUFBnefx80Nmp9wy99z3Pee88qJeA+q8tIgDaQFpgG6L/MKPXN7PcgaJHYYs+3lrq0p81N++3l91bDycRq/Rc0jzWjKFLlXocV7evPcq2tcoKRXmfx5M4aBXIQMd1eFEpPROppn4TEVyRAUAFQtY5WIlyfAGOJB6knRdmC5FyXMcLp1mZRLYn+Jm/dFkvGoshu7A9AWoWSaephWKsXxvEhuP+8nQVdy6iUP1c0WdEtQpWYrJa/ew/rgXXVIbIMpwM6hVXco44/hk3Xr2ukUExyE55eVdcMsF1SnjhDgrhiRd54dla1i9Kxldi5Xvlxil8Uq3Otx5YaW/BXyKvu3Rozv7w2rBO/7hIiQ5+k2dPv368dxzp1bVue22O/h96WI0h6iMpNK4aXO+mPx5gabBKQD0X2JEn1sjzf11Po889AC65cO0DByGRoXK1fj++2nExcWyf/8B+lx1LV5vBpYiNCGCbqMxYtRrXNWrR4Ha/Vw++bwEoKMmTGLkuA+litMGZ8FwRlCRfjoVvKhfHXBEkbT0G2kl0uLq+9i+d9cpfpRZGM+ukCM5oCH1bGiFNkwaVq/N8m/HoIZV7jmTDn/3m7k8OeYTfLpQnAZxcWaqM3cAGq6Ct0GE/Tsz5FGj2r6ewoNfKF5NXUGJcWH6/TgskxLRMQy+8Rp6tmlEpZLx0udUGBCf60ehAWjwxaQvZDCgdlunpudVCt4uKGBRv3Jp1pxhCv6paRt4bcZq2Sp52zDlAtAkh0ls/kzKJkSx67U+xBTxsJmz+SA9xq+wiwPIjUPwBqEJmtOFQtFtfqcVQ9uKcfz2f60zN1fPTN/OiPkH7ZS2BKmnB6BydAhDTjGhzHTiFTg8qidxznxETEU8cXad8NJp+CxSPKIOvBOH4qVCMfjo8V7UKRYlXa2X7fOyx3BLDnQZRwz7jrvxouIXaXlF+GgGKBsVT0J0LBuPJuEW0dGAE58iIqfHubimsNZxMXvzFtKJxTJjJeDX9BR6N62IokTz2bLtpKjReP06Jl7ql47myrq12RowmPT7ZjzCiUS3UL3pXNm8Cu3LlGOjO8BXKzeSoYkoqEVcxknu79CYmsVcWHo0H8z9g/VHT4IjGr/fRxQ6j19Sgxe61v1LOZ85u+zfFgGVyT8rbwD63ffTePqZp9BUUyq3TUvjh5kzqFEj8oyHDUA7B+0FRSUki4rV/n0RUPmdtSz6XNuHjZtXi1JTuAJOFDWKQfffz7333sOLw17gu6+nym+ZoQr+tUm5ClWYNWM6sbH/HE3HeQdARcf1vP0pFi5bBoptC2IvSsEIaBg3LedHRcwxn27SvfMV/DD2GfnX46fM5bGRr6OJ0laSH2Yvw/kBUJGW0pQAUVY8K6Z/SPWKRZOaW7x2K13uewnDFOnG7BrfrBR8SMWf9YaZddvDAGjob4XVuia8MoP1Y2V7CeNyGT4WNsNCaCFSK1AsxknphBjaNavHgzddS4MKiecsdzQyAJoJ48PewwYx5zMAFXQRsRDUr1yWVSMKL0LamZxOs6e/xiONwQsOQDVTlZ6UVzUqybcPdCtS6CWsfy4aMYc/D/sIqCG+WXBO5AlAxSMoKKZGvGKxc3hHSsfa/T1zzT6u+nQDhkNUChLgUpaGCm3zclHHi3uFBIoBhDPm2Kvrc0+7yBfdomqQVXuO0+u12ZzwuIiLicJUDSolWvzvka7ULxHLCa/JzO3H7UU9sTjHvX6S0r1kBEy56QyYAYppGvXKlePP5GPsPelBV+PxeHScuKlRJo565RJZuGM/247r+JRYUWATPMfp3qQM1WOK8+XqHWzxmHhUhxQwRQc8DGnTnOhYi/GLt7M5zRIZRZxqgCrFNQa1qIuiKbw5fy2HlDhUf4BeDarRs0qspEGMn76ULUc9BDTh1GGiedJ5uXt9Hu1Y428Fn6LP/gOg2Ueux+ule9duHD+WZOv3FIUmzZozcdKkiOlcNgDtRGYlpH8xABWtO+OHGTzz5BBhqIcqxLCKRrnyFflk4mdcd9XVeDLctrOPoESb8OLLI+lz3V+TpSuq71Z+1znvAOjBpBM07ngDAUuo8kLxq8gAqPQIVJ3MmziO1k1sbliqO0C9LjdwPDUNh4ymhBS+oabLPQJqF0EUgNVFr8su5vPRTxeJ+tevm7S++RE27T54yoKYFwANlaOUS2+2QFX44mpX+Al5eIbU4oIAHR4xzowoy+CWSvnicXS5sAEdWzSge/uWFIs+d3zHCgZABUMjO/FPgO7zNQIqawpbTglA1758VX7z/JS/F2vIom2HufeTBWw64pVE+Eynh0hT8DIC6kLTTD6/rRV9L6xV4Oc43Q8OnPTS5KVf8fgCeNUYaV2SuSkLAcecdBSZibBwCJ4iGlPvbEmvRvbm8ECKn6rP/oIp69UHX/K0ADT704nR0rFWPHMHtynS94z0Yku2J9Pv7d9I1x3owu3C8vNo50oM6dUKoZyftlFYNxmULRZPbEwUm5KOcTKg2B6eVgDNhCZlS0Ksg4U7jnAiEI3uFTQmL3FOi+4Nq5Ds0Zm2fhcnrBgs3YkScNOwnEbXWlXYfMLDV+t2kmS58JrgMA1uqFuaSyqXY/7BNL5ZtxefKigAOtH4GHxhfaokqszYeYJfdidLgWTXKmW4oU5Jdh89yRs/ryHNEL6uooZdgCFtKvJU5zrS9urvPgQA3bsnuw/o6tVr/u7HYtiws+cDeroIqHjxzz//glEjR8jKZ+KIi49n2vTpEZWSFOfv278vBwDl/IiA7hYZUvvIMqIvWCnO3AaO8AW9ZeAtrF2z2l6ZRRBIuFKULcWx5OTMgJiwgmvUpCkTv5goRUj/pOO8AqBi2A99/WPe/WgihqJLVZ6dF48QgFoqcTFxrJ31CeVKl8zsx/YDHmDlxq2SJymPoD9X8A/ZU/Ah/qf8nCroqiLTjpt/nEjZkkVjkjz797Vc+/iooMAqXJkfSsFnj4CGq/SDNL7gu2VPFUYCQOUPRQ1nERE2TZm+NETlGUUhMS6ae/t259q2TWlQo5KtVv0bj38zABVG5GLhrluhDMtf6pMjYnSq16VpWqS6PZxM97LjmIcPF25l1todssSeqOceqqdeoBS8sD9TXVxUJZZFT3aTdcuL8pi0bDe3TlwjNw4BwcQPv35eADRITVBNkxgFVj15CXXL2ouFAGJVnpnDYZ9QngY/5HKuy5xHLhHQnG9jUSIO9jzdiQQJYv/6Y/aWFPq/swARj3VoFqP6NKZfm2ocyjCYsSVV2rQUj3ZStVg0W9My2Jdh4NfBJzxDdYMmZeKoWbYYv25PYneaKLdp4MaD5fdxdeMalHK6+Hr9NnYENHS3E9MKEKd5uP3i+kQrCu/9tp4NbieBICWpYUkHD15YmxMGjJ+3kQN+l2SdCgeBjlVL0qtZZQ544INFf3ISF42jLYa0r8vhYx6GfbsItzNRKvTbloF597bBFbTN+utbNvsdz91KSEOZ+s3XmUEDDZXJU6bQqFGTAjfZuHHjmDBhgvxdKAXf94Z+PPv8qRxQcc7effu48sreWIGAdMvw+/088tgQBg++K6J7ZwOgirAF+3cDUNFos2fPYcj/PZK9/VQRLLK/75KTb6m8NPxlrr6md0TtfD6ddF4BUI/Xz8XX3sXBfYfxmz6ZhgoHoCFqZlZELwTeQiEdB7Vq1GDFd+NxhnEcHxzxNh9NnSnrJAv7HhvSZi0wudkwST6aJuxewKFoTHpjKD07tCqSvvf6AzTt+xAHjp2Udighq9a8IqDZAWh2D9PwB8oLgNqYO+t9s+qoi7S9qFkb8tgUnzuFKEulRdNqfPz0XVQrUzSguzANV3gAev6n4E2HXXlGTAHToeFwCSN5sUGx6zbnNFsXsXpRhlFwKS2iZSBR8H9FKlqQ20U0OLcIaGhUnArQggUdDA+/Ptmdy+oWrjzf6fq9/nMz2HI4A8UVLSO0ZPr1hkL9Yf/OdiEVUUazbdV4Fv7fhdmELN+tT+a6T5cHuZ3C+cJ+w/C5keczifXACPDWdY14oG3BjbgLM8Zz/mbpzmN0GbtIpscFE+yzBy+mXfWSrDviZ+EBDwFLJ06xaFG5BCcDsGT3Ydyq4FcGpL9nhViFzrXLsT1VZ8H2Y6TqFhmWD6/Pz0Vl4qQn5++HTjBn20HSAzF4FQW/5wS3tK5L88Qo5u1MZurmo2RoMdKpI17N4PlOTUl0wHdrDrJonxe3iEBbAarGx/DApdVxWBZfrtvPksPplDNSeb1XS9zpFo99sZhjIrJtWvSsYPHDPW3+NtFRznY+dwHos0ydGgZAFaXIAKhiGlzfTwDQ53MdqmIdeHTIEGZ9Py2zAo/TFcvCRfOJj88/IvhfCv7UZhXVxTq0bYvP48UQdXAlNSxEM7LX5TLlK/HTnNlogjb3DzvOKwC6eddB2l9zGz5vhu1ZKFJyYRHQfAEoTu7odx1jnh6UrRsXrd5IF2HHZNo1jyMCoNKUVxCyNXx+nY5dOjLjjSFFNjw27DpI58HPknwyJXPgnS4FH8r/28bguT9GQQGo9PaXQgxT+isKEGCqUfL/yzSnptG1dQPGPHwjFYso+luQBvxXAlABGOUAFTxHwRuyMIM1zkP0CtuWLKwlgxF9iTcFkAuJ2oQ1Dqo05M8rBR8+lKQJvNyVy7CpLA078vpmPNK5IUUduFq57wQXvf6bfC6h/rbvG/K4tSMD8jhlsAtep52tH9yuGu/0aZBtSJ306FR4djZeXHap2YIAUPH+hkXl4hqbn2xPnOuvXxBGz9vFsJkb5aYh1tCZ9czlNCobx5ytx1mdKkRKCoItWzVBp2rxsqzcn8LGDC/+gF/STRwW9KhWioTSsXy3dj+70pFlO4XbQClHgIEtauEzYdKSjWx1a3hUDcvvpnkpF7e3qEuybvHWgo3sNqNlDkjTffSpF0/PBpXZdtLk7XmbSVPjJD1JM/w80ak+9YppLD6awUfL9xCrp/N69ybEOWIY/MGvHA36HTeJs/jjsfb/RUDz+QAOG/b3AVDxaIePHOHqHr1IS0+z12A0Xnj+Rfr0zZ+b+B8Azb1zly9fweC7BmGKOSq+xWEOOOIzPv699+nQoUNBlsbz5tzzBoAKzPN/oz/l/U8/QbU8qGqUXRXFXoXkP9kBaLiAR1TVAKdLY82cL6lWzq4RHTq8AYN6PW4iKfl45tWyIqBZZQdPWddtuhmq4sDhcrJu2gdULl28yDr/fzMX8tDoCYjnU1WnXPxCb5wtVSrX4+BiGC5CyjQ7PPWRrLBoUohDGn5N8QtVIBt5BKGNXKwFVzB0PQVDUSldLJZRd19Hv46t/lL1fGQA9HRG9OefCj5kbCBKcSrBAS+il9ktk7Le2baVD1WIyknJsEe54PqGvD9zG7yqJex/pEwEUwAGw48rWqNX4/JMGXTpWenz52es54Wfdwd9OEMT7VTAZ28Xsw5LhIRFfSATJt5yIf2aZ4/MisppTcYsYfNBd6btVOavM2vO5jGFpWrNgVPVWfF/rWhW+a/14hN9dNWHa5mz+ZBkoJdRfcwZ2pVKxZxMXrmTPVoCltuB0KiXcFi0qVCaIxk+ft57mDRNxW0YRAdiaFvaSYu6iSzfn8Ls7W7cagx6wIupe7n9gkrUSHTw8/ajfLU1hYDDIc3q4zQfz3ZqQAWXwuRVh5m2PwO3oePASbUYP091akic0+T9JVuYn6QSrSrolpeO5RVublWfdF3hvSXb2JXi56mOtWhYMp5HPlvGtnSx6FqUdalserA1JWPPDY75fxHQ3OeAyMjdfNNA1q1aLSvuGYpGu4vb88GH4/N1gvkPgObepj6fj+uv68feHZvRNVECWxTWsb/hJUuV4qe586SX9z/xOG8AaNLxk9Tr2A/dnYrAYrJ8Zpb7dL4AVIR5Gjeow9KpNucl53HfyAl8PHWa5F3aZi+hhS1vABrKF5mGKTmTz95zE0/e3rdIx8kn0xfw4KsfELAMZAI8iDT+WgAaDECFVb4JvaShONAcLpymj0f7d+Wpm3oGxVxF2gy5XuzfDECzaBJZwrKsRgpSDKTrQRZ9ImcjhrYzAoBKkJrT0ij4AxFlFVFwOw6pUSwmjvs612f4ldmji0XV4wIHNhk+mw3JIVcK8XymtBvKeeQEoEgbJp1Yw8vOl6+jbNyppP3r/7ecqetO2HYw4RHU/ACovLmwg9J5pWdthnSsWVSvHNF1fAbUfv4nDvoFZ0+hdpyf6U/2pJQLvlq7m51mDF63RsBScRgGnaqVpFiMxrfrdrDLcMh68IJ+UVo/wQ1t68k67e/P28IREqRK3q8HaFkiwG2XNGTfMYORs1dzwClS5CoO08/gZhXoWq0s2zN8DPt5IyccLiwrmni8DOtUm8bxDpYf8/Py/M0YahyWFaCyy8ML3S6ghGYw97CP/y3bxODW1bisXDkmLD/AzDWbEZvheFVlGFspQAAAIABJREFU4wOtqZIo+Mh///EfAM27D+YvmM99g+6RWRhDJFQM+GLyF1xwQfPTdtx/ADT35hHUhrvvvIflSxYQ0HTpsyqwjchWtbroIj76+JOInQb+/plTsCc4bwDod3N+5foHnyZKiC+kgMDmu9nrR46cs1xIxXJpp+OEAaZDcdLv6q6MfyEH4TfYXl/8uIA7htrCH5laynHN8JJ/oWiT7cUoNit2BPay1hcwY1zu/JmCdUvW2YIXsnLLXno88Dwej6h5HlaXPkRtLaII6CnPGB5BDStHmtkW0jbariyjKRYuxeTOqzsy+p7C2wIVpJ0KDUAzjejtdLZoxvPFBzQUAf0rAKgc38EpZFi2d2bzCiX48I5LaVa5BFoegLUgfZjbuX8edtNyxBwCSgiMFACAoqM4LC4sZbH4iStzpQas2J9Gm9ELMBzRBQOgIZ2SBaVjA+wd1p2YvzALfzTdT/UR8/GoCppl0aqYh2lDrsLwGSw9kMbyY+mc9LsQ+n/do3NxuWLULxPD5uQ0pm8/hF914HM4cfjT6N+yBuVio1mw7Qg/bknF54oiYOiU4CT3X9qU8lFO3vl1I/NO+NCd0ZJ2c4HTy3PdW8guGzZrBX8GYjCIQTU99G9YgpsaVJS80//7dhGHHWVlaU6Xy+DJdtVpWcrJAcPB6B//oGPjylxXpSKz97l5Z/ZidMVFtAUL727FhRXy5xKe6fiK5PfdenZj354w9bMzhnNDBT+MqVOnZomQFOsv44CG2k1U3Lqy19Xs3bNTqpc006LD5Z149913IgCgV4TZMBnnhwp+1+5M/2Gpgl+0iLi4ohunx4+f4IpOXQhI0/msXJY0SVRVvps2jVq1akcybM+7c84bAHrn0Nf4bPpMHIYHVZR9kylk27og6wj+/xAAzQwXaogI6NgXH+e263L3KtyTdIL63W4MAlfhmxm6qn3NkEBDoJVMaVNoAQ4+g+qIYsePn1ImsegGZ+gpVm3eybDxU1iwaoOtjg+rh52XEX1WvcFTx2VuKfhIAWjI68nmlNo8PDtJrxITFcWj/bryzIDLz7p/aGEAqAyaByPn0kUhuH35pwDQzGIJwc7MSsGfipRE6l5uoIL0jZwR0NAGS0QZb7y4Bv1bV+OKBme3NKLokYHj5zJlYypGpvdnCICeKrMXm8XwQ6pHNYsPbryAOy4on+sHWVid1Xl5IXtTAyialimyyyq1lMd3PFORJTZcXr65uSlXNfnrxEhbk9JoPmElHtMvI5w3NijOmwPakJHmZUu6xrw9h9nvs03C9YwAVWOddK5XQYqPJq7ZRpKp4Fed6AGdduVj6VyvHMk+i3EL9nE4oGKIKLf/JHddVI025Uqwx7B4dPp6fKpDML4p5jnO8J7NaVwsmsXHMnhp3nZ8WhyKGqBBlI/nuzenmG4wa18yE1YfwLDiME0fnStGMbhDHRwBlam/7yDd5eKeVlXYbVo8/P5PeIgm2oBJ/RtxbYOi8VM+05X43AWgggMaDkA5QwA6XjaVENOKSlXXSxV8/kGUiRMnM3LEcBRFeFgaJJYqy8yZs09bIjLLiF6s3UJca55HANSe/DYAXVxkAFQkXZ54fAg/zZmDYQjv7xC6sGRGSlg1Xde3Hy++8GKR2Dye6bwo6t+fFwA0xe2lXpcBnDh5QqZ6JbCSANTMAUCDi5EEhrZQxhZMiAhoFJt++ZLypXLnbQluWNMrb2XX4SMy/Z61EclKwWfy70K9kKPykomDgd0v5f0XHirqfpLXE9YX3y9cxYvvfcG2/UcwhAglyNAM+XoKG5agE41dPSaP4xQAKkUeOU7OIwJqA5dQmtdGcIIl6NCcCCFfbGw0c18ZTMu6Vc9KO4QuGhkADYWtbB/Q8D4M90j4pwDQU8ZosLGyIqZZXZLFYBEAI+iEEDYGpKAt+N+rFXPydO8L6FS/LFVKFTtramW336TlS7PYdtLAyOQphwBozgFqUwKyHwouh8mKx9rTpFx8nuPv1ikbmLhsP4oq7OUFf1x8J7IzaXP9sUyuKLi0APe0rcyYqxuf1TEefvEVe47T9qPV6Irw4Azwco/63N+mOifSdDanWmw4kcGypJMYpvjeubC8XjrXrUS1BAc/7tzH0mM+AjjxeAOUsdIYdFkTykQ5GLdgJ8uOGvhVFT9e2pVRGdyuAX4Lnp+1gW0ZFgHTSbTLYGCdYvSvXx5/jIMHvt3ITrfM0JNgZPDE5Q3pUDqWlCiF+39YS1JaNH7FoLLl5+nuzamtBjiJk09WrOexjo1JVyxuf/sXko0oonSTh9qUY1SPen9Ze57uRuc2AC0qFfxYJkzIAqBi/Pe5oR/PRQBADx06QvfuPUDoMdDx+0xuu+MeHn380Tyb9b8U/KlNs3nzZvpd1we/octoZ4hSJMC5WGaFSl51Opk+Yxa1atY4J+ZGUT7EeQFAR703kZfHfWxHKqTHjJkZXZNgKHNdCgegopmCINRy0qx+fX77auxpuRSffDeHh54fLeLeMrUcOnK1YZLbxqzoqP1HB6UTYtk46xOiXWePTO8LBFi8YQe3P/smyScCOJxO6dUp2keIMGSTiKYSGnbB0cllXQ0HoOLZwykGmS+eA4CGImbhUWcZ+czkhgYjipZKy3rVWTD2kbMaBY0MgNpvY0eJQ30aBp7P+whosKJTODbLRXyWe3na0HyxeZK52TBpmRkGAdMU4h0W1zWvyOibLqV4dNGbIq856ObCl37B1BTMTGwZOQB1CEGL08OW4VcRdxpj0klrDnPHxDVYlgtdeBJKU/1TAW7Oj61UzsvcmEW10glsGnIxUXnv84ryW830TUncOHUHbk8ApyPA1Dva0LFqLKv2ppHhiJf78h92HCQpI0CAWPyGn1ZlYmhTKYHjqpPxK3ZyPCC+ihqqN4MBTSrRsWwiK4+k8dqKAxwzVNwBN6WjMhh2ZXtqWTBr1xE+WnsQj+ECl0rLODdDr2hBnAWTNu5hysZkGQUVlmA9q8ZxX+saiCJu41Zu4Zc9Kl4LYgI6D7SpTM+qsXicGpNXreHOC5vLT/kdHy9lW7qKQw/QrrjJ/EcvKdI2K+zF/m0AVM5/05IR0EgAqDj/5RGv8OWX/0MxPGA5MdRo5s//lTKls4t8Q31g+4CKUpyhCOi/txSnXJMsi+HDX+TLL7+UEeiAoP8JW0eH+NIq0mVArOsi2HN9/wEMe9au3vhPOs55ACq+9e373c/aP9cH+Zmi+YMAVCwcmdYsYd2SKVbIAqCvPfMIg/t1P23f7TtyjFZX3iRrHRuZC2/eteBDKcvQ4q4IlbqmsmjyOJrUOrvRP/EiwkR61ea9zFi8hq9/nM+RY8lSWCCU6WKZEf+b6dWfA5ScCQDNK/yV2Q6KUAo7+HzorfRqW3CD5EgnWGEAaLYIoSB6B/ec528ENDsAzb7XEJH87Juk7G0bAqChKL/N5w3hsJAyXqrg5YVV+Xdie1alZBSPdGnKvZfXL7KyiQKQXP/2In7YdFKCKSPT2ykIQDN5MdI3KhM02zuM4DtYOpdVsJj7RK/TPtfWYx4ufHU+aYYw0xdiJxHGz3/TKNKUsiWkC4HFV3dcwDV/Udp4yLS1jF3rJuDxUTxOZfGTl1BRg+/WHiChXCUS/SbLjiSzPDmVFFHFSFUpp3q4sV1dWSRg4h/7WHHAjemMwu9Lp03pKO5uWUfWcxu2aC9/HHFLT1mX5WVgw7IMrFWOw054bPYWDvotDCNACcvLo5c2o31JlV2WwsNf/UGKKxEloFE3JsBzVzWkgi/ABrfFU3M3k0YUmqZwWWmTJy6vL2vFbzp8kOYVy+OyNB6a/AfLj+myLWsoGWwY2pHov7vCBXDuAtCirIQ0lgnvhfE2DYW+/frx3HP5p+DFHNh/4AC9e/dA92bI0rcBy8nrb71J965X5PoJzzKiF+I/YUSvnB8p+N07M98nqxJS3tmVSNev7Tu207fv9fi8Xvn9EXqPEiUSeeKJJxg2dCiieIidcFGJTijGnJkzKV0qq4BOpPc5l8875wGoxx+g6iXX40k7aX/45UIYMmoVURkJs+TfZVnUhEInNgBVcDHv83e4MFh+M68OEZHFdtffzZZd+4PCInvRDUVAM/l1ocUvZwRU/Hcd7htwNSMeu+0v5WyIcoXL129l2oJV/LF5Lzv3HZJlRgOiqoLklth0BZvXp5ySns8tQpZl+mQ3cSgCenoAKkr/OWQ/3dCxBf976uazNv4LA0Dth/nnRkALAkCl96fNdA+CudwBaDhVQYhfpHpc9LEaYGTfVjx0aV3C6joUur8PpHip/uzXGCTKKF32zIYpCz/YR94A1GnqzP2/y+hQ/fQ8bFEV6bLXf2JRUgDFdKEEa9rn9/AhABrafHaq4uDH+y87a4Ks8Oe54qOVzN2dgVPTqBRrsnRIB1mp/p0F24lOLMWlFUqw/XgKX27ejzuqFD5Tx2mkc22rWjSOdbBi3wkmrjmK2xFFRsBPWSWd569qQZl0+HbfMT5cJUzrXdJvtWWczoju9aTAZMKmJKZvS8JnaiiGTpdK8Qy5uCYB1WTcioP8eshLhkcj3vJxZ5tqXFPOiceh8dyibfxxNIChqlRS0xlxbSsqBwJSQGp506lSOpGHvlzNT/u8WA6V+ICbjY+0pXLi3285012IkHbvyhyCTmcMq9b800pxZqXg7QXUKhAANQyDATf2Z+O6dXJqClfhWo0aSEW8y3nqZu6/CGj2r8vDjz7Kz3PnoEgDehXTsOhwSTvefXc899w9iMWLF8v1WgBQ3VK46srejBo5PF+7q/y+YefS35/zAHTC5G95dPibmVyvggBQGf0TilHNxe4F31A8ITbftr/2gaHMXLAsrFJS5ABUTEACJlGqyr6lXxHjKvoUZb4vEDxBCC3+2LyP1775idXrNpOSli53WKFqCzn5oUUNQMXnqHRiPAe+eumsAfF/OwANGc8LFBnafEUOQEWkM8h1jgiAOnCYJk7TL4GgT42SKVRXlMbXd7ajd5NKkQ7NPM/7fMUu7vp0OV5NVD6yXS6yNgyRAdAYp0r6K1dENOZGz9/G09M3YVkOTEX8k38uPScALe0y2fD05ZSOO7v2QQL3J766nDS/jqYHuKhScb4d1Ezsdxk9dzteXaV/s5romsFXG4+wIcXEg4mOl4bxcF/TGpw0VV7+5QB7fDpplo4ayODuNs3oXlzlCPDgzFUkq9ES/Bc30nn9hpbUNuBPr4cnZ/2JW0uQPPR6WoAxvZsRZVqsPJnG8LmbSXEUl+4kbYtbvNyxlizju+j4CV6du4MMR3GidS8DmpTj5rrFcIoyqaqLeJeTVxbu5FMhWHK6iMbgx/71uKxW7incMx5gBbjAfwA0ssZa+vtSBg+6G8VvYAZ8Mmvx1vj36Nyp4ykX+I8DmtUkHo+XNu3b4gt40YTDXFDXMmPmD1StWpWlS5Zw5x23Sd2CHQRTiYlLYNaMaZQtWyayzjkPzjqnAagoSVmjTTcypP1Q7vyscBum0AJigylVionEwtyqeSPm/W9MRIvSnN/XcO19T4cpY3N6JGZFX1QbDWfxJ3FgmrZ/18evPEbfTq3/9iEgnlBQCg4mHeNAcgpL1u/isxkL2J9yAo/Pi2KaKIaBwxkjOaMiJe0wNGmIK+kNYbw4GQkWYCUPqpzd7sKaKWv3u3PyS1QqeebpitwaMjIA+s8UIUlPzDBahSiLaHeVzSOyxyVoiobh90siuys6CjGnhChPnGPI8esUyR/pZxDahMhqHMEGzxIvibFhoFlGkCPtsCOHDpOKiRqbXrqamDPYbwmA1f+TpUxddRhDuMgLnpgZDurEV1ompILfgtxT8L0bFuf7uyKbd9uS3bQYPQ+3Liq6iIfPH4BmjkN5eyGBMvjqjlZcW//spsaSvSaVRy7ALwVGBl3rJ/DxgFYIP/035m7Fr0ZxXfMqlHDorDvh4Yf1SZL36dUUyuHloQtrUFJ1MmN3Kl+vO8BhYTBvGTRW3Lx2ZUvJFf9wYzLfbjggzecdRoB+TWtyW81YfKrGK0t38tsBN5bDSUk9nWHXtKKp0yDNgEfnrmebR2wY4qho+Xi1T13K6QapAZOHp68jySqFoZtcVNbFE+0rU9zpIc5SKR8fw6SNGTz3ze/4HC4Ul5OJvWtyY7Oyf/t38z8AGlkXiO9Ev34D+XPNKhRRQlKDTp26Mvatt3IFoD27dLazG2IeK1CxSiWmTZtJdIRG64I32aRxI0nZCB3Fixdn5uzZFCtWtIUhxL16X9mDndKGyT5sFfySM1LBi+sOvu9BFv32i13eQ1DBTAe9el3J8FeEs4AiS3Dff/99LF6wENOyXXnEZrPTFV0Y89bof4wv6DkNQJet3kDXmx/ENETaJvcjPHKXHYAqKIaC6VD54ZMxXN6yYUQzyjAtqnXqz/GUFPv8ELcs0/MwbwAqFnYB2nRF5eZru/Hek3dEdM+/+iQxdY+mupm+8HeWbdzJ9KVrSEnxoVgCtNv17XVFVL2xAU34IVJlp+8LAWXEYm7r+b4bcQ/dWtY9K68YGQDNet5/ggo+RAMRETvbBEtsssS4CzVxiPccqg8W1FUKgZr4x+FERYAPMxOA2h4G2R0lRHlOCbFCFbZClxcuC/L38n+lelzMuzF9GnFfp/qF7uftyW4uGDEHd0DMWfEOAoCGI9oQAA0nBGRt/kLz9KlLK/Dy1U0jeo40n0HTV2ayJ10Bw5VpRxXRjzM54hbNSsHyIZ1wnSVfVPE8qw+m0PrdZehKNE4rwJ3tyzKiWxOWHjaYsGQH6WoUrSuV5IqqcRwL6Hy6ci+7vBppOIk2/NzVuhKt46LY7dMZOmsDB5zxWIZFGU8yw6+9gJoxUWxM9/PSjxs46ohCI0CNwEneuL4DCZrK8hM+hv+4mVRHDC48tKuYwLMdqqEEFGan+Rnz6xZ8VgJxhp872lejdwWNaKeDDzacZOrqJLxKtOSjPt29Nk3jTaIMnYrF4lh4GB74YC4nHHFyDL/cuQpPt68cUReczZN69OzG3v9S8BE18aQvvmTEyFGy8IClGMRHxfHr/AUkxGcPPIgI6CkAtGolpn3/7wKg23bs4Npr+oApqoDZ5bxFBPTTSZ/RvEWWmf+KFSu4eeBAnI4oGSQS2EJoUyZ9PpELLmgWUd+c6yed0wD0tQ8mM2Lshzn8sbI3ad4AFByijrFYHIc/SfHYWHtFzsQjdj3rUMTIVnOLSIjCC2M/ZOvuPYUDoAjxBJSILcaWmR8QH3t2U3NFMcAEMJk8bwWvvP81O44ek+DEUuIxRImLQgDQUJEA4Vf6/M1dePKmnkXxmKdc498IQO1GUMVeR0an61UoyfqRffJsX5EmT3brHEjxsWTdVib/vpXdx02OpAcwCaCJqL0EsNk9dfMEoJmg1EITVYekJMlJz3plmPbwpYXu51fm7eSp6ZtRTa+sciY3MdlU6ZEB0LvbVKRTvbK260FYCl+q1zHo3KAMxVxZHOA7P5vP//48gWJFo4dF7vN9kUwAqqD4M1jz5OU0rXB2Iv3iWb5YuYeB3+0ALZoo08NL3atzT9taTNmaypStxzlpaZT0p3Ff6wbERSl8v/Mkc7cdJ1WJxrR0miZaPHpRNQwHvP77IX7Zl4YhDOA9KdzeuTpXl0vAH1AYNnMVB/0GNUuq3NGpFTVUP5rp5KjXYtjsP9lqxGAIp4HACd685kKqODQOYjBk1gb2+ONkbfh68X7euKopMYbFHhSe/n4jhwLC69NN3xbVuLlWPNGKh8olYtnpU7l59M/sIwHT1BncuiLje/61FaZy6+sePbuzd9eOzEjTP5MDOo4JE97Nen3BAS2ACj70w/QMN526diXt5HE0085QdLi0E++8m911xgagVwTlsbadRMV/GQAVgdvnh4/gmylfYqHb311TpVPHK3hr7JvZIpu6YdC9Vy8O7tsnHQrsMtgaPXt1Y9Qro/L9RJ0PJ5yzAFREIiu37UpGql39J1N4lKNVTwdAM22YJOq0hUl2/EQMflvIJKJ+Inoi0uaCLG+GPESDeUyxM5FTKoIIqEyDClmUpWPqDsY+NZg7+uZufH8uDg63189b3y3gtY+/lWF/vylK92U/Th8BDfL2BDoKtt/tnS/gncdvOSuvWxgAane/DUCEEb38AJxHlZBCDSnSsLripF6lsvz58jURt6/g8B13B5iwYAcjpy3DCFgy2i35oGFFHSIBoIrml2IkU9eoWiqWLcN7EVXIykDtXl3IigMZBMgAUW9egMFwywIxX3OJMIb7gNogOhgBli0iaAoaDonWDVQlwMvdq/PoFVklRNccSuOi135Ct6KwtOiI2zHLekyVGYMRPaoz5PKz59M3Yt42hv56GIehEOfU+fCmpnSqWZJRi7axKCOKFF0h2pvOzc0q0zgxgf2Wxdh52zhgReE2dUqY6TzXqTGVoxXWB1RGztlCsi7aOED9kiYjLq1FadNgzXGT0sV0WlVMoISmIqRcJ71wyO3nm71+xi3cTJorjlgzjcc71eKyYiXk93Tc2mSmbTtBwKkRrx9nVPdmNCsWjUeFUYu2syRJxzAsqjj8vN6zKWU1D1VKaaRYUdw2ZgF/pGhS29amrMrie9tG3g9n6cxePXuwe8e2TMGHw/VPFCEJAGqXppZsHMuI2Ac0Z7P/74vJvDZiJA5Dt9eMqFjmzZ1D6TBLJhuAdglLwZvnEQC114wsI/r89SS5Dc3NW7bTt88NoHslX1u3TFmlcdr3P1Cndq1TfrJn3z66d78C0xK4Qjh1CJ9jB5OmTKZxo8iyumdpihTJZc9ZADr91yUMvP9xLEssRuGLSvb3Pi0AlRE8uxSnzTsJAY8Q+BR7NZl0loub5L7Jhdi+n03xzAlAs+6fWSkmuHDrQfDqMoSJdhSN69Xkt09fxRGBRPjo8VSGf/q1tFFympZd4lIAY3m7bCaPYcaeIbJfMFKpWDgDFvcPuJqalQpHVBbR0Pvf+pJPflgoKomfMsjyB6DiYyYAjV3m8t4eF/PGgwOKZLDmvEihAWjwQnI+n2c+oKE2EKVPTTTqVS7DupevLXD76qbFiBmrGTltDQEchQKgYoIooq8FNnQY7Hv9BspH5++lmfNhRYnJBi9M45jHIaeoJoGnAyO89nsEANTe9MhaSJngU4BQVdq1BbAwaFwM1g7rnolldQuajp7P5sMeLAl8IzzCwLqKQaN4nbXP9SgyS6qcT3HvtC2MX3Uc0dhl1AA/PXIJNWJVXl9zmOl70/CaDlx6gOYVHAyoX1N+6d75fTvLTgZwKyoOt5ubW1WhZ/XSBBR4du4mVqcaMuZb0n2cV7o15KIKxSkd45D02wNui59X7OTCehVpUC6GRBU2uS1e/GUn8/YnE7C8tK5ShaGtq+H0mWzAyYs/buagEkO0kcKtzSrSv2ZJHKrBL2kw9tdNnDDiiXan8Gy3OrQuqVG7hIKuRfHAJ2uYvicAppfKMT72Pn3FWWvHCHuXXr16sGvn9kwf439uBDQcgOr0kTZML0TaTJnn7di1i2t6X4sW8GOK70J0LK++8gpdruiUec5/ABSGPvMCM7/9RkY/A5oQCUKTxhcw5fNJaNqpu3fBBe13U3/Wrf1TxsxEJFT807l7d956680C99O59oNzFoDe/fQoJk+bkU1okVvjhRvR256gYbywIHAVUU4BQMWyZIOq0CIpQKfNY5NQS2zBgxGxEPQL3VOadEtxRrioJQQPbQ6eXP5k6s+S5fBKJCaw9tt3KF0s/9TciTQ3VbvcJtPeNh1ApCCF4CdU7z787U+JS2b+paZE886Q27n5yvaFHmtHTnqo1edBDKFMyLEUZAHQU7mgoc2AgOwC2JmaxbAbu/HMjb0L/Syn+2FkADR8w5DDiP48BqAh8Fe/UhnWjig4ABWtIqKhrYd/w6o96RKw5RoBzRl1lNmC4PxRhYpe/BlJk5l0V3sGtCpYaUoxkh+aspp3F+/EMB3y2hJHCiJ+UJ0filiLDZ+cq2GVFbJHQMNGS1AkZG/fxHwyZYQnRtPZ80JPSocVcR/85Ure+yM5M0sS0WANtYHIqVmi+EOAhQ90oH21ohVChJ6l12dbmLn1JBo+aic4mPFgW8qpMD8F3py/kSQlAV0JUBI3D3doSDlVZXmKj7fm/ckh4tAslQsrRDP0siokeALMOKrz3vw1VEmIpn+9MtzYrAqlohUO6DB13RE+mrudQxkmsWYqvdrW5caWFWhRLh7Bxl980MOny3ewdvdR3ry2AxUcGhlR8MbvB/hpfwCHqtOghMmYjnWw3BlkOOIYs2gL804IpbvCNXUTuLVxSepEeYmPj+XF2Xt5e9lhsAIUx82upzqelSIHEfVr8CSZgt+98x9uwxQeARXjWADQ/oUCoAIo3XXP/fy+cAG6pctlo0rlasycMZ2ooMCoqABo00aNslHDzrYIadeu3UHaAPJdfvtN1IIveAT0yJEjXNWjB163xy5FioXTkcCsebMpWzbvErRLV6zkzptuxhICUM125YmJjWHWjFlUKFeuIMP6nDv3nASgIjpT/7JrSUo+lm+DnR6AZv381GpANrgSa50uMnVy+cnageS0JcoCoOGAxj5fLIIhACr+bFfdEYp4g/EvPMotPfIHg7ppUvbSgfgDPrnwWrJaxOlMxHNvmoAfLmnRmLnjn4pI9Z/bVTx+g6o97iDDdGVOvNB5kQBQW+FoSmXtz288wSX1q+fbj4U5ofAA1L6bGDt2fR84X4zoM/tBsyR5vd4ZAFBxrcenLueN2ZttmJZbCv40ae+swgOqNE0eeV1zhlxRMMFZqt+k8jMzSPPqQU/fID9TlvMKbhiClImCA1C7tWwAakdHFQL89kB72lYTqWP7+GHDQa6d+CeG+BBEemQCUAOUAIJc2bd5BabcHJkAKtLbyHFqQY1XlrMvQyRqvLSoHM/0QS2I1S3Wp8C7a/ez6LgX01BweFLpd0FVutYojUexeGnWZhaftN+rlOnmjd7NaZTUzWmaAAAgAElEQVRoctBrsmPPfq5pWR2hOT9pwNQdabz19QIOuFUCjni5CXYh3DAMYkw311xYlwe61qWSUyEjAOsOpeBOSqdipTL4NY1FaQavzd6O1xlLnHGcV7s0oW60RZTiZPbRVEYs2oERlUBVvEzo05g6updypWN4948jPDNLbEDAZfiYP+hC2lQ5vY9rQdqvMOf+O4zowwGo2KCFAOiLhWkyjiQdpePlnTDNAKpmopoOxr47nssvs6tbna8AdPfO3ZkWbdHRMSxcuLDAAFRkFm+66UbW/fGHHcIKfj86d72S0WNG59ve99/3AIt+W0hAUBzsTDw1a9di5rfTzmtF/DkJQH/5fQ29b3sgK04ZtjDm7KlIAegpPSwXNRvgGYIGKktpFh0AFelzUS2lQqlE/pz2PtHO0y9u4v4X3PAI2/fsOSMAagpFndPJjV3b8O6Q23A6CrCoBhtp7oqNXPvUWGFpemqzZargc4uAhsCDYRMXLIvNk1+lasli+U6wwpxQeABq97sNQO1RcL4B0KKIgIo2WLbnBB1e/B5DqOoLCUDlRs6C+9pXZuzAgvH3lu5Mov2bC0QsIJu9kr17ComF7H/bADSUxbBHTFZ51RyaJTvdETzHBqDikqbpZ/wNLRh8UZZv6Qm/ReWhc3BnU93nMyIz20rQX0QlH4U6xaPY/MzlRb4gCJpA8WGL8eBEU9xcd3EN3upRDU232HrIz8IMDx+s3EGaFY9D12lQ0sUTF9Um1udj+pF0xqw6IKsfxfjc3FkrlpsuqkrlhGicDpV0UW5z/TE+WrCeP4/78JpRklYh2zq4RRdpQlGqVDUyqB6v0rt5LW67pBYVosBlQorH4GCah0OuOEbO2MCaVBVFM+ldzcF9F9UnzoAdisUzM1ez04wl1u/lmfbV6Vk6hrrlo5i6/SSDJq3DK6LwFozqWosh7coX5pNQZL/p1rO7NKIPHS5XNKtXnwtG9EOZOnVqZnBBU1QmT5lCo0YFrzg3blx2AKpYOtff0J9nny8cABXjZeCNt7By5XI0MV4slUs7XcG4ccICUZEAtIfggMoCGLYOo6AiJNEfjRo1RA2zYUpMTGTW7DkUSyza7IPIEPXs0YW9e/dnfptiYmJkBDQmpgB8ceDAwQNceWUPDLc3W07x0y+m0PyCLOV7XgN4yZIlDLrrLjuLa1mS5iBypVO//JomjQve90U2Uc7wQuccABXio0v63MmGrTsQKjB7kcnSs54tAGrfp+gAaKbc3jRY+NloWjask29X9X54JL/8/geWJtT4WUbcudfxPvVyMvUfNK3VVIXbe1/OM7deI0FwpMfB42n0fHg0m/eLlKSAZ3nZMOUGQKU0G1MxcFgm0Q6N5BnjinxBDr1L4QFoCCifvxxQRRKUFepXLFfoFLxoxxSvQYV7PsanRZ8RABXP0qNGFNMe712gyPv9k37n3eVJOYdZMCIb5GwHgWgWAM0azeFzI5toPhcAaomSoopF52qxzLn/ssznFC054NNVfLn+eKTTxDZZlYfNvxagLc7ys+yJy2hYtuDpudPdeEeKQePXluGXEckMHu7RgCFtypOUEuBkeoCjzljGLFjH2owoPKKcnwqvd21ATcNgp6bwxLRFUj3ftXYpbmpRhdrFXfjE5mN7Gp8t3sWiXcmkKqL6kP1OYmhZhkHlxGiSUt34xTdFZmVEvsAvixFUdmncdmlDrmlZmcpiLbYMDrotvtuawmuLduBRY6lfAp7v2JgyqonXqTJ5QzKfbEzCYfq4vLzGs20a0KKMxm/JBn3eXUSaZXuxDmxSmonX14u8L87CmTYADfd/jDpHAOizTJ36deZc1RSl6ACoqXN9v8IDUNENX3/1Dc8+OxRVs3AaKjGxcfwwZ5Y0TxcAtLsEoEJQI4Zb4QBosxbNMb1iBNtHQkICs+b8hEjFF+UhirZ069qZg4cOyZkhhOjFihVnwcIFRLkid7cRgPGxJx9l1owZOEVgyrLQHA4u69iR198aF9EjCyx06223sW7lKulSIxL4ATPAFV26MHbsO2GOHxFd7pw56ZwDoAeOHOXCngPx+PwEdLH3tr/1eULQTANuEQHJyQE9TTtLZWxwCQliqfwAaLY64mERU5GCD/87eyEUF7VQFYvhD97OQxHwID/5YT73jXwbVXXK1HCm4+FpIsCnvqEQ/wjRlfBptEiIi2X4/f25su0FlC6emGvJQEF5OJaSxs8rNjLo1U+lmT7CoD5H+jW7EX1eAFSkB+yn79KiAT+MuO+sDfaCAdBQGdJQ3wRrqJ+nEdCiAqDyA37beNxafO5G9Kek4MVMzDnPbF50hwoK857tk1el1lPGQYrXpMaTMzgRULHfJ2yzI6IkQUAkNlWy1zIjoFmXKigAFVuOWCODI6/2IT5oxySuNnP9Ea78eI3kgdtZlZBNWx7DNzQnpZuGBWYUqt/PpXXjmXtfm4jbIJLJMXXNQW78dg86KtFmGqMHNGFAw3L8vi+NaFe09Dv+dV86EzYnkeTXpRDxobbV6FY+HodmsmTbLlo0r06LWA2/CX8e8zB25hYW7jpBmuVCFUJPVYAC0dJ+ysdY3NO6Ek92rMXKQ25um7SS7WkqPsFaU/1YqgPNVQw1PZXqLh+PXteCzvVKUt6hcNyCN5fu58c1e0mzFIb1uIhaMRYOVWVbwOCJ6X/iVqFitIu3r25MmxidvYaDLiPnkGTFyUhr+wpOFgy6uEjbMJJ2Dj/nPwBa0BYLrqWGSY+u3dl3cA9OU5X13nteczUjRg2XteOLAoC2u6QDqcnJksMuvglOZxSzf/6JsmWLtoCBrutc0qEdKampEjCLLEetOnWZ+t03uQqG8mqxjZs20ue63jid0ZgBOzsY8BtMnvoNzZpH7ue5ZctWBvTtj6577fLaguamafzvs0m0bNGqcB32N//qnAOgk2fM554nnkXUmRU+kjb30hbjhBah8DbLSwUfioaEhEGqmTMVnSUmEil4G+hmKXizXzf877J+F3oONQcHVAA1MTHkGhbwU6tqZVZ//16+9aL9ukH1nneTkeaR9gy2JVRYpaVg2iHXiGi4Yjj0YMGIrubQiIuKomzpEtSoWJaGNSrLCXQyPYMte5M4mHyM5BMppEpytDAsz8E9tUmtOWrBh/h5WTKlEIVBFwo/h8Yz/bry0s1nxwNUvGJkADS7EX342DmfVfC2qEahQeXyZxQBFe1RetAHnLRiZNOE5kvo/2duQuSYyK5wzzkOO1RU+eXZvhEDh48XbOOuKVukp2moxGVoE2nfLvv9Qq4T4c8ohYP5HZkgWkxIsTnSmXPPJVxROyszsO+kl5rPz0NxJhAQ80z1BRvj1I1WcFKG3dWu5Swgs6UH2PP85VRJjDxCkt/jP/jlct7bbGBYKvHmUSbe3Ya2lUsxcu5O2jasSgUUDlgKj8xazxE1BofXTavok7zU51LqaH5Kx4u4KWw5bjH6+z+YtyONNDUWQ7hz6AZRovCEZlBMU3mxZ236NyxBydgsRwC332DxnhTu+noth/xOSc2xNAcoPllWEy1AjagAD3ZpwVXNKyAIN7u8ASatP45n/1H6tGmEQwlwTHMy4beNLExSMXw+XuhSgxtrJkj7uwFj5vF7iksKFxsXU1n9UDscZ9HYP782/w+A5tdCef/9p598yuhXR6GpDmkfVK5cOabPmk5y8lG6du0qaTNnEgG96upr2LVtm8yQim+Q0+Fk+swZVKlaMAFkfm8oIp89enTH7/PiMC2iVAcNGjfl0y8/j7geu4h+DnvheaZ9PRXNsgiIT5Bl0KHDpbwzYXyBgKwAxNf0vo5du7ZLq0fF1DGcDtp3vJwJ42w3g/PtOKcAqIjEte57D1vX/2kz74PH2Qagtv1S0QNQ8fimP4DmdPDN2Bfp2ib/3c4bn8/kubc/k1VZsrwYg5zFQgJQUT5TqBQVYcwvat6Yhhz4UsAro8ahKjhBG5szAqCWrBUuXAA2fvYiNcqeHf7nfwC06ABo2cEfcdwQKdgzA6DtKwgAen2+G63QvL7xkyV8sUYIDRVUoUCRvNwsesTZAqBivD/TvS7DO2fRYgwL6g3/ld2p0Riy3r3XBtzSCSKXI5eshPDZEBvnLwc24IYWRVPNR0R5Ooz5lWWpMTIFWFJP4qfHu1GhWBQ3/G8ZvVs3plWxWPwuhbeX72b+zkNcWL0kdzQuyeVVSxOrwoajfj5YuIGfN6VyzGtKPqjg/IpMh6brlInycXubKtx7cTUqJuRtReUzYeqaw0xYupeVR7wEZFlen/SRFfW1otBpWqkYt7epSff6JYlSITXVT6qp4PYJ31oH646bPDtvF27ToGViOh8PuIhEBwyZvJrPN6XLKlgVHE52Pn5Rvrz5s7nY/gdAC9+6Bw4coEvnjrY41xIRSo3nX3qRFi1a0K17V5lBORMAOvzlEUz636doYhMUDNB8/uWXNGtatFzI+Qt+477778UyAjjE+mkpXNzhUt778P2IG2fXnj1cfc3VWL6ArDbntyxKlCjJN1OnUqFChYivEzpxw4aNDLhxAIZf1JA3CQjbutgovpnyLXVr5U/zK/ANz/IPzikAunrzDlr3uZ0okXq3rMwUsABNtv2RHVkMP/KLgGah2OyREplmE0m+IM61LT+D1w6LvoRS66eUJJSrZe6pwVAENLSiiyBB326X8b+XH863Ow8dS6FF/4c4keHLTEGG3lHspkIT7pQLnSYCGjpXvLPwPM1SL9t/DpnyZzfuz3o/+6a2aCfYCVklpWSFmdB/tjmgqkvl+ktb8fHjA/N93zM5odAR0JARvSqMMM5PI3rxMRNPXhQR0LKDP+a4YUfsChcBtedS+woKvzzbJyIA6tEtSj82GbcSJ/y6UEOWvcHBVJQR0JxpehEB7dWwFD/cnr1m/E87M+j57h/ossKTMByyi1TkepyGFtOnUUmm3HJBxJHg080Bn27S7PUFbPVGSYZ3RfMwS5/tg1s3ufqz1dQpk8A9l9Ql3mdxPKCTHnDTvnYigoW6K8XHpJX7mfzretKtePyK+K822FcMnTKJLjrWSmBUj7pUPg3wzPl8PsNi0soDjPjtILuPZ2A5ndLXUAweEQWO003a1ajIXd0r0K5iMeIUyPCYJHn8HNRcPDN7J5uPeojV3Uy9tSVNijt4/edtjFy4D8vlIkaHI09fTHxUeCnWM/lSFPy33Xr2zMEBdbF69eqCX6iIfzFs2LCgCMmeKMIPuMhESKYR5IAW3Ac052v+30MPM3/+fAxdl+tNYvHifPDRh1x77TVyNVdFel4tHAf0iy8m89ILz6MG1zyxLPbofTWjXx1RpK393Asv8fXXU1Atw67wpGncdvdgHn7gwYjuIz21H3iAxQsXytS74FDrmkKnjl0YNyZ71aOILhgUIN330AP8+svPqIYtyvRZBk2aNGHqF1/hcPx9cybSdwg/75wCoKM+/JwXR4/DkSOtFjkAFa9mAyzR2TY0Cq1opwegcvE9CwA0oIEroFGhdFm2zR4fUR8t3rSHKwY9LSkIEvsFF7u8AKgdvc2q9BSKHYer+uX7nRUAKhxWbfGTuJ+4tyPKwdoPnqFG+ZIRvW9hTyoMAM3G1Q3eWIyQ804FX4Qp+OoPfcZ+Qcz7CwHo+F838cD3G2XFLTGCxIJkj1G7U84uADWoFONjx/NX4dKyNrQiClr6sW84KQRZYoE8XWnO0wBQIb7b8vQlVE3IA7wWYMAfz/DT5K0lHNSF0sfHRRVgxl2XsiUpncE/7OGEJ5kRV7enQ6JGiVgQQckjCrz/WwoTf15MmgDRcSXwugOSXykM/vFk0L95Wcb0bkjZuMIvWF7dYtySnTz36yEpfpIRa0tsZMR7+4m3Umhe0cFz/S+ndXEnsX4Q8e4P1uzjrd92444qw8gO5bmzWXF+3Odh4Mcr8GoKDr+fTQ+3p1ZJOyr/dxz/ngioXYozVAmpr1TBnzkAPXr0KJ07drS9K4PH/Q88yFtj37L5lME5XhgV/OJFi7j5phuJjbE3VNIuLCaWZb8vKjIAJjIPV111Hdu3bxUlMWT0UlBF5vw8j8oVKkY0JDMy3FzevgOBQMCmFArOZrTC919Pp06tU6seRXRR4cO7dDF33HU7muWQ7SsodiIc8cP3M6lV8+xVY4v0+Qpy3jkDQEWHt7vhXjasX3cq8IowAiq4ZIYRoE6NOlSuVB5dF6llsZDYBOLwI/SnEFgLX/AkbA2SjvccOsauIwdPUYPbq2T+EVC7NKewZNL4asyTdGvTIt/+CRgGd7w0ga/mLpYWL2JVEZ6Poo3EkQlIw14pMgAaMtIP2dcIsqotlso6bHV1+PvZN80ZAQ3dXCw8QiGoIuIgwk111OBruP+ajgVSQ+fbKLmcEBkADT68BOn2WAi9X6bI618OQGs9Mok9acEuDweBoqVCm7JsHNAcHOHgeGmYEGD1KwPy5e4FTIuLRsxh7WFhgC+u5cgUNmVG2eUtgtSTUGIi+Czho7Va+UQqJzpxmgamSCvL0rrZB0tOMZ3gm0abGXww8GKqFs8OctqPW8KSPWnBS5yGX3o6YaCpM7JrdZ7scuZK7t0pXhq/vYwMv4aiGvS5oBTvX9mIFXuO8Oq0lVzXpRVdapWhtEtlrwVTl+xm6u972H7SxC/Apsgk2SpOYhwW3eqUY0j7crSoXBxH9k9iYaagbKf9qX6+WJvE6Pn7SNXtKmgBIWjSDFTdTzklQKeG5bmhXT0uqhyDacCywxl8sPwgTWIyeLxbc9Ym++j93u+kBsRTR/Fap2o83KFaoZ6pKH6UE4DGOlysWLu2KC59RtcYNqwoVfBjmTDBDopkluIspBF9zpcSfMUbb+jHxk3rbdW7ArFx8aSliy2RcI0QrgoUyoYpKSmJXj274/aI70cQ4JoO3vvwY9q1LZgNXF6dsX7DRgb2G4AZEBs3gSMClKlQkTmzf4kI5ArK271338eS3xba+zJ7QaVz9y68/nrhop+hZxVg9r5772fhgoUiKBukKyq0urgdH7z/bkTPd0aDsAh/fM4A0FUbd9Hx+kGYenpmuj20cEQUARWejoqJppr8MWMqtasUjY/czgNHaXHNHQSCHLVsbZ8vAFVkZMdQRdLBoHbF4qz59uOIUpQi9XblY6P4dfWfsj2iDNsGIjcAKiFjWAQ09IynRkCz1uZM/8TcUvehC4SnH08BoJkn2R6LklxtcWX7Fnw1bNBZs14Kb//IAWiI45sTgNo66/MxAmpb4ig0qHTmIqQmT01hU7JIOUeags/dbaJBfIA1r+YPQHef8NJo6DQ8wmosRIURYCmMAxo+zjOj1jlEKUK1Pfm2lvRtVnAuVV7f0KdnbGbUAlH5RFSnOA1COw0AFeKAy+okMm/wxTlkWwX/cq88nE7rD1Zi6CoOxc9TV7fiiWbxHEhxo8XFkehQEV03Y8MBvvhtE5uTTfxqguStCa9Aobh1qSYXV0rk6Q7V6Fi3DGFB34I/0Gl+sf2YhzG/bOPzDcdJF84GmkVAsSOiTtNNaaeHay+qQ78WVahZOhqvCsePptO4TDw73DqdxyzhsDeAYkXRu14pvhvY4Izbr7AvmNMHNNYRdY4A0KFM/ebrTHrWmfmACgBqR0DlfLNM6QNamFKcubXzzBkzefLJxzBElE6QnYIZOGFDJAJC4s+FiYCKew0aNIjflywkIFwZxBi3XLTp0IkJ77x7xmtPamoq/fv3Z++O3dIMUddEKV+DO+66m0ceejSiIbVx42Zu6HN9prjSbmD44OOPaX1xdupPRBfMcdKqlau59aZbME0dVfLmBcJQ+eCTD2lbBNcvzDMV5jfnBAAVAOqOR0fw1bQ5ktQuRDOyvzIjHvlxQG0YoZs6tapXYt2PXxamLXL9jYg6XnLLg6zekGVKnHlivgBUfP4d0nRXUW17pM3TJlCtXGSpacEDbT9oGJsOHCRaugIEPxShlHxwfZT2SGFVnELP91cAULm7NYXvp49GtWvyy1tPEfsXcbcKA0CzWWlZAsKdn5WQTLErtzQaVip7xir4y17+gUW7U88YgFZz+dj85sBsae3cJtX4pft54IvlwYh+MJpaCAAaa3jZ/lIPKiQWzBT6dB+HXak6dYfPRLeihdQ771NPFwENGETFwNahnakad2Zp+ClbU+k3aTWK5iLaSOOjRzrRu7ggvDjxGqIsppuhkxeyyRON4RCWSg4srxgbXgyHQa0EP58OaEebisX+MjB3MgC3f7KU3/abCGdV6e8v+KGWJnu5hH6SWy+vy/VtqtEwRkMNGOxRNK58fQE73E6J+0Wp1ENPtC4SHm1hFoOclZCiHNGsWnMuRECfsQFocPyJ6n2F54AGAWhICGFa9BUR0GFnnoIXbS4DElf1YseurcG0ux0AsC2NbMFhxSqVmDZtJtHBcp2R9tWRpCR6du2C28hAV0ycAbH+qwx58hnuuPWWSC9zynkicisM+j/88EM7KixjrAaWw8EXEz/ngmb5C4lFovLZYS8yTfRTaNEGmrZowcRJn50xQJbPZBj07NKLgwf22xleRVAE4PKOnXl73FuFfv+/+ofnBAD1+gM0634jB/YdtMP1wbB65ABUNJsqbUoGDbyON56+t0jb8fXPvmXYmE/zvGZOf8IsEZKCaUUJbSwoBl5T4YvXnqLf5ZF7dh1LdXPZ3U+z+8BhdCmLzyqZGArQFDkAzU14kUcEVERlBcxuXr0M00c/QZnE/OveF1XnnDkAFbplIUSzuK1zU96796qierTTXuehL5by3oyVmIqFESo3GfaLnEI7uRnLAXgEABXWYg0rlmPNqGvO6Lnv+WwZHy7aLp0SbB8Ee/MX+reNTMP41Hn4gFZwBdj82vWnFY/4DYuaj07hoB5SWxcCgFrINFObsha/PtYlooxCQRqo7WvzWXrYFywFmkcU9HQRUOkLavBgy5K8OeDCMwJ+D03fxrg/jspNeQkzlclDO9PIqbB0VxqvfbeGjce9eBQnhhqFpamohoXTVCipHuPtvq3oWqc0ca4IrKoK0kARnCsSRhuPehgyczs/7UySfoWK1MpHS3u5GJdOac3LXc0rcstltfE6YcBbv7DuqIoSkwABrxQiJUb99c8uXi9nCl7w7NatXR/Bm5/dU3JPwX9Fo0aNC3zjceNCKfggIjQU+vbrx3PPPV/ga+X1g/c/+oDX3xyBU3HKDbMEoMEUvGGaVKxWiR+mzSowABXfqltuuZWVa/6QkXbNL0pUqjiiohk0aDCD7x5cYKAnAPNDDz3KvDk/4nA6CEhmpaixoNOlZ+//b+9coKOozjj+39ndbEiAAqKAPORRNBUKBgy2CIo8VVSkYgGfWKAHqlZpRVGkPVrEc4S2CJWU4AuVSEuBCkp4CAjlIY8gLwMFYoAiKA8VhTx2d2Z7vjs7u5sQYDdsYM6c/5zDIZDdmXt/3507//nud78Pr058Ja5z7thZgPsH3w+Xbq4qydwtWWdm/fMfyMi48LAci3VRYREG9L8XAam/DR1lRgA1a6QhOycHnTp1SpoNq/NEthCgWwoK0bP/UOWqD0pYYhUFqAEfpr/8DO6765akMlu/fQ96DnmqCgJU4tHC1YFCQZXR5cYO7fBx9gtn7OY/V4OlOtTvpr6F6XOWqaWLaAyoGa+pFmPVEnz54Lcqe0DDAtSMxwsvryv9UTH2T3ZhGhh+d0+8PLz/RU+b0uu5HHyy65B62Ff0M4Uqhhao9ltL8CZtWWY1ZVUIQ3q0R85FEqCP565DzkdbVMWoypZ6rRea2DFxVgHauAG2vnxhAvSPH+3C+PkbzTUiqXgTvnCiArRWio7P/9QPjc/hkVy17xh6/3U5Ai7xhUVFrZRNMHWuJfii47zcEryMf02a6cJ7D3XEoHaXJ/Vel5NN+qQITy8qNDPBRW6pSCCXeT1NXlwqE6ey7C0p4wNoka4jf2xf1KyiAJRNUd2nrsXqE8ICaJ7uwlP922Ph5kKsLTiGgEtSRhlwuX3q5TuklaFNfR9GZl2JRzo2RGp1rbUnQFwY5u05jmmb9mPJvmMIanWUS1R2b4vXxhM8jZb1fehzfVPs3h3AiqKjkPwfKZoLu5+8Di3qJs+7nUCzcVvf23EwphSn5tLxkzbXQocPmuGC7pJl2QqZQipcoPzoiM7NElJlRp6YL3nvvvE6aqanx9U8EaBz5/4r8lmphJQ7+59o2zZxATpl6hTkZP9dzX8S0iNJ45MtQI98dQS39euJwGm/KUBFjCVBgAqAwqIiPPKrYfju+FGEDDm/KfYkP2jnrjfjngED0KVL1/OyPXL4CD5atAizZuXixNdfqSeqtDPoEteRC5fV/RE+XPAh6tWtG5eNfv/k77B82ceQymtqadzQ0abtT/He+7nwes+e5iyuk1f40AODH8S2bVvD1ZEkOb0L13XoiJkz30kox2hVrp2M71xyASoTVM8HRmLj5u3hGJFoAfJouiAJWD5/xLxX82Hnstlo3PCyZLCJnOOb70+hdY/BkLhMMbC1GchaH4pucggnFI14rGK9RuHKOy4D+XOm4dpm8e2ksxohb2fz127F6FffxtGjJxDyB1S+TXnUiZcVmtTylgEo3lZzYpTJKfaQR6NKu6TaZ2Xfr9zDYKjJUWL0RN6a5Qblux5N6kTLupqOpg0ux8sj7kG/G9vH9WaYVKMA6Dk2Byt3HYBLChZEk0GF+2f2XTaARRiGNURkacUtDwJdlUZ7qFcWckbclewmVnq+x3LXYPqizdDdAbh1WTaNtjEiNGMqfFV2kmA4TKVtk/rYNv7eC2r3lJV78MQ7K+HypSGk2qLJ0IpJz1XeA3q21GRS/3n56F7o2uLsISbPLdyJSUv+a46tSMypmbHCSrVmGlAS+khbTDuqakgy8GTchgKolaZh6+hb0LIaBMqKvcdx52vrUebywdDCu8QrS8RfYbOTZQQl4V1lSNH8+GTULchqXKtK9ikOGGj10nJ8pYoECLEgPChT3s6gpFTSPWqTTy4RtcQAAA4ZSURBVKoniEa1gLtbp2F83w5ITcbuoiq1+Oxfknl+/cFv8PvFRfj8mI7TZQH1AiabFiUtllRt8+ppCHiC0DUvoBtY/XAr3NiqfpJbEt/pbr+jL/Z/URhNWWe+ikc3aMIsh2jNp5Wd1ZpnzN+ZzzW5vw1VC10moxD8cGHLxg2oXTM+ATpu3DjMmxcVoDLW3v/HHLStQj3wqVP+hpzsbJUgXe6+gCuEewcPTNoSvMVk+vRs/G3KZMUv1gMaNAw0vqoJFi5I3ANqnXvR4o8x5pnnYBg/qJRPHs2jQtXUNOYCUnypuL5jR+UhvuaaDKSkpCjxf/Lk99iwYSO2f/YZDh06pJa0zXzYpkVl7gkZbtSsUw9vvfsWrmkd3671Lw8fxi/63oESKRWqJlFdxVy/+/6/qmSj843WxYuX4Jmnx6C0+BRSPZpZkdGXgg8+WICWV9l/R/wlF6CHj53Aj7v0jQqiGOLRh3G0EtLZDaKh1803Yd5rLyRdDIngHPaHP2N23go1UDUrRjUSh2MJPdl1Gk2OG82racq3kCukvKCjhw3CC8MHnW9sVfr74jI/Xnp9NqbmLoJf8vm5PQhKaTzxGuhB6O6Q2vSkbqEz0lmZiejNifDcAlS9EYcFm3xD3Utq9nAhzevDS4/dhwd6dER6anLf6BKBIh7QNbsKoRsiPy0hXXGDjOnRq8xZpUS2KkEI/Kpne0wfeXGW4Efk/gcz8raEY4xi0h+pVFZRL7M8qM44wmJVV9WDQmjTpB52jB+QCLYzPjs3/wB+mb0ShtsHyFKZRC4b4ocKH9ZsroItoi81ZvnM2MNAmyvTsGDUbWha+8wUOmU6kPniQuyWeo0xPmszZVrMs11+lmtGxm/4mpoBt2xocGloVduFLeNuVZNuso+SoIGfPPcB/heUyjwyrqIvlta1ZBdv7GGF0cn/qVrqqgs6ft3pCmQPzKxSE/930o+MiatQ7InWaVcyyCX3nFlIQguU4o83NcKT3Vqils/06Nv5kAwIS/d9i+Fzd+KEUQP+gCT896sb1KVLKU6r9QbmD7gKd7dL7EU9WX0XAVpUuC+m4k158Vml64THuewLcCulEEJZyI38TesTEqDz589V8ZVqrCGE3NlzVB7IRA+pIT4je1q1C9CDBw6g3113oiwgYS1RD2gyBKhwWLNuAx4bORJG0PSCKqdJjKNInt+yBG6KTPPweNzw+/1wucRxE3ZWqNdcy5khRSU0vPneTGR1ii9kTsICHhoyBAUbN6n5K+gNqY3RXbvchOzs+JPXJ2JH6f/99z+Izfmb4FOFZgC/FkKzVi2w9IMPwxuUEjnjxf3sJReguQuWYMSz4yNrXQLUKoJk3WTK63GeqVXii16bMBYP9+9RLQTX7diLPo+MVje+5QGyHr+yHKgOpdgsz46Z/sQc3OYuNSvC7ob2rbE8Z0JCy/CxnZLrFh0+isVrt2FKbh4OHDuhhKHXcCMQ8kM2nupBAx5PeXFoiDiOPKHCP8SIVNVeEWSahmAgACNkwOPVEAgG4HN7cd3VzTG8X3f0uv5aNKpXNa9OMo3T59k3sXrnfqgs5mrmifUkWj+HBWj4wuWFqHgjJAWQC8N6tsG0iyRAH33vE0xbuhXuUArcUlJN5bJTKfxj5Z3ylJyZCN38rCwBime6TZPLsO2lgReEdf2+o+gzKQ+lQVl2MuNiJfmyyqcbE3+q0lipYWOJ/PCwD8nynfk7yUs37JbmmD74zHQoiwqOod/UldA9NVQaFvOWsSogRVc+zLNW8tLp1tX3pIV3NPdi3hNSVaV6jqf/vROT1kqAv9WuCoKzkgpJ5qqqjCnxgIpYDiHdOI0vJtyDer7EW7p+/7fo9kY+/OIRlFcsjwe6X9KyeVDH58bITo0wpENDtK6XUm0cqocu8E1pEAsKvsb4VftQeDIAjzcdwYDcxpo5/2tBvNq7GX7bObnlFePtz623345DBw9EPq6qxkWq81Ucq3Ge1RJGIkBFcIdCCLpTsGHdGtSuFb8H1FyCNwWsmYhevGuJL8FPfU08k1PhkXtd7nSPG78cPBB/GJe8GFAhEwgGMXTYUGzZvBm6pOdSL2ku6EYQjZs1wcKFeQnHgFYkvnNnAf7y58nI3/ApXCGJ3pQ0YPKWblYBFPEpcbxyGGrFzLRnUDfFqTWrueX553KjQ9YNGP3MaFyTcXWcxgX27C3EffcNgv+UpHFzIyAL+B4Ppmf/HTd16RL3eRL94PIVKzHyscfhkcIqEn7ugtqYNevNmfhZlr1jQS+5AH1jzkJs3Pq5Ym4KNhO/evhFbvjzT96a5sGYEQ+iaaPkx4RJe4rLAhgzaQZKSyXgN1w1yXzimLlwlccmOjFJPI3ye1qeQ7ematbKIWljX3lqKGr4LrxedGnAwMqNOzBvxQZ8WvAlDh3/GiVlp1Sb3OrBFT3MlPEVWMYIUOWlDTOvkVoDdWrXRNtm9dC5TQvc2e0GtLmq8SXblVrZTTkxdzn2finiW6S99XYbFkex/QwLqXIswv00696H0CuzFQb1yEr03q/S5+esK8CKgv1KXGpSz9isqlnJEa5UVa7h5gf1sOhu8KN0vDioW5XaYX3p+5IAxry9FHB7oKvxoAKxI4c5hmV0mJ782F+aHlvzj1hANst0zWiIhzufOXHPXL0LnxadUHkgy4/LGA9oOQ4x/5DriB6XOtIARvX+KTKuqL6XoC++LcXExdvUA1MdFQykXhUqyS2sXlDNpIrKrobhx6Pd2+K6pomHBb2/9QgemLdLZc+Q2FyZE+ukuNGreU2M7dYS7RrGJ1ouaHBU85e/8xvIXncAMzYfxf4SqUDlRUj+0kowNLMBXr8ro5pbUPnp//LXyTh+7GjEiWA6RmKjo6vQLMsDGtLU2FDPOLcX48Y+i7Qa8cW6zp07F5s2bYquwiGEkb95FE2aJF76deV/1mBJ3uLwU8FQoWXXd8rCL/rfU4XOnfsrewoL8fabb5ibG2XOU8/LEOpeVhdP/HZUUmIjRWguXboMs955G3v37lHL7FKu03QCxVRWVG8TZvpM+b3EjMo85ktJQfvMTAwYOBB9evdWceaJHHnLVmDNqhWqypgKd/NoqFu3Pp4a9UTSV2Vj2yWe3FcmTcbp4h+UBrFeljr//Ofod8ediXThon/2kgvQi95jh1/w2OkAVuVvx4erNiB/x24c//60SkgdlDyi6qEZ9QzK7eXV5I+OFHcIVza4HK2bN0X3rLa4tWsWGqZHlyccjo3dIwHbEZiw+iCeX3YIIS0ITyiATlf4MH/4jbiiCt5U23WuQoOkqtLzeZ/j9S1HcdKQmPYg2tZ147PHuyQlYb7d+8/2JZdAcUmJEqPr16zD1u3b8N2pHxAsLQlXZpLVGjdSU1OVAM3MzMRtt/ZB9+7dLtgTm9xeOP9sFKAOtnFQN1QC/eLSMpw8XYqAqNDI4VLpa9JTU1ArLRUpXg/cmnhNkx9T52DE7BoJVBuBRxfsxowNp/Cz5hom9r0aHRrWVC+MTj3EvyhFCqZvOozJK79QYQaFY29GupM77VRj2qhfujwHg0EUnz4VjgN1weP1Ij0tTS2/u+XBx+OSEKAAvSTYeVESIAESODeB5xdtQ0aD+hiUeeV5y5s6jeW+bwOY8O98vHh3OzSRIvc8SIAEHEeAAtRxJmWHSIAESIAESIAESMDeBChA7W0fto4ESIAESIAESIAEHEeAAtRxJmWHSIAESIAESIAESMDeBChA7W0fto4ESIAESIAESIAEHEeAAtRxJmWHSIAESIAESIAESMDeBChA7W0fto4ESIAESIAESIAEHEeAAtRxJmWHSIAESIAESIAESMDeBChA7W0fto4ESIAESIAESIAEHEeAAtRxJmWHSIAESIAESIAESMDeBChA7W0fto4ESIAESIAESIAEHEeAAtRxJmWHSIAESIAESIAESMDeBChA7W0fto4ESIAESIAESIAEHEeAAtRxJmWHSIAESIAESIAESMDeBChA7W0fto4ESIAESIAESIAEHEeAAtRxJmWHSIAESIAESIAESMDeBChA7W0fto4ESIAESIAESIAEHEeAAtRxJmWHSIAESIAESIAESMDeBChA7W0fto4ESIAESIAESIAEHEeAAtRxJmWHSIAESIAESIAESMDeBChA7W0fto4ESIAESIAESIAEHEeAAtRxJmWHSIAESIAESIAESMDeBChA7W0fto4ESIAESIAESIAEHEeAAtRxJmWHSIAESIAESIAESMDeBChA7W0fto4ESIAESIAESIAEHEeAAtRxJmWHSIAESIAESIAESMDeBChA7W0fto4ESIAESIAESIAEHEeAAtRxJmWHSIAESIAESIAESMDeBChA7W0fto4ESIAESIAESIAEHEeAAtRxJmWHSIAESIAESIAESMDeBChA7W0fto4ESIAESIAESIAEHEeAAtRxJmWHSIAESIAESIAESMDeBChA7W0fto4ESIAESIAESIAEHEeAAtRxJmWHSIAESIAESIAESMDeBChA7W0fto4ESIAESIAESIAEHEeAAtRxJmWHSIAESIAESIAESMDeBChA7W0fto4ESIAESIAESIAEHEeAAtRxJmWHSIAESIAESIAESMDeBChA7W0fto4ESIAESIAESIAEHEeAAtRxJmWHSIAESIAESIAESMDeBChA7W0fto4ESIAESIAESIAEHEeAAtRxJmWHSIAESIAESIAESMDeBChA7W0fto4ESIAESIAESIAEHEeAAtRxJmWHSIAESIAESIAESMDeBChA7W0fto4ESIAESIAESIAEHEeAAtRxJmWHSIAESIAESIAESMDeBP4P2y9ua6YBCdsAAAAASUVORK5CYII="/>
          <p:cNvSpPr>
            <a:spLocks noChangeAspect="1" noChangeArrowheads="1"/>
          </p:cNvSpPr>
          <p:nvPr/>
        </p:nvSpPr>
        <p:spPr bwMode="auto">
          <a:xfrm>
            <a:off x="155575" y="-312738"/>
            <a:ext cx="2466975" cy="65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7" b="29073"/>
          <a:stretch/>
        </p:blipFill>
        <p:spPr bwMode="auto">
          <a:xfrm>
            <a:off x="719639" y="4953873"/>
            <a:ext cx="3685694" cy="119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33" y="1860243"/>
            <a:ext cx="2949409" cy="789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64361" y="5997516"/>
            <a:ext cx="2116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Версия «Смоленск»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873" y="5131973"/>
            <a:ext cx="2319268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8" t="4107" r="16610" b="3409"/>
          <a:stretch/>
        </p:blipFill>
        <p:spPr bwMode="auto">
          <a:xfrm>
            <a:off x="8422237" y="4884768"/>
            <a:ext cx="1339703" cy="1741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092088" y="6366848"/>
            <a:ext cx="1084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КОБАЛЬТ</a:t>
            </a: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046" y="1928261"/>
            <a:ext cx="2202191" cy="113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80" y="1930277"/>
            <a:ext cx="1784459" cy="124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618" y="1928260"/>
            <a:ext cx="2152650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71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56E9B3E6-E277-4D68-BA48-9CB43FFBD6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E1C45F0-260A-458C-96ED-C1F6D2151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6604B49-AD5C-4590-B051-06C8222EC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743ECCAF-29C5-4537-947C-7EA1292463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ED49787B-8DE6-4467-AD0A-8DECC6E0C2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5B0017B-2ECA-49AF-B397-DC140825D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0046" y="1232895"/>
            <a:ext cx="10527520" cy="621993"/>
          </a:xfrm>
        </p:spPr>
        <p:txBody>
          <a:bodyPr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ru-RU" sz="3000" dirty="0" smtClean="0"/>
              <a:t>Хостинг и аренда АБИС (</a:t>
            </a:r>
            <a:r>
              <a:rPr lang="en-US" sz="3000" dirty="0" smtClean="0"/>
              <a:t>SaaS</a:t>
            </a:r>
            <a:r>
              <a:rPr lang="ru-RU" sz="3000" dirty="0" smtClean="0"/>
              <a:t>)</a:t>
            </a:r>
            <a:endParaRPr lang="ru-RU" sz="30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CF1BAF6-AD41-4082-B212-8A1F9A2E8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2813537"/>
            <a:ext cx="10802815" cy="3528648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dirty="0" smtClean="0"/>
              <a:t>Можно разместить приобретенную АБИС на внешнем сервере.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dirty="0" smtClean="0"/>
              <a:t>Можно </a:t>
            </a:r>
            <a:r>
              <a:rPr lang="ru-RU" dirty="0"/>
              <a:t>приобрести </a:t>
            </a:r>
            <a:r>
              <a:rPr lang="ru-RU" dirty="0" smtClean="0"/>
              <a:t>доступ </a:t>
            </a:r>
            <a:r>
              <a:rPr lang="ru-RU" dirty="0"/>
              <a:t>к необходимому ПО на </a:t>
            </a:r>
            <a:r>
              <a:rPr lang="ru-RU" dirty="0" smtClean="0"/>
              <a:t>год-два</a:t>
            </a:r>
            <a:r>
              <a:rPr lang="ru-RU" dirty="0"/>
              <a:t>.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ru-RU" dirty="0" smtClean="0"/>
              <a:t>У </a:t>
            </a:r>
            <a:r>
              <a:rPr lang="ru-RU" dirty="0"/>
              <a:t>разных разработчиков и поставщиков </a:t>
            </a:r>
            <a:r>
              <a:rPr lang="ru-RU" dirty="0" smtClean="0"/>
              <a:t>АБИС </a:t>
            </a:r>
            <a:r>
              <a:rPr lang="ru-RU" dirty="0"/>
              <a:t>есть различные схемы и расценки. </a:t>
            </a:r>
          </a:p>
          <a:p>
            <a:pPr marL="0" indent="0" algn="r">
              <a:spcBef>
                <a:spcPts val="0"/>
              </a:spcBef>
              <a:spcAft>
                <a:spcPts val="2400"/>
              </a:spcAft>
              <a:buNone/>
            </a:pPr>
            <a:r>
              <a:rPr lang="ru-RU" sz="2200" i="1" dirty="0" smtClean="0"/>
              <a:t>У </a:t>
            </a:r>
            <a:r>
              <a:rPr lang="ru-RU" sz="2200" i="1" dirty="0"/>
              <a:t>Ассоциации </a:t>
            </a:r>
            <a:r>
              <a:rPr lang="ru-RU" sz="2200" i="1" dirty="0" smtClean="0"/>
              <a:t>ЭБНИТ пока в прайс-листе только бессрочные лицензии. </a:t>
            </a:r>
          </a:p>
          <a:p>
            <a:pPr marL="0" indent="0" algn="r">
              <a:spcBef>
                <a:spcPts val="0"/>
              </a:spcBef>
              <a:spcAft>
                <a:spcPts val="2400"/>
              </a:spcAft>
              <a:buNone/>
            </a:pPr>
            <a:r>
              <a:rPr lang="ru-RU" sz="2200" i="1" dirty="0" smtClean="0"/>
              <a:t>Остальное – пока по запросу и в индивидуальном порядке.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dirty="0" smtClean="0"/>
              <a:t>Минус </a:t>
            </a:r>
            <a:r>
              <a:rPr lang="ru-RU" dirty="0"/>
              <a:t>– необходимость стабильного ежегодного </a:t>
            </a:r>
            <a:r>
              <a:rPr lang="ru-RU" dirty="0" smtClean="0"/>
              <a:t>финансирования.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dirty="0" smtClean="0"/>
              <a:t>Плюс </a:t>
            </a:r>
            <a:r>
              <a:rPr lang="ru-RU" dirty="0"/>
              <a:t>– возможность быстрого старта и экономия за счет снижения общей стоимости владения.</a:t>
            </a:r>
          </a:p>
        </p:txBody>
      </p:sp>
    </p:spTree>
    <p:extLst>
      <p:ext uri="{BB962C8B-B14F-4D97-AF65-F5344CB8AC3E}">
        <p14:creationId xmlns:p14="http://schemas.microsoft.com/office/powerpoint/2010/main" val="174342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BA79A7CF-01AF-4178-9369-94E0C90EB0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900" dirty="0" smtClean="0"/>
              <a:t>Готовы к выпуску </a:t>
            </a:r>
            <a:r>
              <a:rPr lang="en-US" sz="29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АРМ</a:t>
            </a:r>
            <a:r>
              <a:rPr lang="ru-RU" sz="29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ы ИРБИС64 </a:t>
            </a:r>
            <a:r>
              <a:rPr lang="ru-RU" sz="29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9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900" kern="1200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для</a:t>
            </a:r>
            <a:r>
              <a:rPr lang="en-US" sz="29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Linux</a:t>
            </a:r>
            <a:r>
              <a:rPr lang="ru-RU" sz="29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29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9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9" y="970721"/>
            <a:ext cx="7843764" cy="45390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986" y="3952687"/>
            <a:ext cx="1582771" cy="203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s://board-stickers.ru/30837-thickbox_default/znak-alkogol-zapreshhen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634" y="5279910"/>
            <a:ext cx="1355352" cy="135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5222" y="5772920"/>
            <a:ext cx="808894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chemeClr val="accent5">
                    <a:lumMod val="75000"/>
                  </a:schemeClr>
                </a:solidFill>
              </a:rPr>
              <a:t>АРМ Каталогизатор, АРМ Книговыдача, АРМ Комплектатор, АРМ </a:t>
            </a:r>
            <a:r>
              <a:rPr lang="ru-RU" sz="1500" b="1" dirty="0" smtClean="0">
                <a:solidFill>
                  <a:schemeClr val="accent5">
                    <a:lumMod val="75000"/>
                  </a:schemeClr>
                </a:solidFill>
              </a:rPr>
              <a:t>Книгообеспеченность и др.</a:t>
            </a:r>
            <a:endParaRPr lang="ru-RU" sz="15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" name="Shape 58" descr="elnit-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84634" y="1230016"/>
            <a:ext cx="2272904" cy="10298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1221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BA79A7CF-01AF-4178-9369-94E0C90EB0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900" dirty="0" smtClean="0"/>
              <a:t>Также есть линейка модулей </a:t>
            </a:r>
            <a:r>
              <a:rPr lang="ru-RU" sz="2900" b="1" dirty="0" smtClean="0"/>
              <a:t>ИРБИС128</a:t>
            </a:r>
            <a:endParaRPr lang="en-US" sz="2900" b="1" kern="12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32" y="849663"/>
            <a:ext cx="7893760" cy="4885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b="1"/>
          <a:stretch/>
        </p:blipFill>
        <p:spPr>
          <a:xfrm>
            <a:off x="9099641" y="4683156"/>
            <a:ext cx="2042889" cy="15814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75222" y="5831535"/>
            <a:ext cx="808894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chemeClr val="accent5">
                    <a:lumMod val="75000"/>
                  </a:schemeClr>
                </a:solidFill>
              </a:rPr>
              <a:t>АРМ Каталогизатор, АРМ Книговыдача, </a:t>
            </a:r>
            <a:r>
              <a:rPr lang="ru-RU" sz="1500" b="1" dirty="0" smtClean="0">
                <a:solidFill>
                  <a:schemeClr val="accent5">
                    <a:lumMod val="75000"/>
                  </a:schemeClr>
                </a:solidFill>
              </a:rPr>
              <a:t>АРМ Читатель, АРМ Комплектатор и  др.</a:t>
            </a:r>
            <a:endParaRPr lang="ru-RU" sz="15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Shape 58" descr="elnit-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84634" y="1230017"/>
            <a:ext cx="2272904" cy="10298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4972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pexels-photo-25646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5"/>
          <p:cNvSpPr txBox="1">
            <a:spLocks/>
          </p:cNvSpPr>
          <p:nvPr/>
        </p:nvSpPr>
        <p:spPr>
          <a:xfrm rot="10800000" flipV="1">
            <a:off x="190359" y="164123"/>
            <a:ext cx="11824727" cy="6494586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9pPr>
          </a:lstStyle>
          <a:p>
            <a:r>
              <a:rPr lang="ru-RU" altLang="ru-RU" sz="2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преимущества работы в Системе ИРБИС128</a:t>
            </a:r>
          </a:p>
          <a:p>
            <a:endParaRPr lang="ru-RU" altLang="ru-RU" sz="13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ru-RU" altLang="ru-RU" sz="1900" b="1" u="sng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Использование операционных систем семейств </a:t>
            </a:r>
            <a:r>
              <a:rPr lang="en-US" altLang="ru-RU" sz="1900" b="1" u="sng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Linux</a:t>
            </a:r>
            <a:r>
              <a:rPr lang="ru-RU" altLang="ru-RU" sz="1900" b="1" u="sng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US" altLang="ru-RU" sz="1900" b="1" u="sng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altLang="ru-RU" sz="1900" b="1" u="sng" dirty="0" smtClean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ru-RU" altLang="ru-RU" sz="19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повышение БЕЗОПАСНОСТИ (</a:t>
            </a:r>
            <a:r>
              <a:rPr lang="en-US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HTTPS, </a:t>
            </a:r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мониторинг и учет событий)</a:t>
            </a:r>
          </a:p>
          <a:p>
            <a:pPr algn="l"/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ИМПОРТОЗАМЕЩЕНИЕ </a:t>
            </a:r>
            <a:r>
              <a:rPr lang="ru-RU" altLang="ru-RU" sz="19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altLang="ru-RU" sz="19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Alt Linux, </a:t>
            </a:r>
            <a:r>
              <a:rPr lang="en-US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Astra Linux, Rosa </a:t>
            </a:r>
            <a:r>
              <a:rPr lang="en-US" altLang="ru-RU" sz="19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Linux, </a:t>
            </a:r>
            <a:r>
              <a:rPr lang="ru-RU" altLang="ru-RU" sz="19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Ред ОС, </a:t>
            </a:r>
            <a:r>
              <a:rPr lang="en-US" altLang="ru-RU" sz="19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algn="l"/>
            <a:endParaRPr lang="ru-RU" altLang="ru-RU" sz="19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ru-RU" altLang="ru-RU" sz="1900" b="1" u="sng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Работа в режиме тонкого клиента (в браузере):</a:t>
            </a:r>
          </a:p>
          <a:p>
            <a:pPr algn="l"/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экономия на мощностях ПЭВМ (можно работать на терминальных </a:t>
            </a:r>
          </a:p>
          <a:p>
            <a:pPr algn="l"/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станциях или облегченных пользовательских сборках </a:t>
            </a:r>
            <a:r>
              <a:rPr lang="en-US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Linux</a:t>
            </a:r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</a:t>
            </a:r>
          </a:p>
          <a:p>
            <a:pPr algn="l"/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экономия на времени обслуживания ПЭВМ </a:t>
            </a:r>
            <a:r>
              <a:rPr lang="ru-RU" altLang="ru-RU" sz="19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развертывании </a:t>
            </a:r>
            <a:r>
              <a:rPr lang="ru-RU" altLang="ru-RU" sz="19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новых ПЭВМ</a:t>
            </a:r>
            <a:endParaRPr lang="ru-RU" altLang="ru-RU" sz="19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устойчивая и комфортная работа в медленных каналах сети Интернет</a:t>
            </a:r>
          </a:p>
          <a:p>
            <a:pPr algn="l"/>
            <a:endParaRPr lang="ru-RU" altLang="ru-RU" sz="19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ru-RU" altLang="ru-RU" sz="1900" b="1" u="sng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Расширение сервисов для корпоративной работы:</a:t>
            </a:r>
          </a:p>
          <a:p>
            <a:pPr algn="l"/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автоматизация создания и ведения сводных каталогов и БД </a:t>
            </a:r>
          </a:p>
          <a:p>
            <a:pPr algn="l"/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внедрение электронного МБА и ЭДД</a:t>
            </a:r>
          </a:p>
          <a:p>
            <a:pPr algn="l"/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реализация единого читательского билета</a:t>
            </a:r>
            <a:b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распределенная каталогизация</a:t>
            </a:r>
          </a:p>
          <a:p>
            <a:pPr algn="r"/>
            <a:endParaRPr lang="ru-RU" sz="2100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21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</a:t>
            </a:r>
            <a:r>
              <a:rPr lang="en-US" sz="2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en-US" sz="21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demo.irbis128.ru</a:t>
            </a:r>
          </a:p>
          <a:p>
            <a:pPr algn="r"/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</a:t>
            </a: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огин: 1 </a:t>
            </a:r>
          </a:p>
          <a:p>
            <a:pPr algn="r"/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ароль: 1</a:t>
            </a:r>
            <a:endParaRPr lang="ru-RU" sz="21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044" y="971255"/>
            <a:ext cx="1946499" cy="421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50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pexels-photo-25646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5"/>
          <p:cNvSpPr txBox="1">
            <a:spLocks/>
          </p:cNvSpPr>
          <p:nvPr/>
        </p:nvSpPr>
        <p:spPr>
          <a:xfrm rot="10800000" flipV="1">
            <a:off x="143336" y="164636"/>
            <a:ext cx="11907986" cy="654096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9pPr>
          </a:lstStyle>
          <a:p>
            <a:r>
              <a:rPr lang="ru-RU" altLang="ru-RU" sz="2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возможности СК в Системе ИРБИС128</a:t>
            </a:r>
          </a:p>
          <a:p>
            <a:endParaRPr lang="ru-RU" altLang="ru-RU" sz="2100" b="1" dirty="0" smtClean="0">
              <a:solidFill>
                <a:srgbClr val="6666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altLang="ru-RU" sz="2100" b="1" dirty="0">
              <a:solidFill>
                <a:srgbClr val="6666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99521" indent="-380990" algn="l">
              <a:buClr>
                <a:srgbClr val="00262A"/>
              </a:buClr>
              <a:buFont typeface="Arial" panose="020B0604020202020204" pitchFamily="34" charset="0"/>
              <a:buChar char="•"/>
            </a:pPr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Автоматическое создание сводных записей в БД СК из отдельных БД, </a:t>
            </a:r>
          </a:p>
          <a:p>
            <a:pPr marL="118530" algn="l">
              <a:buClr>
                <a:srgbClr val="00262A"/>
              </a:buClr>
            </a:pPr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том числе подключенных удаленно, с формированием ссылок </a:t>
            </a:r>
          </a:p>
          <a:p>
            <a:pPr marL="118530" algn="l">
              <a:buClr>
                <a:srgbClr val="00262A"/>
              </a:buClr>
            </a:pPr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каталоги библиотек участниц </a:t>
            </a:r>
          </a:p>
          <a:p>
            <a:pPr marL="499521" indent="-380990" algn="l">
              <a:buClr>
                <a:srgbClr val="00262A"/>
              </a:buClr>
              <a:buFont typeface="Arial" panose="020B0604020202020204" pitchFamily="34" charset="0"/>
              <a:buChar char="•"/>
            </a:pPr>
            <a:endParaRPr lang="ru-RU" altLang="ru-RU" sz="19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99521" indent="-380990" algn="l">
              <a:buClr>
                <a:srgbClr val="00262A"/>
              </a:buClr>
              <a:buFont typeface="Arial" panose="020B0604020202020204" pitchFamily="34" charset="0"/>
              <a:buChar char="•"/>
            </a:pPr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Автоматическая корректировка ссылок при удалении записей </a:t>
            </a:r>
          </a:p>
          <a:p>
            <a:pPr marL="118530" algn="l">
              <a:buClr>
                <a:srgbClr val="00262A"/>
              </a:buClr>
            </a:pPr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БД ЭК участников</a:t>
            </a:r>
          </a:p>
          <a:p>
            <a:pPr marL="499521" indent="-380990" algn="l">
              <a:buClr>
                <a:srgbClr val="00262A"/>
              </a:buClr>
              <a:buFont typeface="Arial" panose="020B0604020202020204" pitchFamily="34" charset="0"/>
              <a:buChar char="•"/>
            </a:pPr>
            <a:endParaRPr lang="ru-RU" altLang="ru-RU" sz="19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99521" indent="-380990" algn="l">
              <a:buClr>
                <a:srgbClr val="00262A"/>
              </a:buClr>
              <a:buFont typeface="Arial" panose="020B0604020202020204" pitchFamily="34" charset="0"/>
              <a:buChar char="•"/>
            </a:pPr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Формирование сводной БД пользователей из отдельных БД </a:t>
            </a:r>
          </a:p>
          <a:p>
            <a:pPr marL="118530" algn="l">
              <a:buClr>
                <a:srgbClr val="00262A"/>
              </a:buClr>
            </a:pPr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(в </a:t>
            </a:r>
            <a:r>
              <a:rPr lang="ru-RU" altLang="ru-RU" sz="19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т.ч</a:t>
            </a:r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подключенных удаленно)</a:t>
            </a:r>
          </a:p>
          <a:p>
            <a:pPr marL="499521" indent="-380990" algn="l">
              <a:buClr>
                <a:srgbClr val="00262A"/>
              </a:buClr>
              <a:buFont typeface="Arial" panose="020B0604020202020204" pitchFamily="34" charset="0"/>
              <a:buChar char="•"/>
            </a:pPr>
            <a:endParaRPr lang="ru-RU" altLang="ru-RU" sz="19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99521" indent="-380990" algn="l">
              <a:buClr>
                <a:srgbClr val="00262A"/>
              </a:buClr>
              <a:buFont typeface="Arial" panose="020B0604020202020204" pitchFamily="34" charset="0"/>
              <a:buChar char="•"/>
            </a:pPr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Корректировка записей БД СК в веб-браузере и объединение </a:t>
            </a:r>
          </a:p>
          <a:p>
            <a:pPr marL="118530" algn="l">
              <a:buClr>
                <a:srgbClr val="00262A"/>
              </a:buClr>
            </a:pPr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дублетных записей</a:t>
            </a:r>
          </a:p>
          <a:p>
            <a:pPr marL="499521" indent="-380990" algn="l">
              <a:buClr>
                <a:srgbClr val="00262A"/>
              </a:buClr>
              <a:buFont typeface="Arial" panose="020B0604020202020204" pitchFamily="34" charset="0"/>
              <a:buChar char="•"/>
            </a:pPr>
            <a:endParaRPr lang="ru-RU" altLang="ru-RU" sz="19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99521" indent="-380990" algn="l">
              <a:buClr>
                <a:srgbClr val="00262A"/>
              </a:buClr>
              <a:buFont typeface="Arial" panose="020B0604020202020204" pitchFamily="34" charset="0"/>
              <a:buChar char="•"/>
            </a:pPr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Возможности настройки корректировки записей в БД источников </a:t>
            </a:r>
          </a:p>
          <a:p>
            <a:pPr marL="118530" algn="l">
              <a:buClr>
                <a:srgbClr val="00262A"/>
              </a:buClr>
            </a:pPr>
            <a:r>
              <a:rPr lang="ru-RU" altLang="ru-RU" sz="19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 записям БД СК</a:t>
            </a:r>
          </a:p>
          <a:p>
            <a:pPr algn="r"/>
            <a:r>
              <a:rPr lang="ru-RU" altLang="ru-RU" sz="2100" b="1" dirty="0" smtClean="0">
                <a:solidFill>
                  <a:srgbClr val="66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http://demo.irbis128.ru</a:t>
            </a:r>
          </a:p>
          <a:p>
            <a:pPr algn="r"/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логин: 1 </a:t>
            </a:r>
          </a:p>
          <a:p>
            <a:pPr algn="r"/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пароль: </a:t>
            </a: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ru-RU" altLang="ru-RU" sz="2100" b="1" dirty="0">
              <a:solidFill>
                <a:srgbClr val="6666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ru-RU" altLang="ru-RU" sz="2100" b="1" dirty="0">
              <a:solidFill>
                <a:srgbClr val="6666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ru-RU" altLang="ru-RU" sz="2100" b="1" dirty="0">
                <a:solidFill>
                  <a:srgbClr val="66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sz="2100" b="1" dirty="0">
                <a:solidFill>
                  <a:srgbClr val="66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altLang="ru-RU" sz="2100" b="1" dirty="0">
              <a:solidFill>
                <a:srgbClr val="6666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1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044" y="971255"/>
            <a:ext cx="1946499" cy="421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98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pexels-photo-25646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5"/>
          <p:cNvSpPr txBox="1">
            <a:spLocks/>
          </p:cNvSpPr>
          <p:nvPr/>
        </p:nvSpPr>
        <p:spPr>
          <a:xfrm rot="10800000" flipV="1">
            <a:off x="190362" y="260648"/>
            <a:ext cx="11824727" cy="6421506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9pPr>
          </a:lstStyle>
          <a:p>
            <a:r>
              <a:rPr lang="ru-RU" altLang="ru-RU" sz="2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Работа в Системе ИРБИС128 (настройка данных организаций)</a:t>
            </a:r>
            <a:br>
              <a:rPr lang="ru-RU" altLang="ru-RU" sz="2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700" b="1" dirty="0">
                <a:solidFill>
                  <a:srgbClr val="004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700" b="1" dirty="0">
                <a:solidFill>
                  <a:srgbClr val="004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700" b="1" dirty="0">
              <a:solidFill>
                <a:srgbClr val="004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19" y="1149558"/>
            <a:ext cx="5525059" cy="51919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448" y="2876449"/>
            <a:ext cx="8369703" cy="278430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4987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pexels-photo-25646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5"/>
          <p:cNvSpPr txBox="1">
            <a:spLocks/>
          </p:cNvSpPr>
          <p:nvPr/>
        </p:nvSpPr>
        <p:spPr>
          <a:xfrm rot="10800000" flipV="1">
            <a:off x="190362" y="260648"/>
            <a:ext cx="11824727" cy="6433229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9pPr>
          </a:lstStyle>
          <a:p>
            <a:r>
              <a:rPr lang="ru-RU" altLang="ru-RU" sz="2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Работа в Системе ИРБИС128 (каталогизация экземплярами)</a:t>
            </a:r>
            <a:br>
              <a:rPr lang="ru-RU" altLang="ru-RU" sz="2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b="1" dirty="0">
                <a:solidFill>
                  <a:srgbClr val="004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900" b="1" dirty="0">
                <a:solidFill>
                  <a:srgbClr val="004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1900" b="1" dirty="0">
              <a:solidFill>
                <a:srgbClr val="004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84" y="1035351"/>
            <a:ext cx="9948833" cy="532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8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pexels-photo-25646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5"/>
          <p:cNvSpPr txBox="1">
            <a:spLocks/>
          </p:cNvSpPr>
          <p:nvPr/>
        </p:nvSpPr>
        <p:spPr>
          <a:xfrm rot="10800000" flipV="1">
            <a:off x="190362" y="260648"/>
            <a:ext cx="11824727" cy="640978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9pPr>
          </a:lstStyle>
          <a:p>
            <a:r>
              <a:rPr lang="ru-RU" altLang="ru-RU" sz="2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Работа в Системе ИРБИС128 (каталогизация экземплярами)</a:t>
            </a:r>
            <a:br>
              <a:rPr lang="ru-RU" altLang="ru-RU" sz="2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81" y="1480115"/>
            <a:ext cx="11248439" cy="434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4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pexels-photo-25646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5"/>
          <p:cNvSpPr txBox="1">
            <a:spLocks/>
          </p:cNvSpPr>
          <p:nvPr/>
        </p:nvSpPr>
        <p:spPr>
          <a:xfrm rot="10800000" flipV="1">
            <a:off x="190362" y="260648"/>
            <a:ext cx="11824727" cy="6386337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9pPr>
          </a:lstStyle>
          <a:p>
            <a:r>
              <a:rPr lang="ru-RU" altLang="ru-RU" sz="2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Работа в Системе ИРБИС128 (каталогизация экземплярами)</a:t>
            </a:r>
            <a:br>
              <a:rPr lang="ru-RU" altLang="ru-RU" sz="2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1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9"/>
          <a:stretch/>
        </p:blipFill>
        <p:spPr>
          <a:xfrm>
            <a:off x="551700" y="2102600"/>
            <a:ext cx="11102049" cy="340581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122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="" xmlns:a16="http://schemas.microsoft.com/office/drawing/2014/main" id="{149FB5C3-7336-4FE0-A30C-CC0A3646D4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3" name="Group 1032">
            <a:extLst>
              <a:ext uri="{FF2B5EF4-FFF2-40B4-BE49-F238E27FC236}">
                <a16:creationId xmlns="" xmlns:a16="http://schemas.microsoft.com/office/drawing/2014/main" id="{19A6B5CE-CB1D-48EE-8B43-E952235C83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034" name="Rectangle 1033">
              <a:extLst>
                <a:ext uri="{FF2B5EF4-FFF2-40B4-BE49-F238E27FC236}">
                  <a16:creationId xmlns="" xmlns:a16="http://schemas.microsoft.com/office/drawing/2014/main" id="{E3F3EAA5-4E15-400B-BBA3-82B3F49A217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Rectangle 1034">
              <a:extLst>
                <a:ext uri="{FF2B5EF4-FFF2-40B4-BE49-F238E27FC236}">
                  <a16:creationId xmlns="" xmlns:a16="http://schemas.microsoft.com/office/drawing/2014/main" id="{72BA2E40-BE9B-4C54-9CDD-40EE804CCE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7" name="Rectangle 1036">
            <a:extLst>
              <a:ext uri="{FF2B5EF4-FFF2-40B4-BE49-F238E27FC236}">
                <a16:creationId xmlns="" xmlns:a16="http://schemas.microsoft.com/office/drawing/2014/main" id="{0DA909B4-15FF-46A6-8A7F-7AEF977FE9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94E292-330D-F4B4-3908-4134372FB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715" y="254433"/>
            <a:ext cx="5041596" cy="788921"/>
          </a:xfrm>
        </p:spPr>
        <p:txBody>
          <a:bodyPr anchor="b">
            <a:norm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</a:rPr>
              <a:t>ООО «ИРБИС-Консультант»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="" xmlns:a16="http://schemas.microsoft.com/office/drawing/2014/main" id="{1382A32C-5B0C-4B1C-A074-76C6DBCC9F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F5ED95D-098C-2110-51FC-BDED773B1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655" y="2337690"/>
            <a:ext cx="5474037" cy="3410190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004850"/>
                </a:solidFill>
              </a:rPr>
              <a:t>Взаимодействуем и имеем </a:t>
            </a:r>
            <a:r>
              <a:rPr lang="ru-RU" sz="2000" b="1" dirty="0" smtClean="0">
                <a:solidFill>
                  <a:srgbClr val="004850"/>
                </a:solidFill>
              </a:rPr>
              <a:t>партнерские отношения </a:t>
            </a:r>
            <a:r>
              <a:rPr lang="ru-RU" sz="2000" b="1" dirty="0">
                <a:solidFill>
                  <a:srgbClr val="004850"/>
                </a:solidFill>
              </a:rPr>
              <a:t>с рядом </a:t>
            </a:r>
            <a:r>
              <a:rPr lang="ru-RU" sz="2000" b="1" dirty="0" smtClean="0">
                <a:solidFill>
                  <a:srgbClr val="004850"/>
                </a:solidFill>
              </a:rPr>
              <a:t>крупных методических центров (членов Ассоциации ЭБНИТ и дистрибьюторов САБ ИРБИС): </a:t>
            </a:r>
            <a:endParaRPr lang="ru-RU" sz="2400" dirty="0">
              <a:solidFill>
                <a:srgbClr val="004850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ru-RU" sz="2400" dirty="0">
                <a:solidFill>
                  <a:srgbClr val="004850"/>
                </a:solidFill>
              </a:rPr>
              <a:t>Санкт-Петербург (ЦГПБ им. Маяковского и </a:t>
            </a:r>
          </a:p>
          <a:p>
            <a:pPr>
              <a:lnSpc>
                <a:spcPct val="150000"/>
              </a:lnSpc>
              <a:buNone/>
            </a:pPr>
            <a:r>
              <a:rPr lang="ru-RU" sz="2400" dirty="0">
                <a:solidFill>
                  <a:srgbClr val="004850"/>
                </a:solidFill>
              </a:rPr>
              <a:t>ЦГДБ им. А.С. Пушкина)</a:t>
            </a:r>
            <a:endParaRPr lang="en-US" sz="2400" dirty="0">
              <a:solidFill>
                <a:srgbClr val="004850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ru-RU" sz="2400" dirty="0">
                <a:solidFill>
                  <a:srgbClr val="004850"/>
                </a:solidFill>
              </a:rPr>
              <a:t>Красноярск (ГУНБ Красноярского края)</a:t>
            </a:r>
            <a:endParaRPr lang="en-US" sz="2400" dirty="0">
              <a:solidFill>
                <a:srgbClr val="004850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ru-RU" sz="2400" dirty="0">
                <a:solidFill>
                  <a:srgbClr val="004850"/>
                </a:solidFill>
              </a:rPr>
              <a:t>Архангельск (АОНБ им. Добролюбова</a:t>
            </a:r>
            <a:r>
              <a:rPr lang="ru-RU" sz="2400" dirty="0" smtClean="0">
                <a:solidFill>
                  <a:srgbClr val="004850"/>
                </a:solidFill>
              </a:rPr>
              <a:t>)</a:t>
            </a:r>
          </a:p>
          <a:p>
            <a:pPr>
              <a:lnSpc>
                <a:spcPct val="150000"/>
              </a:lnSpc>
              <a:buNone/>
            </a:pPr>
            <a:r>
              <a:rPr lang="ru-RU" sz="2400" dirty="0" smtClean="0">
                <a:solidFill>
                  <a:srgbClr val="004850"/>
                </a:solidFill>
              </a:rPr>
              <a:t>Чебоксары (НБЧР)</a:t>
            </a:r>
            <a:endParaRPr lang="en-US" sz="2400" dirty="0">
              <a:solidFill>
                <a:srgbClr val="0048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4" y="923890"/>
            <a:ext cx="4389120" cy="109727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777" y="1978959"/>
            <a:ext cx="2059085" cy="15496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55" y="2785084"/>
            <a:ext cx="2751169" cy="105883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3" b="22771"/>
          <a:stretch/>
        </p:blipFill>
        <p:spPr>
          <a:xfrm>
            <a:off x="6950777" y="3906109"/>
            <a:ext cx="3038437" cy="1080239"/>
          </a:xfrm>
          <a:prstGeom prst="rect">
            <a:avLst/>
          </a:prstGeom>
        </p:spPr>
      </p:pic>
      <p:pic>
        <p:nvPicPr>
          <p:cNvPr id="7170" name="Picture 2" descr="https://deti.electrotrans.spb.ru/wp-content/uploads/2018/07/mayakovskogo_li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257" y="668223"/>
            <a:ext cx="4457538" cy="10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kozlib.ru/images/2020/04/30/screenshot_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51" y="4814091"/>
            <a:ext cx="3096244" cy="13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502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pexels-photo-25646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5"/>
          <p:cNvSpPr txBox="1">
            <a:spLocks/>
          </p:cNvSpPr>
          <p:nvPr/>
        </p:nvSpPr>
        <p:spPr>
          <a:xfrm rot="10800000" flipV="1">
            <a:off x="190362" y="260648"/>
            <a:ext cx="11824727" cy="640978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9pPr>
          </a:lstStyle>
          <a:p>
            <a:r>
              <a:rPr lang="ru-RU" altLang="ru-RU" sz="2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Работа в Системе ИРБИС128 (корректировка в АРМ Каталогизатор)</a:t>
            </a:r>
            <a:br>
              <a:rPr lang="ru-RU" altLang="ru-RU" sz="2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b="1" dirty="0">
                <a:solidFill>
                  <a:srgbClr val="004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900" b="1" dirty="0">
                <a:solidFill>
                  <a:srgbClr val="004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1900" b="1" dirty="0">
              <a:solidFill>
                <a:srgbClr val="004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20" y="1170988"/>
            <a:ext cx="10303011" cy="524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9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pexels-photo-25646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5"/>
          <p:cNvSpPr txBox="1">
            <a:spLocks/>
          </p:cNvSpPr>
          <p:nvPr/>
        </p:nvSpPr>
        <p:spPr>
          <a:xfrm rot="10800000" flipV="1">
            <a:off x="190362" y="260648"/>
            <a:ext cx="11824727" cy="640978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9pPr>
          </a:lstStyle>
          <a:p>
            <a:r>
              <a:rPr lang="ru-RU" altLang="ru-RU" sz="2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Работа в Системе ИРБИС128 (корректировка в АРМ Каталогизатор)</a:t>
            </a:r>
            <a:r>
              <a:rPr lang="ru-RU" altLang="ru-RU" sz="2200" b="1" dirty="0">
                <a:solidFill>
                  <a:srgbClr val="004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altLang="ru-RU" sz="2200" b="1" dirty="0">
                <a:solidFill>
                  <a:srgbClr val="004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b="1" dirty="0">
                <a:solidFill>
                  <a:srgbClr val="004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900" b="1" dirty="0">
                <a:solidFill>
                  <a:srgbClr val="0048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1900" b="1" dirty="0">
              <a:solidFill>
                <a:srgbClr val="00485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22" y="1109815"/>
            <a:ext cx="10296805" cy="520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9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pexels-photo-25646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5"/>
          <p:cNvSpPr txBox="1">
            <a:spLocks/>
          </p:cNvSpPr>
          <p:nvPr/>
        </p:nvSpPr>
        <p:spPr>
          <a:xfrm rot="10800000" flipV="1">
            <a:off x="190362" y="260648"/>
            <a:ext cx="11824727" cy="6421506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9pPr>
          </a:lstStyle>
          <a:p>
            <a:r>
              <a:rPr lang="ru-RU" altLang="ru-RU" sz="2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Работа в Системе ИРБИС128 (импорт записей)</a:t>
            </a:r>
            <a:br>
              <a:rPr lang="ru-RU" altLang="ru-RU" sz="2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1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33" y="2129404"/>
            <a:ext cx="10678384" cy="37853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8078" y="1109499"/>
            <a:ext cx="116470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accent2">
                    <a:lumMod val="75000"/>
                  </a:schemeClr>
                </a:solidFill>
              </a:rPr>
              <a:t>Электронный каталог и БД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пользователей - 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</a:rPr>
              <a:t>основа для внедрения новых сервисов обслуживания пользователей библиотеки!</a:t>
            </a:r>
          </a:p>
        </p:txBody>
      </p:sp>
    </p:spTree>
    <p:extLst>
      <p:ext uri="{BB962C8B-B14F-4D97-AF65-F5344CB8AC3E}">
        <p14:creationId xmlns:p14="http://schemas.microsoft.com/office/powerpoint/2010/main" val="230825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pexels-photo-25646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5"/>
          <p:cNvSpPr txBox="1">
            <a:spLocks/>
          </p:cNvSpPr>
          <p:nvPr/>
        </p:nvSpPr>
        <p:spPr>
          <a:xfrm rot="10800000" flipV="1">
            <a:off x="190362" y="260648"/>
            <a:ext cx="11824727" cy="6421506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9pPr>
          </a:lstStyle>
          <a:p>
            <a:r>
              <a:rPr lang="ru-RU" altLang="ru-RU" sz="2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Экспорт </a:t>
            </a:r>
            <a:r>
              <a:rPr lang="ru-RU" altLang="ru-RU" sz="22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марк</a:t>
            </a:r>
            <a:r>
              <a:rPr lang="ru-RU" altLang="ru-RU" sz="2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-записей из электронного каталога РНБ</a:t>
            </a:r>
          </a:p>
          <a:p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1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1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5" y="1162679"/>
            <a:ext cx="10524876" cy="34210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254" y="4015817"/>
            <a:ext cx="4752975" cy="2400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9" y="1238700"/>
            <a:ext cx="863111" cy="37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34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pexels-photo-25646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5"/>
          <p:cNvSpPr txBox="1">
            <a:spLocks/>
          </p:cNvSpPr>
          <p:nvPr/>
        </p:nvSpPr>
        <p:spPr>
          <a:xfrm rot="10800000" flipV="1">
            <a:off x="190362" y="260648"/>
            <a:ext cx="11824727" cy="6433229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9pPr>
          </a:lstStyle>
          <a:p>
            <a:r>
              <a:rPr lang="ru-RU" altLang="ru-RU" sz="2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Экспорт </a:t>
            </a:r>
            <a:r>
              <a:rPr lang="ru-RU" altLang="ru-RU" sz="22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марк</a:t>
            </a:r>
            <a:r>
              <a:rPr lang="ru-RU" altLang="ru-RU" sz="2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-записей из электронного каталога </a:t>
            </a:r>
            <a:r>
              <a:rPr lang="ru-RU" altLang="ru-RU" sz="22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РГБ</a:t>
            </a:r>
            <a:endParaRPr lang="ru-RU" altLang="ru-RU" sz="2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1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51" y="961294"/>
            <a:ext cx="10887947" cy="40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76" y="4495067"/>
            <a:ext cx="6865937" cy="2038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93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pexels-photo-25646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5"/>
          <p:cNvSpPr txBox="1">
            <a:spLocks/>
          </p:cNvSpPr>
          <p:nvPr/>
        </p:nvSpPr>
        <p:spPr>
          <a:xfrm rot="10800000" flipV="1">
            <a:off x="190362" y="260648"/>
            <a:ext cx="11824727" cy="6433229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9pPr>
          </a:lstStyle>
          <a:p>
            <a:r>
              <a:rPr lang="ru-RU" altLang="ru-RU" sz="19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Экспорт </a:t>
            </a:r>
            <a:r>
              <a:rPr lang="ru-RU" altLang="ru-RU" sz="19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марк</a:t>
            </a:r>
            <a:r>
              <a:rPr lang="ru-RU" altLang="ru-RU" sz="19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-записей из </a:t>
            </a:r>
            <a:r>
              <a:rPr lang="ru-RU" altLang="ru-RU" sz="19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электронных каталогов РКП (РГБ)</a:t>
            </a:r>
            <a:endParaRPr lang="ru-RU" altLang="ru-RU" sz="19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1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55" y="774150"/>
            <a:ext cx="11308740" cy="50818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741" y="5738814"/>
            <a:ext cx="4229100" cy="714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95462" y="6022301"/>
            <a:ext cx="43680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Более года экспорт не доступен!!!</a:t>
            </a:r>
            <a:endParaRPr lang="ru-RU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93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pexels-photo-25646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5"/>
          <p:cNvSpPr txBox="1">
            <a:spLocks/>
          </p:cNvSpPr>
          <p:nvPr/>
        </p:nvSpPr>
        <p:spPr>
          <a:xfrm rot="10800000" flipV="1">
            <a:off x="190361" y="260647"/>
            <a:ext cx="11824727" cy="6456675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9pPr>
          </a:lstStyle>
          <a:p>
            <a:r>
              <a:rPr lang="ru-RU" altLang="ru-RU" sz="2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Работа в Системе </a:t>
            </a:r>
            <a:r>
              <a:rPr lang="ru-RU" altLang="ru-RU" sz="22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ИРБИС128</a:t>
            </a:r>
            <a:r>
              <a:rPr lang="en-US" altLang="ru-RU" sz="2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ru-RU" altLang="ru-RU" sz="22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АРМ Книговыдача (с поддержкой </a:t>
            </a:r>
            <a:r>
              <a:rPr lang="en-US" altLang="ru-RU" sz="22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RFID</a:t>
            </a:r>
            <a:r>
              <a:rPr lang="ru-RU" altLang="ru-RU" sz="22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ru-RU" altLang="ru-RU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altLang="ru-RU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1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842" y="836711"/>
            <a:ext cx="2105788" cy="455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8" y="1273374"/>
            <a:ext cx="9851951" cy="501463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28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pexels-photo-25646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5"/>
          <p:cNvSpPr txBox="1">
            <a:spLocks/>
          </p:cNvSpPr>
          <p:nvPr/>
        </p:nvSpPr>
        <p:spPr>
          <a:xfrm rot="10800000" flipV="1">
            <a:off x="190362" y="260648"/>
            <a:ext cx="11824727" cy="640978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9pPr>
          </a:lstStyle>
          <a:p>
            <a:r>
              <a:rPr lang="ru-RU" altLang="ru-RU" sz="19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Работа в Системе </a:t>
            </a:r>
            <a:r>
              <a:rPr lang="ru-RU" altLang="ru-RU" sz="19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ИРБИС128</a:t>
            </a:r>
            <a:r>
              <a:rPr lang="en-US" altLang="ru-RU" sz="19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ru-RU" altLang="ru-RU" sz="19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выходные </a:t>
            </a:r>
            <a:r>
              <a:rPr lang="ru-RU" altLang="ru-RU" sz="19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формы, в </a:t>
            </a:r>
            <a:r>
              <a:rPr lang="ru-RU" altLang="ru-RU" sz="19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т.ч</a:t>
            </a:r>
            <a:r>
              <a:rPr lang="ru-RU" altLang="ru-RU" sz="19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altLang="ru-RU" sz="19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6-НК</a:t>
            </a:r>
            <a:r>
              <a:rPr lang="ru-RU" altLang="ru-RU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altLang="ru-RU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1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1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96" y="2660915"/>
            <a:ext cx="6596097" cy="351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670" y="863330"/>
            <a:ext cx="6443133" cy="342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842" y="836712"/>
            <a:ext cx="2105788" cy="455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88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pexels-photo-25646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5"/>
          <p:cNvSpPr txBox="1">
            <a:spLocks/>
          </p:cNvSpPr>
          <p:nvPr/>
        </p:nvSpPr>
        <p:spPr>
          <a:xfrm rot="10800000" flipV="1">
            <a:off x="190362" y="260648"/>
            <a:ext cx="11824727" cy="636289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9pPr>
          </a:lstStyle>
          <a:p>
            <a:pPr marL="353475" algn="l"/>
            <a:r>
              <a:rPr lang="ru-RU" sz="21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1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1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100" b="1" u="sng" dirty="0">
                <a:solidFill>
                  <a:schemeClr val="accent5">
                    <a:lumMod val="75000"/>
                  </a:schemeClr>
                </a:solidFill>
              </a:rPr>
              <a:t>изменение схемы хранения данных</a:t>
            </a:r>
            <a:r>
              <a:rPr lang="ru-RU" sz="2100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endParaRPr lang="ru-RU" sz="21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53475" algn="l"/>
            <a:endParaRPr lang="ru-RU" sz="21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53475" algn="l"/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</a:rPr>
              <a:t>централизованная 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или централизованно-распределенная (при участии отдельных библиотек с автономной САБ ИРБИС или другой АБИС</a:t>
            </a: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</a:rPr>
              <a:t>), перенос во внешние ЦОД или облака 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1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1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100" b="1" u="sng" dirty="0">
                <a:solidFill>
                  <a:schemeClr val="accent5">
                    <a:lumMod val="75000"/>
                  </a:schemeClr>
                </a:solidFill>
              </a:rPr>
              <a:t>создание сводного ЭК центральной библиотеки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, ведение при необходимости отдельных БД ЭК библиотек-участниц</a:t>
            </a:r>
            <a:br>
              <a:rPr lang="ru-RU" sz="21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1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100" b="1" u="sng" dirty="0">
                <a:solidFill>
                  <a:schemeClr val="accent5">
                    <a:lumMod val="75000"/>
                  </a:schemeClr>
                </a:solidFill>
              </a:rPr>
              <a:t>каталогизация заимствованием при расширении источников библиографических </a:t>
            </a:r>
            <a:r>
              <a:rPr lang="ru-RU" sz="2100" b="1" u="sng" dirty="0" smtClean="0">
                <a:solidFill>
                  <a:schemeClr val="accent5">
                    <a:lumMod val="75000"/>
                  </a:schemeClr>
                </a:solidFill>
              </a:rPr>
              <a:t>данных</a:t>
            </a:r>
            <a:r>
              <a:rPr lang="ru-RU" sz="2100" b="1" dirty="0" smtClean="0">
                <a:solidFill>
                  <a:schemeClr val="accent5">
                    <a:lumMod val="75000"/>
                  </a:schemeClr>
                </a:solidFill>
              </a:rPr>
              <a:t>:</a:t>
            </a: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353475" algn="l"/>
            <a:endParaRPr lang="ru-RU" sz="2100" dirty="0">
              <a:solidFill>
                <a:schemeClr val="accent5">
                  <a:lumMod val="75000"/>
                </a:schemeClr>
              </a:solidFill>
            </a:endParaRPr>
          </a:p>
          <a:p>
            <a:pPr marL="353475" algn="l"/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</a:rPr>
              <a:t>база 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данных сводного каталога центральной библиотеки, ИС ЭКБСОН, ИРБИС-Корпорация, АРБИКОН, РГБ, РНБ, НЭБ, БД </a:t>
            </a: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</a:rPr>
              <a:t>РКП</a:t>
            </a:r>
            <a:r>
              <a:rPr lang="en-US" sz="2100" dirty="0" smtClean="0">
                <a:solidFill>
                  <a:schemeClr val="accent5">
                    <a:lumMod val="75000"/>
                  </a:schemeClr>
                </a:solidFill>
              </a:rPr>
              <a:t>, Open4u.ru</a:t>
            </a: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… </a:t>
            </a: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</a:rPr>
              <a:t>самостоятельная 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каталогизация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5805" y="356659"/>
            <a:ext cx="11329259" cy="80021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Предлагаемые </a:t>
            </a:r>
            <a:r>
              <a:rPr lang="ru-RU" sz="22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действия </a:t>
            </a:r>
            <a:r>
              <a:rPr lang="ru-RU" sz="2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решения задач:</a:t>
            </a:r>
            <a:r>
              <a:rPr lang="ru-RU" sz="2200" dirty="0">
                <a:solidFill>
                  <a:schemeClr val="accent1"/>
                </a:solidFill>
              </a:rPr>
              <a:t/>
            </a:r>
            <a:br>
              <a:rPr lang="ru-RU" sz="2200" dirty="0">
                <a:solidFill>
                  <a:schemeClr val="accent1"/>
                </a:solidFill>
              </a:rPr>
            </a:br>
            <a:endParaRPr lang="ru-RU" sz="2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pexels-photo-25646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5"/>
          <p:cNvSpPr txBox="1">
            <a:spLocks/>
          </p:cNvSpPr>
          <p:nvPr/>
        </p:nvSpPr>
        <p:spPr>
          <a:xfrm rot="10800000" flipV="1">
            <a:off x="190362" y="260648"/>
            <a:ext cx="11824727" cy="637461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9pPr>
          </a:lstStyle>
          <a:p>
            <a:pPr marL="234945" algn="l"/>
            <a:endParaRPr lang="ru-RU" sz="2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9829" y="260648"/>
            <a:ext cx="11360800" cy="763600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Некоторые особенности и принципы модели:</a:t>
            </a:r>
            <a:br>
              <a:rPr lang="ru-RU" sz="2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2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99829" y="974933"/>
            <a:ext cx="11360800" cy="5449313"/>
          </a:xfrm>
        </p:spPr>
        <p:txBody>
          <a:bodyPr>
            <a:normAutofit/>
          </a:bodyPr>
          <a:lstStyle/>
          <a:p>
            <a:pPr marL="234945">
              <a:buNone/>
            </a:pPr>
            <a:r>
              <a:rPr lang="ru-RU" sz="19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Основная роль и расходы у центральной </a:t>
            </a:r>
            <a:r>
              <a:rPr lang="ru-RU" sz="1900" b="1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библиотеки: </a:t>
            </a:r>
          </a:p>
          <a:p>
            <a:pPr marL="234945">
              <a:buNone/>
            </a:pPr>
            <a:endParaRPr lang="ru-RU" sz="1900" b="1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34945">
              <a:buNone/>
            </a:pPr>
            <a:r>
              <a:rPr lang="ru-RU" sz="1900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-администрирование САБ/АБИС и резервное копирование данных, </a:t>
            </a:r>
          </a:p>
          <a:p>
            <a:pPr marL="234945">
              <a:buNone/>
            </a:pPr>
            <a:r>
              <a:rPr lang="ru-RU" sz="1900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-информационно-техническая </a:t>
            </a:r>
            <a:r>
              <a:rPr lang="ru-RU" sz="19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поддержка и сопровождение </a:t>
            </a:r>
            <a:r>
              <a:rPr lang="ru-RU" sz="1900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системы</a:t>
            </a:r>
            <a:r>
              <a:rPr lang="ru-RU" sz="19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endParaRPr lang="ru-RU" sz="1900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34945">
              <a:buNone/>
            </a:pPr>
            <a:r>
              <a:rPr lang="ru-RU" sz="1900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-каталогизация</a:t>
            </a:r>
            <a:r>
              <a:rPr lang="ru-RU" sz="19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сбор, хранение и корректировка </a:t>
            </a:r>
            <a:r>
              <a:rPr lang="ru-RU" sz="1900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данных</a:t>
            </a:r>
            <a:r>
              <a:rPr lang="ru-RU" sz="19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9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9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Библиотеки со слабым </a:t>
            </a:r>
            <a:r>
              <a:rPr lang="ru-RU" sz="19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обеспечением:</a:t>
            </a:r>
          </a:p>
          <a:p>
            <a:pPr marL="234945">
              <a:buNone/>
            </a:pPr>
            <a:endParaRPr lang="ru-RU" sz="1900" b="1" dirty="0" smtClean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34945">
              <a:buNone/>
            </a:pPr>
            <a:r>
              <a:rPr lang="ru-RU" sz="1900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-каталогизация </a:t>
            </a:r>
            <a:r>
              <a:rPr lang="ru-RU" sz="19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заимствованием или каталогизация экземплярами, не исключая полноценную каталогизацию. </a:t>
            </a:r>
          </a:p>
          <a:p>
            <a:pPr marL="234945">
              <a:buNone/>
            </a:pPr>
            <a:r>
              <a:rPr lang="ru-RU" sz="1900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-доступ </a:t>
            </a:r>
            <a:r>
              <a:rPr lang="ru-RU" sz="19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 рабочим модулям (АРМ «Каталогизатор», АРМ «Книговыдача</a:t>
            </a:r>
            <a:r>
              <a:rPr lang="ru-RU" sz="1900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», АРМ «Комплектатор») </a:t>
            </a:r>
            <a:r>
              <a:rPr lang="ru-RU" sz="19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режиме ежегодной подписки – </a:t>
            </a:r>
            <a:r>
              <a:rPr lang="ru-RU" sz="1900" i="1" u="sng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необходимости</a:t>
            </a:r>
            <a:r>
              <a:rPr lang="ru-RU" sz="19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234945">
              <a:buNone/>
            </a:pPr>
            <a:endParaRPr lang="ru-RU" sz="1900" i="1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34945">
              <a:buNone/>
            </a:pPr>
            <a:r>
              <a:rPr lang="ru-RU" sz="1900" i="1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Возможны </a:t>
            </a:r>
            <a:r>
              <a:rPr lang="ru-RU" sz="1900" i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разные комбинации вариантов. </a:t>
            </a:r>
            <a:r>
              <a:rPr lang="ru-RU" sz="1900" b="1" i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900" b="1" i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19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900" b="1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Автономные </a:t>
            </a:r>
            <a:r>
              <a:rPr lang="ru-RU" sz="1900" b="1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библиотеки/объединения:</a:t>
            </a:r>
          </a:p>
          <a:p>
            <a:pPr marL="234945">
              <a:buNone/>
            </a:pPr>
            <a:endParaRPr lang="ru-RU" sz="1900" b="1" dirty="0" smtClean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34945">
              <a:buNone/>
            </a:pPr>
            <a:r>
              <a:rPr lang="ru-RU" sz="1900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-администрирование </a:t>
            </a:r>
            <a:r>
              <a:rPr lang="ru-RU" sz="19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собственных </a:t>
            </a:r>
            <a:r>
              <a:rPr lang="ru-RU" sz="1900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САБ/АБИС,</a:t>
            </a:r>
          </a:p>
          <a:p>
            <a:pPr marL="234945">
              <a:buNone/>
            </a:pPr>
            <a:r>
              <a:rPr lang="ru-RU" sz="1900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-каталогизация</a:t>
            </a:r>
            <a:r>
              <a:rPr lang="ru-RU" sz="19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поддержка собственных </a:t>
            </a:r>
            <a:r>
              <a:rPr lang="ru-RU" sz="1900" dirty="0" smtClean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библиотек-филиалов</a:t>
            </a:r>
            <a:endParaRPr lang="ru-RU" sz="19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19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6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="" xmlns:a16="http://schemas.microsoft.com/office/drawing/2014/main" id="{AD72D4D1-076F-49D3-9889-EFC4F6D7CA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063A8F-57B7-B40D-5B81-36FAE16D2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ru-RU" sz="3700" b="1" dirty="0" smtClean="0"/>
              <a:t>Условия, сложившиеся </a:t>
            </a:r>
            <a:br>
              <a:rPr lang="ru-RU" sz="3700" b="1" dirty="0" smtClean="0"/>
            </a:br>
            <a:r>
              <a:rPr lang="ru-RU" sz="3700" b="1" dirty="0" smtClean="0"/>
              <a:t>в 2022 году:</a:t>
            </a:r>
            <a:endParaRPr lang="ru-RU" sz="3700" dirty="0"/>
          </a:p>
        </p:txBody>
      </p:sp>
      <p:cxnSp>
        <p:nvCxnSpPr>
          <p:cNvPr id="13" name="Straight Connector 9">
            <a:extLst>
              <a:ext uri="{FF2B5EF4-FFF2-40B4-BE49-F238E27FC236}">
                <a16:creationId xmlns="" xmlns:a16="http://schemas.microsoft.com/office/drawing/2014/main" id="{2D72A2C9-F3CA-4216-8BAD-FA4C970C3C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F16C90-EA2F-A79A-9849-803C4E63F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0" y="963876"/>
            <a:ext cx="6864277" cy="5405025"/>
          </a:xfrm>
        </p:spPr>
        <p:txBody>
          <a:bodyPr anchor="ctr">
            <a:normAutofit/>
          </a:bodyPr>
          <a:lstStyle/>
          <a:p>
            <a:r>
              <a:rPr lang="ru-RU" sz="2400" dirty="0"/>
              <a:t>Прекращение поставок ПО и оборудования, ограничение доступа к технологиям;</a:t>
            </a:r>
          </a:p>
          <a:p>
            <a:r>
              <a:rPr lang="ru-RU" sz="2400" dirty="0"/>
              <a:t>Рост стоимости доступного ПО и оборудования;</a:t>
            </a:r>
          </a:p>
          <a:p>
            <a:r>
              <a:rPr lang="ru-RU" sz="2400" dirty="0"/>
              <a:t>Обострение дефицита кадров в области </a:t>
            </a:r>
            <a:r>
              <a:rPr lang="ru-RU" sz="2400" dirty="0" smtClean="0"/>
              <a:t>IT (отток специалистов из страны);</a:t>
            </a:r>
            <a:endParaRPr lang="ru-RU" sz="2400" dirty="0"/>
          </a:p>
          <a:p>
            <a:r>
              <a:rPr lang="ru-RU" sz="2400" dirty="0"/>
              <a:t>Общая ситуация неопределенности с планами по закупкам;</a:t>
            </a:r>
          </a:p>
          <a:p>
            <a:r>
              <a:rPr lang="ru-RU" sz="2400" dirty="0"/>
              <a:t>Остановка/замедление процессов согласования и оформления документов;</a:t>
            </a:r>
          </a:p>
          <a:p>
            <a:r>
              <a:rPr lang="ru-RU" sz="2400" dirty="0"/>
              <a:t>Увеличение сроков поставки оборудования и выполнения работ;</a:t>
            </a:r>
          </a:p>
          <a:p>
            <a:r>
              <a:rPr lang="ru-RU" sz="2400" dirty="0" smtClean="0"/>
              <a:t>Увольнения и переход на другую работу имеющихся </a:t>
            </a:r>
            <a:r>
              <a:rPr lang="en-US" sz="2400" dirty="0" smtClean="0"/>
              <a:t>IT-</a:t>
            </a:r>
            <a:r>
              <a:rPr lang="ru-RU" sz="2400" dirty="0"/>
              <a:t>специалистов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74369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 descr="pexels-photo-25646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5"/>
          <p:cNvSpPr txBox="1">
            <a:spLocks/>
          </p:cNvSpPr>
          <p:nvPr/>
        </p:nvSpPr>
        <p:spPr>
          <a:xfrm rot="10800000" flipV="1">
            <a:off x="190362" y="260648"/>
            <a:ext cx="11824727" cy="640978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lang="ru-RU" sz="21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34945" algn="l"/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1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+ </a:t>
            </a: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</a:rPr>
              <a:t>создание 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каталогов </a:t>
            </a:r>
            <a:r>
              <a:rPr lang="ru-RU" sz="2100" b="1" u="sng" dirty="0">
                <a:solidFill>
                  <a:schemeClr val="accent5">
                    <a:lumMod val="75000"/>
                  </a:schemeClr>
                </a:solidFill>
              </a:rPr>
              <a:t>в сжатые </a:t>
            </a:r>
            <a:r>
              <a:rPr lang="ru-RU" sz="2100" b="1" u="sng" dirty="0" smtClean="0">
                <a:solidFill>
                  <a:schemeClr val="accent5">
                    <a:lumMod val="75000"/>
                  </a:schemeClr>
                </a:solidFill>
              </a:rPr>
              <a:t>сроки</a:t>
            </a:r>
          </a:p>
          <a:p>
            <a:pPr marL="234945" algn="l"/>
            <a:endParaRPr lang="ru-RU" sz="2100" b="1" u="sng" dirty="0">
              <a:solidFill>
                <a:schemeClr val="accent5">
                  <a:lumMod val="75000"/>
                </a:schemeClr>
              </a:solidFill>
            </a:endParaRPr>
          </a:p>
          <a:p>
            <a:pPr marL="234945" algn="l"/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</a:rPr>
              <a:t>+ расширение 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перечня оказываемых услуг и увеличение их объемов</a:t>
            </a:r>
            <a:r>
              <a:rPr lang="ru-RU" sz="2100" b="1" u="sng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100" b="1" u="sng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1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+ 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п</a:t>
            </a: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</a:rPr>
              <a:t>олная </a:t>
            </a:r>
            <a:r>
              <a:rPr lang="ru-RU" sz="2100" b="1" u="sng" dirty="0">
                <a:solidFill>
                  <a:schemeClr val="accent5">
                    <a:lumMod val="75000"/>
                  </a:schemeClr>
                </a:solidFill>
              </a:rPr>
              <a:t>автоматизация учета</a:t>
            </a:r>
            <a:r>
              <a:rPr lang="ru-RU" sz="21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оказываемых услуг, мероприятий и книговыдачи </a:t>
            </a:r>
          </a:p>
          <a:p>
            <a:pPr marL="234945" algn="l"/>
            <a:r>
              <a:rPr lang="ru-RU" sz="2100" b="1" i="1" dirty="0" smtClean="0">
                <a:solidFill>
                  <a:schemeClr val="accent5">
                    <a:lumMod val="75000"/>
                  </a:schemeClr>
                </a:solidFill>
              </a:rPr>
              <a:t>!!!</a:t>
            </a:r>
            <a:r>
              <a:rPr lang="ru-RU" sz="21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100" i="1" dirty="0">
                <a:solidFill>
                  <a:schemeClr val="accent5">
                    <a:lumMod val="75000"/>
                  </a:schemeClr>
                </a:solidFill>
              </a:rPr>
              <a:t>даже без оснащения дополнительным оборудованием 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1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1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+ 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а</a:t>
            </a: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</a:rPr>
              <a:t>втоматизация 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формирования статистических отчетов, в </a:t>
            </a:r>
            <a:r>
              <a:rPr lang="ru-RU" sz="2100" dirty="0" err="1">
                <a:solidFill>
                  <a:schemeClr val="accent5">
                    <a:lumMod val="75000"/>
                  </a:schemeClr>
                </a:solidFill>
              </a:rPr>
              <a:t>т.ч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. по форме </a:t>
            </a: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</a:rPr>
              <a:t>6-НК</a:t>
            </a:r>
          </a:p>
          <a:p>
            <a:pPr marL="234945" algn="l"/>
            <a:r>
              <a:rPr lang="ru-RU" sz="2100" b="1" i="1" u="sng" dirty="0" smtClean="0">
                <a:solidFill>
                  <a:schemeClr val="accent5">
                    <a:lumMod val="75000"/>
                  </a:schemeClr>
                </a:solidFill>
              </a:rPr>
              <a:t>существенное</a:t>
            </a:r>
            <a:r>
              <a:rPr lang="ru-RU" sz="2100" i="1" dirty="0" smtClean="0">
                <a:solidFill>
                  <a:schemeClr val="accent5">
                    <a:lumMod val="75000"/>
                  </a:schemeClr>
                </a:solidFill>
              </a:rPr>
              <a:t> облегчение, ускорение </a:t>
            </a:r>
            <a:r>
              <a:rPr lang="ru-RU" sz="2100" i="1" dirty="0" smtClean="0">
                <a:solidFill>
                  <a:schemeClr val="accent5">
                    <a:lumMod val="75000"/>
                  </a:schemeClr>
                </a:solidFill>
              </a:rPr>
              <a:t>работы и сокращение ошибок </a:t>
            </a:r>
            <a:r>
              <a:rPr lang="ru-RU" sz="2100" i="1" dirty="0" smtClean="0">
                <a:solidFill>
                  <a:schemeClr val="accent5">
                    <a:lumMod val="75000"/>
                  </a:schemeClr>
                </a:solidFill>
              </a:rPr>
              <a:t>ввода</a:t>
            </a:r>
            <a:r>
              <a:rPr lang="ru-RU" sz="2100" i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100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1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+ </a:t>
            </a:r>
            <a:r>
              <a:rPr lang="ru-RU" sz="2100" b="1" u="sng" dirty="0">
                <a:solidFill>
                  <a:schemeClr val="accent5">
                    <a:lumMod val="75000"/>
                  </a:schemeClr>
                </a:solidFill>
              </a:rPr>
              <a:t>эффективное использование бюджетных средств </a:t>
            </a:r>
            <a:endParaRPr lang="ru-RU" sz="2100" dirty="0">
              <a:solidFill>
                <a:schemeClr val="accent5">
                  <a:lumMod val="75000"/>
                </a:schemeClr>
              </a:solidFill>
            </a:endParaRPr>
          </a:p>
          <a:p>
            <a:pPr marL="234945" algn="l"/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</a:rPr>
              <a:t>особенно 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в условиях их </a:t>
            </a:r>
            <a:r>
              <a:rPr lang="ru-RU" sz="2100" dirty="0" smtClean="0">
                <a:solidFill>
                  <a:schemeClr val="accent5">
                    <a:lumMod val="75000"/>
                  </a:schemeClr>
                </a:solidFill>
              </a:rPr>
              <a:t>дефицита, </a:t>
            </a:r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расширение спектра оказываемых услуг (ЭДД, МБА, бронирование экземпляров, уведомления пользователей по эл. почте/смс и др.) </a:t>
            </a:r>
          </a:p>
          <a:p>
            <a:pPr marL="234945" algn="l"/>
            <a:endParaRPr lang="ru-RU" sz="2100" dirty="0">
              <a:solidFill>
                <a:schemeClr val="accent5">
                  <a:lumMod val="75000"/>
                </a:schemeClr>
              </a:solidFill>
            </a:endParaRPr>
          </a:p>
          <a:p>
            <a:pPr marL="234945" algn="l"/>
            <a:r>
              <a:rPr lang="ru-RU" sz="2100" dirty="0">
                <a:solidFill>
                  <a:schemeClr val="accent5">
                    <a:lumMod val="75000"/>
                  </a:schemeClr>
                </a:solidFill>
              </a:rPr>
              <a:t>+ перераспределение нагрузок на персонал и бюджеты библиотек.</a:t>
            </a:r>
          </a:p>
        </p:txBody>
      </p:sp>
      <p:sp>
        <p:nvSpPr>
          <p:cNvPr id="4" name="Заголовок 4"/>
          <p:cNvSpPr txBox="1">
            <a:spLocks/>
          </p:cNvSpPr>
          <p:nvPr/>
        </p:nvSpPr>
        <p:spPr>
          <a:xfrm>
            <a:off x="399829" y="319263"/>
            <a:ext cx="11360800" cy="4896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Открывающиеся возможности</a:t>
            </a:r>
            <a:r>
              <a:rPr lang="ru-RU" sz="22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ru-RU" sz="2200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24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62262" y="1623645"/>
            <a:ext cx="11267476" cy="4261339"/>
          </a:xfrm>
        </p:spPr>
        <p:txBody>
          <a:bodyPr anchor="b">
            <a:noAutofit/>
          </a:bodyPr>
          <a:lstStyle/>
          <a:p>
            <a:r>
              <a:rPr lang="ru-RU" sz="2200" b="1" dirty="0" smtClean="0"/>
              <a:t>- заключение </a:t>
            </a:r>
            <a:r>
              <a:rPr lang="ru-RU" sz="2200" b="1" dirty="0"/>
              <a:t>соглашений между библиотеками участниками, в том числе о принципах использования результатов работы и правах на них (БД СК), о порядке работы с персональными данными, об ответственностях сторон и т.п.</a:t>
            </a:r>
            <a:br>
              <a:rPr lang="ru-RU" sz="2200" b="1" dirty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/>
              <a:t>- </a:t>
            </a:r>
            <a:r>
              <a:rPr lang="ru-RU" sz="2200" b="1" dirty="0" smtClean="0"/>
              <a:t>согласование </a:t>
            </a:r>
            <a:r>
              <a:rPr lang="ru-RU" sz="2200" b="1" dirty="0"/>
              <a:t>расходов на поддержку системы, а также на обучение/инструктаж пользователей</a:t>
            </a:r>
            <a:br>
              <a:rPr lang="ru-RU" sz="2200" b="1" dirty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/>
              <a:t>- </a:t>
            </a:r>
            <a:r>
              <a:rPr lang="ru-RU" sz="2200" b="1" dirty="0" smtClean="0"/>
              <a:t>проработка </a:t>
            </a:r>
            <a:r>
              <a:rPr lang="ru-RU" sz="2200" b="1" dirty="0"/>
              <a:t>организационных, технологических и методических решений</a:t>
            </a:r>
            <a:br>
              <a:rPr lang="ru-RU" sz="2200" b="1" dirty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/>
              <a:t>- </a:t>
            </a:r>
            <a:r>
              <a:rPr lang="ru-RU" sz="2200" b="1" dirty="0" smtClean="0"/>
              <a:t>обеспечение </a:t>
            </a:r>
            <a:r>
              <a:rPr lang="ru-RU" sz="2200" b="1" dirty="0"/>
              <a:t>координации работы участников и их методическая поддержка</a:t>
            </a:r>
            <a:br>
              <a:rPr lang="ru-RU" sz="2200" b="1" dirty="0"/>
            </a:br>
            <a:r>
              <a:rPr lang="ru-RU" sz="2200" b="1" dirty="0"/>
              <a:t/>
            </a:r>
            <a:br>
              <a:rPr lang="ru-RU" sz="2200" b="1" dirty="0"/>
            </a:br>
            <a:r>
              <a:rPr lang="ru-RU" sz="2200" b="1" dirty="0"/>
              <a:t>- </a:t>
            </a:r>
            <a:r>
              <a:rPr lang="ru-RU" sz="2200" b="1" dirty="0" smtClean="0"/>
              <a:t>анализ </a:t>
            </a:r>
            <a:r>
              <a:rPr lang="ru-RU" sz="2200" b="1" dirty="0"/>
              <a:t>БД участников СК, определение пригодных и непригодных ЭК для включения в СК, корректировка и нормализация записей и др.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63969" y="554844"/>
            <a:ext cx="7854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Сопутствующие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задачи или быстро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сказка сказывается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…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779968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A7895A40-19A4-42D6-9D30-DBC1E8002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2F429C4-ABC9-46FC-818A-B5429CDE4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CEF98E4-3709-4952-8F42-2305CCE34F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10BCCF5-D685-47FF-B675-647EAEB72C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0EE8A42-107A-4D4C-8D56-BBAE95C7FC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Объект 6" descr="Изображение выглядит как текст, человек, сидит, сте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43BDEB67-5FFB-3606-5E4C-45979266C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341"/>
          <a:stretch/>
        </p:blipFill>
        <p:spPr>
          <a:xfrm>
            <a:off x="622779" y="1149545"/>
            <a:ext cx="3773375" cy="4709253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2A3EB4C7-3B5E-DFFD-8BEA-22B386262ADC}"/>
              </a:ext>
            </a:extLst>
          </p:cNvPr>
          <p:cNvSpPr txBox="1">
            <a:spLocks/>
          </p:cNvSpPr>
          <p:nvPr/>
        </p:nvSpPr>
        <p:spPr>
          <a:xfrm>
            <a:off x="406066" y="167427"/>
            <a:ext cx="7592203" cy="993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000" b="1" dirty="0" err="1" smtClean="0">
                <a:solidFill>
                  <a:srgbClr val="C00000"/>
                </a:solidFill>
                <a:latin typeface="+mn-lt"/>
              </a:rPr>
              <a:t>Кадры</a:t>
            </a:r>
            <a:r>
              <a:rPr lang="en-US" sz="50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5000" b="1" dirty="0" err="1" smtClean="0">
                <a:solidFill>
                  <a:srgbClr val="C00000"/>
                </a:solidFill>
                <a:latin typeface="+mn-lt"/>
              </a:rPr>
              <a:t>решают</a:t>
            </a:r>
            <a:r>
              <a:rPr lang="en-US" sz="50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5000" b="1" dirty="0" err="1" smtClean="0">
                <a:solidFill>
                  <a:srgbClr val="C00000"/>
                </a:solidFill>
                <a:latin typeface="+mn-lt"/>
              </a:rPr>
              <a:t>все</a:t>
            </a:r>
            <a:r>
              <a:rPr lang="en-US" sz="5000" b="1" dirty="0" smtClean="0">
                <a:solidFill>
                  <a:srgbClr val="C00000"/>
                </a:solidFill>
                <a:latin typeface="+mn-lt"/>
              </a:rPr>
              <a:t>!</a:t>
            </a:r>
            <a:endParaRPr lang="en-US" sz="5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84522C1-6D3F-CEB9-ACA2-394643661DA4}"/>
              </a:ext>
            </a:extLst>
          </p:cNvPr>
          <p:cNvSpPr txBox="1"/>
          <p:nvPr/>
        </p:nvSpPr>
        <p:spPr>
          <a:xfrm>
            <a:off x="4794738" y="1114030"/>
            <a:ext cx="6447693" cy="447787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i="1" dirty="0"/>
              <a:t>«</a:t>
            </a:r>
            <a:r>
              <a:rPr lang="en-US" sz="2000" i="1" dirty="0" err="1"/>
              <a:t>Так</a:t>
            </a:r>
            <a:r>
              <a:rPr lang="en-US" sz="2000" i="1" dirty="0"/>
              <a:t> </a:t>
            </a:r>
            <a:r>
              <a:rPr lang="en-US" sz="2000" i="1" dirty="0" err="1"/>
              <a:t>вот</a:t>
            </a:r>
            <a:r>
              <a:rPr lang="en-US" sz="2000" i="1" dirty="0"/>
              <a:t>, </a:t>
            </a:r>
            <a:r>
              <a:rPr lang="en-US" sz="2000" i="1" dirty="0" err="1"/>
              <a:t>товарищи</a:t>
            </a:r>
            <a:r>
              <a:rPr lang="en-US" sz="2000" i="1" dirty="0"/>
              <a:t>, </a:t>
            </a:r>
            <a:r>
              <a:rPr lang="en-US" sz="2000" i="1" dirty="0" err="1"/>
              <a:t>если</a:t>
            </a:r>
            <a:r>
              <a:rPr lang="en-US" sz="2000" i="1" dirty="0"/>
              <a:t> </a:t>
            </a:r>
            <a:r>
              <a:rPr lang="en-US" sz="2000" i="1" dirty="0" err="1"/>
              <a:t>мы</a:t>
            </a:r>
            <a:r>
              <a:rPr lang="en-US" sz="2000" i="1" dirty="0"/>
              <a:t> </a:t>
            </a:r>
            <a:r>
              <a:rPr lang="en-US" sz="2000" i="1" dirty="0" err="1"/>
              <a:t>хотим</a:t>
            </a:r>
            <a:r>
              <a:rPr lang="en-US" sz="2000" i="1" dirty="0"/>
              <a:t> </a:t>
            </a:r>
            <a:r>
              <a:rPr lang="en-US" sz="2000" i="1" dirty="0" err="1"/>
              <a:t>изжить</a:t>
            </a:r>
            <a:r>
              <a:rPr lang="en-US" sz="2000" i="1" dirty="0"/>
              <a:t> с </a:t>
            </a:r>
            <a:r>
              <a:rPr lang="en-US" sz="2000" i="1" dirty="0" err="1"/>
              <a:t>успехом</a:t>
            </a:r>
            <a:r>
              <a:rPr lang="en-US" sz="2000" i="1" dirty="0"/>
              <a:t> </a:t>
            </a:r>
            <a:r>
              <a:rPr lang="en-US" sz="2000" i="1" dirty="0" err="1"/>
              <a:t>голод</a:t>
            </a:r>
            <a:r>
              <a:rPr lang="en-US" sz="2000" i="1" dirty="0"/>
              <a:t> в </a:t>
            </a:r>
            <a:r>
              <a:rPr lang="en-US" sz="2000" i="1" dirty="0" err="1"/>
              <a:t>области</a:t>
            </a:r>
            <a:r>
              <a:rPr lang="en-US" sz="2000" i="1" dirty="0"/>
              <a:t> </a:t>
            </a:r>
            <a:r>
              <a:rPr lang="en-US" sz="2000" i="1" dirty="0" err="1"/>
              <a:t>людей</a:t>
            </a:r>
            <a:r>
              <a:rPr lang="en-US" sz="2000" i="1" dirty="0"/>
              <a:t> и </a:t>
            </a:r>
            <a:r>
              <a:rPr lang="en-US" sz="2000" i="1" dirty="0" err="1"/>
              <a:t>добиться</a:t>
            </a:r>
            <a:r>
              <a:rPr lang="en-US" sz="2000" i="1" dirty="0"/>
              <a:t> </a:t>
            </a:r>
            <a:r>
              <a:rPr lang="en-US" sz="2000" i="1" dirty="0" err="1"/>
              <a:t>того</a:t>
            </a:r>
            <a:r>
              <a:rPr lang="en-US" sz="2000" i="1" dirty="0"/>
              <a:t>, </a:t>
            </a:r>
            <a:r>
              <a:rPr lang="en-US" sz="2000" b="1" i="1" dirty="0" err="1">
                <a:solidFill>
                  <a:srgbClr val="C00000"/>
                </a:solidFill>
              </a:rPr>
              <a:t>чтобы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наша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страна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имела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достаточное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количество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кадров</a:t>
            </a:r>
            <a:r>
              <a:rPr lang="en-US" sz="2000" b="1" i="1" dirty="0">
                <a:solidFill>
                  <a:srgbClr val="C00000"/>
                </a:solidFill>
              </a:rPr>
              <a:t>, </a:t>
            </a:r>
            <a:r>
              <a:rPr lang="en-US" sz="2000" b="1" i="1" dirty="0" err="1">
                <a:solidFill>
                  <a:srgbClr val="C00000"/>
                </a:solidFill>
              </a:rPr>
              <a:t>способных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двигать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вперед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технику</a:t>
            </a:r>
            <a:r>
              <a:rPr lang="en-US" sz="2000" b="1" i="1" dirty="0">
                <a:solidFill>
                  <a:srgbClr val="C00000"/>
                </a:solidFill>
              </a:rPr>
              <a:t> и </a:t>
            </a:r>
            <a:r>
              <a:rPr lang="en-US" sz="2000" b="1" i="1" dirty="0" err="1">
                <a:solidFill>
                  <a:srgbClr val="C00000"/>
                </a:solidFill>
              </a:rPr>
              <a:t>пустить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ее</a:t>
            </a:r>
            <a:r>
              <a:rPr lang="en-US" sz="2000" b="1" i="1" dirty="0">
                <a:solidFill>
                  <a:srgbClr val="C00000"/>
                </a:solidFill>
              </a:rPr>
              <a:t> в </a:t>
            </a:r>
            <a:r>
              <a:rPr lang="en-US" sz="2000" b="1" i="1" dirty="0" err="1">
                <a:solidFill>
                  <a:srgbClr val="C00000"/>
                </a:solidFill>
              </a:rPr>
              <a:t>действие</a:t>
            </a:r>
            <a:r>
              <a:rPr lang="en-US" sz="2000" b="1" i="1" dirty="0"/>
              <a:t>,</a:t>
            </a:r>
            <a:r>
              <a:rPr lang="en-US" sz="2000" b="1" i="1" dirty="0">
                <a:solidFill>
                  <a:srgbClr val="FF6161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мы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должны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прежде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всего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научиться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ценить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людей</a:t>
            </a:r>
            <a:r>
              <a:rPr lang="en-US" sz="2000" b="1" i="1" dirty="0"/>
              <a:t>,</a:t>
            </a:r>
            <a:r>
              <a:rPr lang="en-US" sz="2000" b="1" i="1" dirty="0">
                <a:solidFill>
                  <a:srgbClr val="FF6161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ценить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кадры</a:t>
            </a:r>
            <a:r>
              <a:rPr lang="en-US" sz="2000" b="1" i="1" dirty="0"/>
              <a:t>,</a:t>
            </a:r>
            <a:r>
              <a:rPr lang="en-US" sz="2000" b="1" i="1" dirty="0">
                <a:solidFill>
                  <a:srgbClr val="FF6161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ценить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каждого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работника</a:t>
            </a:r>
            <a:r>
              <a:rPr lang="en-US" sz="2000" b="1" i="1" dirty="0"/>
              <a:t>,</a:t>
            </a:r>
            <a:r>
              <a:rPr lang="en-US" sz="2000" b="1" i="1" dirty="0">
                <a:solidFill>
                  <a:srgbClr val="FF6161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способного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принести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пользу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нашему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общему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делу</a:t>
            </a:r>
            <a:r>
              <a:rPr lang="en-US" sz="2000" b="1" i="1" dirty="0"/>
              <a:t>.</a:t>
            </a:r>
            <a:r>
              <a:rPr lang="en-US" sz="2000" b="1" i="1" dirty="0">
                <a:solidFill>
                  <a:srgbClr val="FF6161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Надо</a:t>
            </a:r>
            <a:r>
              <a:rPr lang="en-US" sz="2000" b="1" i="1" dirty="0"/>
              <a:t>,</a:t>
            </a:r>
            <a:r>
              <a:rPr lang="en-US" sz="2000" b="1" i="1" dirty="0">
                <a:solidFill>
                  <a:srgbClr val="FF6161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наконец</a:t>
            </a:r>
            <a:r>
              <a:rPr lang="en-US" sz="2000" b="1" i="1" dirty="0"/>
              <a:t>,</a:t>
            </a:r>
            <a:r>
              <a:rPr lang="en-US" sz="2000" b="1" i="1" dirty="0">
                <a:solidFill>
                  <a:srgbClr val="FF6161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понять</a:t>
            </a:r>
            <a:r>
              <a:rPr lang="en-US" sz="2000" b="1" i="1" dirty="0"/>
              <a:t>,</a:t>
            </a:r>
            <a:r>
              <a:rPr lang="en-US" sz="2000" b="1" i="1" dirty="0">
                <a:solidFill>
                  <a:srgbClr val="FF6161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что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из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всех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ценных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капиталов</a:t>
            </a:r>
            <a:r>
              <a:rPr lang="en-US" sz="2000" b="1" i="1" dirty="0"/>
              <a:t>,</a:t>
            </a:r>
            <a:r>
              <a:rPr lang="en-US" sz="2000" b="1" i="1" dirty="0">
                <a:solidFill>
                  <a:srgbClr val="FF6161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имеющихся</a:t>
            </a:r>
            <a:r>
              <a:rPr lang="en-US" sz="2000" b="1" i="1" dirty="0">
                <a:solidFill>
                  <a:srgbClr val="C00000"/>
                </a:solidFill>
              </a:rPr>
              <a:t> в </a:t>
            </a:r>
            <a:r>
              <a:rPr lang="en-US" sz="2000" b="1" i="1" dirty="0" err="1">
                <a:solidFill>
                  <a:srgbClr val="C00000"/>
                </a:solidFill>
              </a:rPr>
              <a:t>мире</a:t>
            </a:r>
            <a:r>
              <a:rPr lang="en-US" sz="2000" b="1" i="1" dirty="0"/>
              <a:t>,</a:t>
            </a:r>
            <a:r>
              <a:rPr lang="en-US" sz="2000" b="1" i="1" dirty="0">
                <a:solidFill>
                  <a:srgbClr val="FF6161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самым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ценным</a:t>
            </a:r>
            <a:r>
              <a:rPr lang="en-US" sz="2000" b="1" i="1" dirty="0">
                <a:solidFill>
                  <a:srgbClr val="C00000"/>
                </a:solidFill>
              </a:rPr>
              <a:t> и </a:t>
            </a:r>
            <a:r>
              <a:rPr lang="en-US" sz="2000" b="1" i="1" dirty="0" err="1">
                <a:solidFill>
                  <a:srgbClr val="C00000"/>
                </a:solidFill>
              </a:rPr>
              <a:t>самым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решающим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капиталом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являются</a:t>
            </a:r>
            <a:r>
              <a:rPr lang="en-US" sz="2000" b="1" i="1" dirty="0">
                <a:solidFill>
                  <a:srgbClr val="C00000"/>
                </a:solidFill>
              </a:rPr>
              <a:t> </a:t>
            </a:r>
            <a:r>
              <a:rPr lang="en-US" sz="2000" b="1" i="1" dirty="0" err="1">
                <a:solidFill>
                  <a:srgbClr val="C00000"/>
                </a:solidFill>
              </a:rPr>
              <a:t>люди</a:t>
            </a:r>
            <a:r>
              <a:rPr lang="en-US" sz="2000" i="1" dirty="0"/>
              <a:t>,</a:t>
            </a:r>
            <a:r>
              <a:rPr lang="en-US" sz="2000" b="1" i="1" dirty="0">
                <a:solidFill>
                  <a:srgbClr val="FF6161"/>
                </a:solidFill>
              </a:rPr>
              <a:t> </a:t>
            </a:r>
            <a:r>
              <a:rPr lang="en-US" sz="2000" i="1" dirty="0" err="1"/>
              <a:t>кадры</a:t>
            </a:r>
            <a:r>
              <a:rPr lang="en-US" sz="2000" i="1" dirty="0"/>
              <a:t>. </a:t>
            </a:r>
            <a:r>
              <a:rPr lang="en-US" sz="2000" i="1" dirty="0" err="1"/>
              <a:t>Надо</a:t>
            </a:r>
            <a:r>
              <a:rPr lang="en-US" sz="2000" i="1" dirty="0"/>
              <a:t> </a:t>
            </a:r>
            <a:r>
              <a:rPr lang="en-US" sz="2000" i="1" dirty="0" err="1"/>
              <a:t>понять</a:t>
            </a:r>
            <a:r>
              <a:rPr lang="en-US" sz="2000" i="1" dirty="0"/>
              <a:t>, </a:t>
            </a:r>
            <a:r>
              <a:rPr lang="en-US" sz="2000" i="1" dirty="0" err="1"/>
              <a:t>что</a:t>
            </a:r>
            <a:r>
              <a:rPr lang="en-US" sz="2000" i="1" dirty="0"/>
              <a:t> </a:t>
            </a:r>
            <a:r>
              <a:rPr lang="en-US" sz="2000" i="1" dirty="0" err="1"/>
              <a:t>при</a:t>
            </a:r>
            <a:r>
              <a:rPr lang="en-US" sz="2000" i="1" dirty="0"/>
              <a:t> </a:t>
            </a:r>
            <a:r>
              <a:rPr lang="en-US" sz="2000" i="1" dirty="0" err="1"/>
              <a:t>наших</a:t>
            </a:r>
            <a:r>
              <a:rPr lang="en-US" sz="2000" i="1" dirty="0"/>
              <a:t> </a:t>
            </a:r>
            <a:r>
              <a:rPr lang="en-US" sz="2000" i="1" dirty="0" err="1"/>
              <a:t>нынешних</a:t>
            </a:r>
            <a:r>
              <a:rPr lang="en-US" sz="2000" i="1" dirty="0"/>
              <a:t> </a:t>
            </a:r>
            <a:r>
              <a:rPr lang="en-US" sz="2000" i="1" dirty="0" err="1"/>
              <a:t>условиях</a:t>
            </a:r>
            <a:r>
              <a:rPr lang="en-US" sz="2000" i="1" dirty="0"/>
              <a:t> “</a:t>
            </a:r>
            <a:r>
              <a:rPr lang="en-US" sz="2000" i="1" dirty="0" err="1"/>
              <a:t>кадры</a:t>
            </a:r>
            <a:r>
              <a:rPr lang="en-US" sz="2000" i="1" dirty="0"/>
              <a:t> </a:t>
            </a:r>
            <a:r>
              <a:rPr lang="en-US" sz="2000" i="1" dirty="0" err="1"/>
              <a:t>решают</a:t>
            </a:r>
            <a:r>
              <a:rPr lang="en-US" sz="2000" i="1" dirty="0"/>
              <a:t> </a:t>
            </a:r>
            <a:r>
              <a:rPr lang="en-US" sz="2000" i="1" dirty="0" err="1"/>
              <a:t>все</a:t>
            </a:r>
            <a:r>
              <a:rPr lang="en-US" sz="2000" i="1" dirty="0"/>
              <a:t>”. </a:t>
            </a:r>
            <a:r>
              <a:rPr lang="en-US" sz="2000" i="1" dirty="0" err="1"/>
              <a:t>Будут</a:t>
            </a:r>
            <a:r>
              <a:rPr lang="en-US" sz="2000" i="1" dirty="0"/>
              <a:t> у </a:t>
            </a:r>
            <a:r>
              <a:rPr lang="en-US" sz="2000" i="1" dirty="0" err="1"/>
              <a:t>нас</a:t>
            </a:r>
            <a:r>
              <a:rPr lang="en-US" sz="2000" i="1" dirty="0"/>
              <a:t> </a:t>
            </a:r>
            <a:r>
              <a:rPr lang="en-US" sz="2000" i="1" dirty="0" err="1"/>
              <a:t>хорошие</a:t>
            </a:r>
            <a:r>
              <a:rPr lang="en-US" sz="2000" i="1" dirty="0"/>
              <a:t> и </a:t>
            </a:r>
            <a:r>
              <a:rPr lang="en-US" sz="2000" i="1" dirty="0" err="1"/>
              <a:t>многочисленные</a:t>
            </a:r>
            <a:r>
              <a:rPr lang="en-US" sz="2000" i="1" dirty="0"/>
              <a:t> </a:t>
            </a:r>
            <a:r>
              <a:rPr lang="en-US" sz="2000" i="1" dirty="0" err="1"/>
              <a:t>кадры</a:t>
            </a:r>
            <a:r>
              <a:rPr lang="en-US" sz="2000" i="1" dirty="0"/>
              <a:t> в </a:t>
            </a:r>
            <a:r>
              <a:rPr lang="en-US" sz="2000" i="1" dirty="0" err="1"/>
              <a:t>промышленности</a:t>
            </a:r>
            <a:r>
              <a:rPr lang="en-US" sz="2000" i="1" dirty="0"/>
              <a:t>, </a:t>
            </a:r>
            <a:r>
              <a:rPr lang="en-US" sz="2000" i="1" dirty="0" smtClean="0"/>
              <a:t>в </a:t>
            </a:r>
            <a:r>
              <a:rPr lang="en-US" sz="2000" i="1" dirty="0" err="1"/>
              <a:t>сельском</a:t>
            </a:r>
            <a:r>
              <a:rPr lang="en-US" sz="2000" i="1" dirty="0"/>
              <a:t> </a:t>
            </a:r>
            <a:r>
              <a:rPr lang="en-US" sz="2000" i="1" dirty="0" err="1"/>
              <a:t>хозяйстве</a:t>
            </a:r>
            <a:r>
              <a:rPr lang="en-US" sz="2000" i="1" dirty="0"/>
              <a:t>, </a:t>
            </a:r>
            <a:r>
              <a:rPr lang="en-US" sz="2000" i="1" dirty="0" err="1"/>
              <a:t>на</a:t>
            </a:r>
            <a:r>
              <a:rPr lang="en-US" sz="2000" i="1" dirty="0"/>
              <a:t> </a:t>
            </a:r>
            <a:r>
              <a:rPr lang="en-US" sz="2000" i="1" dirty="0" err="1"/>
              <a:t>транспорте</a:t>
            </a:r>
            <a:r>
              <a:rPr lang="en-US" sz="2000" i="1" dirty="0"/>
              <a:t>, в </a:t>
            </a:r>
            <a:r>
              <a:rPr lang="en-US" sz="2000" i="1" dirty="0" err="1"/>
              <a:t>армии</a:t>
            </a:r>
            <a:r>
              <a:rPr lang="en-US" sz="2000" i="1" dirty="0"/>
              <a:t>, </a:t>
            </a:r>
            <a:r>
              <a:rPr lang="en-US" sz="2000" i="1" dirty="0" err="1"/>
              <a:t>наша</a:t>
            </a:r>
            <a:r>
              <a:rPr lang="en-US" sz="2000" i="1" dirty="0"/>
              <a:t> </a:t>
            </a:r>
            <a:r>
              <a:rPr lang="en-US" sz="2000" i="1" dirty="0" err="1"/>
              <a:t>страна</a:t>
            </a:r>
            <a:r>
              <a:rPr lang="en-US" sz="2000" i="1" dirty="0"/>
              <a:t> </a:t>
            </a:r>
            <a:r>
              <a:rPr lang="en-US" sz="2000" i="1" dirty="0" err="1"/>
              <a:t>будет</a:t>
            </a:r>
            <a:r>
              <a:rPr lang="en-US" sz="2000" i="1" dirty="0"/>
              <a:t> </a:t>
            </a:r>
            <a:r>
              <a:rPr lang="en-US" sz="2000" i="1" dirty="0" err="1"/>
              <a:t>непобедима</a:t>
            </a:r>
            <a:r>
              <a:rPr lang="en-US" sz="2000" i="1" dirty="0"/>
              <a:t>. </a:t>
            </a:r>
            <a:r>
              <a:rPr lang="en-US" sz="2000" i="1" dirty="0" err="1"/>
              <a:t>Не</a:t>
            </a:r>
            <a:r>
              <a:rPr lang="en-US" sz="2000" i="1" dirty="0"/>
              <a:t> </a:t>
            </a:r>
            <a:r>
              <a:rPr lang="en-US" sz="2000" i="1" dirty="0" err="1"/>
              <a:t>будет</a:t>
            </a:r>
            <a:r>
              <a:rPr lang="en-US" sz="2000" i="1" dirty="0"/>
              <a:t> у </a:t>
            </a:r>
            <a:r>
              <a:rPr lang="en-US" sz="2000" i="1" dirty="0" err="1"/>
              <a:t>нас</a:t>
            </a:r>
            <a:r>
              <a:rPr lang="en-US" sz="2000" i="1" dirty="0"/>
              <a:t> </a:t>
            </a:r>
            <a:r>
              <a:rPr lang="en-US" sz="2000" i="1" dirty="0" err="1"/>
              <a:t>таких</a:t>
            </a:r>
            <a:r>
              <a:rPr lang="en-US" sz="2000" i="1" dirty="0"/>
              <a:t> </a:t>
            </a:r>
            <a:r>
              <a:rPr lang="en-US" sz="2000" i="1" dirty="0" err="1"/>
              <a:t>кадров</a:t>
            </a:r>
            <a:r>
              <a:rPr lang="en-US" sz="2000" i="1" dirty="0"/>
              <a:t> –</a:t>
            </a:r>
            <a:r>
              <a:rPr lang="en-US" sz="2000" i="1" dirty="0" err="1"/>
              <a:t>будем</a:t>
            </a:r>
            <a:r>
              <a:rPr lang="en-US" sz="2000" i="1" dirty="0"/>
              <a:t> </a:t>
            </a:r>
            <a:r>
              <a:rPr lang="en-US" sz="2000" i="1" dirty="0" err="1"/>
              <a:t>хромать</a:t>
            </a:r>
            <a:r>
              <a:rPr lang="en-US" sz="2000" i="1" dirty="0"/>
              <a:t> </a:t>
            </a:r>
            <a:r>
              <a:rPr lang="en-US" sz="2000" i="1" dirty="0" err="1"/>
              <a:t>на</a:t>
            </a:r>
            <a:r>
              <a:rPr lang="en-US" sz="2000" i="1" dirty="0"/>
              <a:t> </a:t>
            </a:r>
            <a:r>
              <a:rPr lang="en-US" sz="2000" i="1" dirty="0" err="1"/>
              <a:t>обе</a:t>
            </a:r>
            <a:r>
              <a:rPr lang="en-US" sz="2000" i="1" dirty="0"/>
              <a:t> </a:t>
            </a:r>
            <a:r>
              <a:rPr lang="en-US" sz="2000" i="1" dirty="0" err="1"/>
              <a:t>ноги</a:t>
            </a:r>
            <a:r>
              <a:rPr lang="en-US" sz="2000" i="1" dirty="0"/>
              <a:t>».</a:t>
            </a:r>
            <a:endParaRPr lang="ru-RU" sz="2000" i="1" dirty="0"/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ru-RU" sz="2200" b="1" i="1" dirty="0" smtClean="0"/>
              <a:t>И.В</a:t>
            </a:r>
            <a:r>
              <a:rPr lang="ru-RU" sz="2200" b="1" i="1" dirty="0"/>
              <a:t>. Сталин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20251" y="5501991"/>
            <a:ext cx="6740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/>
              <a:t>Речь в Кремлевском дворце на выпуске академиков Красной Армии </a:t>
            </a:r>
            <a:endParaRPr lang="ru-RU" sz="1600" i="1" dirty="0" smtClean="0"/>
          </a:p>
          <a:p>
            <a:r>
              <a:rPr lang="ru-RU" sz="1600" i="1" dirty="0" smtClean="0"/>
              <a:t>4 </a:t>
            </a:r>
            <a:r>
              <a:rPr lang="ru-RU" sz="1600" i="1" dirty="0"/>
              <a:t>мая 1935 года, опубликована в газете </a:t>
            </a:r>
            <a:r>
              <a:rPr lang="ru-RU" sz="1600" i="1" dirty="0" smtClean="0"/>
              <a:t>Правда от 06.05.1935г.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08927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="" xmlns:a16="http://schemas.microsoft.com/office/drawing/2014/main" id="{D1942232-83D0-49E2-AF9B-1F97E3C1EF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6152">
            <a:extLst>
              <a:ext uri="{FF2B5EF4-FFF2-40B4-BE49-F238E27FC236}">
                <a16:creationId xmlns="" xmlns:a16="http://schemas.microsoft.com/office/drawing/2014/main" id="{E9E70D72-6E23-4015-A4A6-85C120C191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984" y="3071446"/>
            <a:ext cx="5294727" cy="133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169" name="Объект 2">
            <a:extLst>
              <a:ext uri="{FF2B5EF4-FFF2-40B4-BE49-F238E27FC236}">
                <a16:creationId xmlns="" xmlns:a16="http://schemas.microsoft.com/office/drawing/2014/main" id="{11A07A5D-527C-D08C-2D5B-B16F343FB8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6970051"/>
              </p:ext>
            </p:extLst>
          </p:nvPr>
        </p:nvGraphicFramePr>
        <p:xfrm>
          <a:off x="6296255" y="3202555"/>
          <a:ext cx="5439965" cy="3227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161" name="Group 6160">
            <a:extLst>
              <a:ext uri="{FF2B5EF4-FFF2-40B4-BE49-F238E27FC236}">
                <a16:creationId xmlns="" xmlns:a16="http://schemas.microsoft.com/office/drawing/2014/main" id="{C78D9229-E61D-4FEE-8321-2F8B64A8CA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rot="5400000" flipH="1">
            <a:off x="10186037" y="4852038"/>
            <a:ext cx="2151670" cy="1860256"/>
            <a:chOff x="-305" y="-4155"/>
            <a:chExt cx="2514948" cy="2174333"/>
          </a:xfrm>
        </p:grpSpPr>
        <p:sp>
          <p:nvSpPr>
            <p:cNvPr id="6162" name="Freeform: Shape 6161">
              <a:extLst>
                <a:ext uri="{FF2B5EF4-FFF2-40B4-BE49-F238E27FC236}">
                  <a16:creationId xmlns="" xmlns:a16="http://schemas.microsoft.com/office/drawing/2014/main" id="{1FDD3CCB-26A3-4D79-AEB6-7A60CF980DC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3" name="Freeform: Shape 6162">
              <a:extLst>
                <a:ext uri="{FF2B5EF4-FFF2-40B4-BE49-F238E27FC236}">
                  <a16:creationId xmlns="" xmlns:a16="http://schemas.microsoft.com/office/drawing/2014/main" id="{E9AC4470-5113-4709-B29F-CDB937F2545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4" name="Freeform: Shape 6163">
              <a:extLst>
                <a:ext uri="{FF2B5EF4-FFF2-40B4-BE49-F238E27FC236}">
                  <a16:creationId xmlns="" xmlns:a16="http://schemas.microsoft.com/office/drawing/2014/main" id="{3E0D146C-9DAB-421E-AE88-5F854BF3F7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6165" name="Freeform: Shape 6164">
              <a:extLst>
                <a:ext uri="{FF2B5EF4-FFF2-40B4-BE49-F238E27FC236}">
                  <a16:creationId xmlns="" xmlns:a16="http://schemas.microsoft.com/office/drawing/2014/main" id="{12EB32A5-4408-4F6C-84B2-F9A908237A6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5EB030B-C6A0-2703-321E-8C20BD95B427}"/>
              </a:ext>
            </a:extLst>
          </p:cNvPr>
          <p:cNvSpPr txBox="1"/>
          <p:nvPr/>
        </p:nvSpPr>
        <p:spPr>
          <a:xfrm>
            <a:off x="281354" y="1058734"/>
            <a:ext cx="11793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Благодарю                    а   внимание!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980" y="4520925"/>
            <a:ext cx="2109569" cy="211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 descr="Zа Россию!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r="14856"/>
          <a:stretch/>
        </p:blipFill>
        <p:spPr bwMode="auto">
          <a:xfrm>
            <a:off x="4857596" y="584845"/>
            <a:ext cx="2195455" cy="17172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9558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6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="" xmlns:a16="http://schemas.microsoft.com/office/drawing/2014/main" id="{AD72D4D1-076F-49D3-9889-EFC4F6D7CA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063A8F-57B7-B40D-5B81-36FAE16D2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92" y="963877"/>
            <a:ext cx="4133270" cy="4930246"/>
          </a:xfrm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Хронические 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проблемы </a:t>
            </a:r>
            <a:r>
              <a:rPr lang="ru-RU" sz="2000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небольших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районных </a:t>
            </a:r>
            <a:b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ЦБС, препятствующие 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развитию информатизации:</a:t>
            </a:r>
            <a:endParaRPr lang="ru-RU" sz="2000" dirty="0"/>
          </a:p>
        </p:txBody>
      </p:sp>
      <p:cxnSp>
        <p:nvCxnSpPr>
          <p:cNvPr id="13" name="Straight Connector 9">
            <a:extLst>
              <a:ext uri="{FF2B5EF4-FFF2-40B4-BE49-F238E27FC236}">
                <a16:creationId xmlns="" xmlns:a16="http://schemas.microsoft.com/office/drawing/2014/main" id="{2D72A2C9-F3CA-4216-8BAD-FA4C970C3C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F16C90-EA2F-A79A-9849-803C4E63F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0" y="963877"/>
            <a:ext cx="6864277" cy="1802770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недостаточное </a:t>
            </a:r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финансирование </a:t>
            </a:r>
            <a:b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(отсутствие оборудования, техники и/или специалистов для ее обслуживания)</a:t>
            </a:r>
            <a:br>
              <a:rPr lang="ru-RU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596" y="2866886"/>
            <a:ext cx="4648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057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6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="" xmlns:a16="http://schemas.microsoft.com/office/drawing/2014/main" id="{AD72D4D1-076F-49D3-9889-EFC4F6D7CA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063A8F-57B7-B40D-5B81-36FAE16D2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38" y="963877"/>
            <a:ext cx="3957424" cy="4930246"/>
          </a:xfrm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Хронические проблемы </a:t>
            </a:r>
            <a:r>
              <a:rPr lang="ru-RU" sz="2000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небольших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районных </a:t>
            </a:r>
            <a:b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ЦБС, препятствующие развитию информатизации:</a:t>
            </a:r>
            <a:endParaRPr lang="ru-RU" sz="2000" dirty="0"/>
          </a:p>
        </p:txBody>
      </p:sp>
      <p:cxnSp>
        <p:nvCxnSpPr>
          <p:cNvPr id="13" name="Straight Connector 9">
            <a:extLst>
              <a:ext uri="{FF2B5EF4-FFF2-40B4-BE49-F238E27FC236}">
                <a16:creationId xmlns="" xmlns:a16="http://schemas.microsoft.com/office/drawing/2014/main" id="{2D72A2C9-F3CA-4216-8BAD-FA4C970C3C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F16C90-EA2F-A79A-9849-803C4E63F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0" y="506680"/>
            <a:ext cx="6864277" cy="2365474"/>
          </a:xfrm>
        </p:spPr>
        <p:txBody>
          <a:bodyPr anchor="ctr">
            <a:normAutofit fontScale="6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ru-RU" sz="3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недостаточная </a:t>
            </a:r>
            <a:r>
              <a:rPr lang="ru-RU" sz="3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осведомленность о возможностях имеющейся САБ/АБИС, а также сопутствующего оборудования и техники, о возможных вариантах или сценариях информатизации/автоматизации библиотечных </a:t>
            </a:r>
            <a:r>
              <a:rPr lang="ru-RU" sz="3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процессов</a:t>
            </a:r>
            <a:endParaRPr lang="ru-RU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/>
          <a:stretch/>
        </p:blipFill>
        <p:spPr bwMode="auto">
          <a:xfrm>
            <a:off x="6178062" y="3137008"/>
            <a:ext cx="4392086" cy="332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511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6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="" xmlns:a16="http://schemas.microsoft.com/office/drawing/2014/main" id="{AD72D4D1-076F-49D3-9889-EFC4F6D7CA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063A8F-57B7-B40D-5B81-36FAE16D2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38" y="963877"/>
            <a:ext cx="3957424" cy="4930246"/>
          </a:xfrm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Хронические проблемы </a:t>
            </a:r>
            <a:r>
              <a:rPr lang="ru-RU" sz="2000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небольших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районных </a:t>
            </a:r>
            <a:b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ЦБС, препятствующие развитию информатизации:</a:t>
            </a:r>
            <a:endParaRPr lang="ru-RU" sz="2000" dirty="0"/>
          </a:p>
        </p:txBody>
      </p:sp>
      <p:cxnSp>
        <p:nvCxnSpPr>
          <p:cNvPr id="13" name="Straight Connector 9">
            <a:extLst>
              <a:ext uri="{FF2B5EF4-FFF2-40B4-BE49-F238E27FC236}">
                <a16:creationId xmlns="" xmlns:a16="http://schemas.microsoft.com/office/drawing/2014/main" id="{2D72A2C9-F3CA-4216-8BAD-FA4C970C3C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F16C90-EA2F-A79A-9849-803C4E63F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0" y="506680"/>
            <a:ext cx="7028401" cy="2365474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условиях ограниченности средств можно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нужно предварительно автоматизировать процессы 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повышать эффективность работы </a:t>
            </a:r>
            <a:endParaRPr lang="ru-RU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помощи доступных технологий</a:t>
            </a:r>
            <a:endParaRPr lang="ru-RU" sz="2000" dirty="0"/>
          </a:p>
        </p:txBody>
      </p:sp>
      <p:pic>
        <p:nvPicPr>
          <p:cNvPr id="7" name="Объект 3" descr="Изображение выглядит как вычерчивание линий&#10;&#10;Автоматически созданное описание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533" y="2816644"/>
            <a:ext cx="5628310" cy="3756897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9465796" y="6109248"/>
            <a:ext cx="2332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QR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/ штрих-коды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8598" y="3099045"/>
            <a:ext cx="1300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RFID</a:t>
            </a:r>
            <a:endParaRPr lang="ru-RU" sz="4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435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6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="" xmlns:a16="http://schemas.microsoft.com/office/drawing/2014/main" id="{AD72D4D1-076F-49D3-9889-EFC4F6D7CA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063A8F-57B7-B40D-5B81-36FAE16D2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38" y="963877"/>
            <a:ext cx="3957424" cy="4930246"/>
          </a:xfrm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Хронические проблемы </a:t>
            </a:r>
            <a:r>
              <a:rPr lang="ru-RU" sz="2000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небольших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районных </a:t>
            </a:r>
            <a:b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ЦБС, препятствующие развитию информатизации:</a:t>
            </a:r>
            <a:endParaRPr lang="ru-RU" sz="2000" dirty="0"/>
          </a:p>
        </p:txBody>
      </p:sp>
      <p:cxnSp>
        <p:nvCxnSpPr>
          <p:cNvPr id="13" name="Straight Connector 9">
            <a:extLst>
              <a:ext uri="{FF2B5EF4-FFF2-40B4-BE49-F238E27FC236}">
                <a16:creationId xmlns="" xmlns:a16="http://schemas.microsoft.com/office/drawing/2014/main" id="{2D72A2C9-F3CA-4216-8BAD-FA4C970C3C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FF16C90-EA2F-A79A-9849-803C4E63F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983" y="319112"/>
            <a:ext cx="6770493" cy="2104739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полное отсутствие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или недостаточная квалификация специалистов для администрирования информационных 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 главным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образом из-за низких зарплат </a:t>
            </a:r>
            <a:endParaRPr lang="ru-RU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101" y="2505912"/>
            <a:ext cx="3823763" cy="282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54296" y="5536866"/>
            <a:ext cx="7221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 нет, я не занимаюсь администрированием ИРБИС, а человек, который занимается не помнит, как импортировать записи… 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9433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A7895A40-19A4-42D6-9D30-DBC1E8002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2F429C4-ABC9-46FC-818A-B5429CDE4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CEF98E4-3709-4952-8F42-2305CCE34F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10BCCF5-D685-47FF-B675-647EAEB72C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4E0E34-6D1B-2471-8FA8-10691180A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689" y="3938685"/>
            <a:ext cx="9910296" cy="996725"/>
          </a:xfrm>
        </p:spPr>
        <p:txBody>
          <a:bodyPr anchor="t">
            <a:normAutofit/>
          </a:bodyPr>
          <a:lstStyle/>
          <a:p>
            <a:pPr algn="l"/>
            <a:r>
              <a:rPr lang="ru-RU" sz="6200" dirty="0" smtClean="0"/>
              <a:t>Перспективы и возможности</a:t>
            </a:r>
            <a:endParaRPr lang="ru-RU" sz="6200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0EE8A42-107A-4D4C-8D56-BBAE95C7FC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5F3"/>
              </a:clrFrom>
              <a:clrTo>
                <a:srgbClr val="F6F5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922" y="310809"/>
            <a:ext cx="4528355" cy="26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131" y="1825934"/>
            <a:ext cx="2656735" cy="210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9425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1339</Words>
  <Application>Microsoft Office PowerPoint</Application>
  <PresentationFormat>Произвольный</PresentationFormat>
  <Paragraphs>216</Paragraphs>
  <Slides>43</Slides>
  <Notes>17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Актуальные проблемы  и возможные решения задач информатизации для малых библиотек</vt:lpstr>
      <vt:lpstr>ООО «ИРБИС-Консультант»</vt:lpstr>
      <vt:lpstr>ООО «ИРБИС-Консультант»</vt:lpstr>
      <vt:lpstr>Условия, сложившиеся  в 2022 году:</vt:lpstr>
      <vt:lpstr>Хронические проблемы небольших районных  ЦБС, препятствующие развитию информатизации:</vt:lpstr>
      <vt:lpstr>Хронические проблемы небольших районных  ЦБС, препятствующие развитию информатизации:</vt:lpstr>
      <vt:lpstr>Хронические проблемы небольших районных  ЦБС, препятствующие развитию информатизации:</vt:lpstr>
      <vt:lpstr>Хронические проблемы небольших районных  ЦБС, препятствующие развитию информатизации:</vt:lpstr>
      <vt:lpstr>Перспективы и возможности</vt:lpstr>
      <vt:lpstr>Стимулирующие факторы развития сферы:</vt:lpstr>
      <vt:lpstr>Комплексные программы повышения квалификации и переподготовки:</vt:lpstr>
      <vt:lpstr>Пути решения проблем:</vt:lpstr>
      <vt:lpstr>Возможные решения проблем:</vt:lpstr>
      <vt:lpstr>Возможные решения проблем:</vt:lpstr>
      <vt:lpstr>Возможные решения проблем:</vt:lpstr>
      <vt:lpstr>чтобы не оказаться с теми же,  или что еще страшнее - с новыми проблемами  и отсутствием средств/времени для их решения!</vt:lpstr>
      <vt:lpstr>Наиболее острая проблема – вопросы безопасности информации и работы с персональными данными (оформление необходимой документации, оснащение оборудованием, программным обеспечением и необходимыми средствами защиты).  Необходимость верификации личности, получение согласия с результатами обслуживания (списком выданных экземпляров и условиями возврата) при работе с читателями. </vt:lpstr>
      <vt:lpstr>- Слабая методическая поддержка библиотек.  - Отсутствие/недостаточность субсидий на приобретение специализированного ПО, сертификацию и внедрение ИСПДн</vt:lpstr>
      <vt:lpstr>Хостинг и аренда серверных мощностей</vt:lpstr>
      <vt:lpstr> Примеры отечественных операционных систем:</vt:lpstr>
      <vt:lpstr>Хостинг и аренда АБИС (SaaS)</vt:lpstr>
      <vt:lpstr>Готовы к выпуску АРМы ИРБИС64  для Linux </vt:lpstr>
      <vt:lpstr>Также есть линейка модулей ИРБИС128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Некоторые особенности и принципы модели: </vt:lpstr>
      <vt:lpstr>Презентация PowerPoint</vt:lpstr>
      <vt:lpstr>- заключение соглашений между библиотеками участниками, в том числе о принципах использования результатов работы и правах на них (БД СК), о порядке работы с персональными данными, об ответственностях сторон и т.п.  - согласование расходов на поддержку системы, а также на обучение/инструктаж пользователей  - проработка организационных, технологических и методических решений  - обеспечение координации работы участников и их методическая поддержка  - анализ БД участников СК, определение пригодных и непригодных ЭК для включения в СК, корректировка и нормализация записей и др.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Альшанский Роман</cp:lastModifiedBy>
  <cp:revision>56</cp:revision>
  <dcterms:created xsi:type="dcterms:W3CDTF">2021-10-25T10:59:34Z</dcterms:created>
  <dcterms:modified xsi:type="dcterms:W3CDTF">2022-11-19T07:11:04Z</dcterms:modified>
</cp:coreProperties>
</file>