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</p:sldMasterIdLst>
  <p:notesMasterIdLst>
    <p:notesMasterId r:id="rId32"/>
  </p:notesMasterIdLst>
  <p:sldIdLst>
    <p:sldId id="256" r:id="rId5"/>
    <p:sldId id="523" r:id="rId6"/>
    <p:sldId id="521" r:id="rId7"/>
    <p:sldId id="533" r:id="rId8"/>
    <p:sldId id="534" r:id="rId9"/>
    <p:sldId id="538" r:id="rId10"/>
    <p:sldId id="539" r:id="rId11"/>
    <p:sldId id="480" r:id="rId12"/>
    <p:sldId id="513" r:id="rId13"/>
    <p:sldId id="509" r:id="rId14"/>
    <p:sldId id="496" r:id="rId15"/>
    <p:sldId id="522" r:id="rId16"/>
    <p:sldId id="524" r:id="rId17"/>
    <p:sldId id="530" r:id="rId18"/>
    <p:sldId id="520" r:id="rId19"/>
    <p:sldId id="471" r:id="rId20"/>
    <p:sldId id="532" r:id="rId21"/>
    <p:sldId id="473" r:id="rId22"/>
    <p:sldId id="481" r:id="rId23"/>
    <p:sldId id="469" r:id="rId24"/>
    <p:sldId id="515" r:id="rId25"/>
    <p:sldId id="519" r:id="rId26"/>
    <p:sldId id="541" r:id="rId27"/>
    <p:sldId id="542" r:id="rId28"/>
    <p:sldId id="543" r:id="rId29"/>
    <p:sldId id="527" r:id="rId30"/>
    <p:sldId id="544" r:id="rId31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281"/>
    <a:srgbClr val="5196E9"/>
    <a:srgbClr val="1760B9"/>
    <a:srgbClr val="A2C4DC"/>
    <a:srgbClr val="FFE3B3"/>
    <a:srgbClr val="FFD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21" autoAdjust="0"/>
    <p:restoredTop sz="95472" autoAdjust="0"/>
  </p:normalViewPr>
  <p:slideViewPr>
    <p:cSldViewPr snapToGrid="0">
      <p:cViewPr>
        <p:scale>
          <a:sx n="70" d="100"/>
          <a:sy n="70" d="100"/>
        </p:scale>
        <p:origin x="-930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9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5932A-86EA-4442-BAC5-FEA8E424C05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948F3-0842-43D7-8A5D-6AD5B351E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37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1707A9E-797E-4728-9937-697E75976E64}" type="slidenum">
              <a:rPr lang="ru-RU" altLang="ru-RU" smtClean="0">
                <a:solidFill>
                  <a:prstClr val="black"/>
                </a:solidFill>
              </a:rPr>
              <a:pPr/>
              <a:t>6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8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778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55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310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86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39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92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86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3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21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56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3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539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62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52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04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00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29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28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84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18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11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7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175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50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54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06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75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18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2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834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8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70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9632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98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54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3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216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4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9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86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44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163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6F0E-ABB6-4D25-90CC-AAA9DD6380CC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6AE21-F538-4E92-A03C-068A8C18A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3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8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66F0E-ABB6-4D25-90CC-AAA9DD6380CC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6AE21-F538-4E92-A03C-068A8C18A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22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2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9BA11-44E7-47FD-8BAE-E345AC71AE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0F34-4E4F-4F8A-905E-4096583EF9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6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8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66F0E-ABB6-4D25-90CC-AAA9DD6380C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6AE21-F538-4E92-A03C-068A8C18A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8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1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46.pn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18" Type="http://schemas.openxmlformats.org/officeDocument/2006/relationships/image" Target="../media/image7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" Type="http://schemas.openxmlformats.org/officeDocument/2006/relationships/image" Target="../media/image1.pn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png"/><Relationship Id="rId7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russkoe-slovo.ru/catalog/1927/151968/" TargetMode="External"/><Relationship Id="rId13" Type="http://schemas.openxmlformats.org/officeDocument/2006/relationships/image" Target="../media/image95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0" Type="http://schemas.openxmlformats.org/officeDocument/2006/relationships/image" Target="../media/image92.png"/><Relationship Id="rId4" Type="http://schemas.openxmlformats.org/officeDocument/2006/relationships/image" Target="../media/image87.png"/><Relationship Id="rId9" Type="http://schemas.openxmlformats.org/officeDocument/2006/relationships/image" Target="../media/image91.jpg"/><Relationship Id="rId1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6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5.jpeg"/><Relationship Id="rId5" Type="http://schemas.openxmlformats.org/officeDocument/2006/relationships/image" Target="../media/image100.png"/><Relationship Id="rId10" Type="http://schemas.openxmlformats.org/officeDocument/2006/relationships/image" Target="../media/image1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14.png"/><Relationship Id="rId2" Type="http://schemas.openxmlformats.org/officeDocument/2006/relationships/image" Target="../media/image8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24052" y="4744963"/>
            <a:ext cx="6114018" cy="1714829"/>
          </a:xfrm>
        </p:spPr>
        <p:txBody>
          <a:bodyPr>
            <a:normAutofit/>
          </a:bodyPr>
          <a:lstStyle/>
          <a:p>
            <a:endParaRPr lang="ru-RU" i="1" dirty="0" smtClean="0">
              <a:solidFill>
                <a:srgbClr val="104281"/>
              </a:solidFill>
            </a:endParaRPr>
          </a:p>
          <a:p>
            <a:pPr algn="r"/>
            <a:r>
              <a:rPr lang="ru-RU" sz="2000" i="1" dirty="0" smtClean="0">
                <a:solidFill>
                  <a:srgbClr val="104281"/>
                </a:solidFill>
              </a:rPr>
              <a:t>Рубцов Владимир Юрьевич, руководитель информационно-методического центра издательства </a:t>
            </a:r>
            <a:r>
              <a:rPr lang="en-US" sz="2000" i="1" dirty="0" smtClean="0">
                <a:solidFill>
                  <a:srgbClr val="104281"/>
                </a:solidFill>
              </a:rPr>
              <a:t>“</a:t>
            </a:r>
            <a:r>
              <a:rPr lang="ru-RU" sz="2000" i="1" dirty="0" smtClean="0">
                <a:solidFill>
                  <a:srgbClr val="104281"/>
                </a:solidFill>
              </a:rPr>
              <a:t>Русское слово</a:t>
            </a:r>
            <a:r>
              <a:rPr lang="en-US" sz="2000" i="1" dirty="0" smtClean="0">
                <a:solidFill>
                  <a:srgbClr val="104281"/>
                </a:solidFill>
              </a:rPr>
              <a:t>”</a:t>
            </a:r>
            <a:endParaRPr lang="ru-RU" sz="2000" i="1" dirty="0">
              <a:solidFill>
                <a:srgbClr val="10428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0374" y="1715701"/>
            <a:ext cx="102157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dirty="0" smtClean="0">
                <a:solidFill>
                  <a:srgbClr val="104281"/>
                </a:solidFill>
              </a:rPr>
              <a:t>Проекты </a:t>
            </a:r>
            <a:r>
              <a:rPr lang="ru-RU" sz="4000" b="1" dirty="0">
                <a:solidFill>
                  <a:srgbClr val="104281"/>
                </a:solidFill>
              </a:rPr>
              <a:t>издательства </a:t>
            </a:r>
            <a:r>
              <a:rPr lang="ru-RU" sz="4000" b="1" dirty="0" smtClean="0">
                <a:solidFill>
                  <a:srgbClr val="104281"/>
                </a:solidFill>
              </a:rPr>
              <a:t>«Русское </a:t>
            </a:r>
            <a:r>
              <a:rPr lang="ru-RU" sz="4000" b="1" dirty="0">
                <a:solidFill>
                  <a:srgbClr val="104281"/>
                </a:solidFill>
              </a:rPr>
              <a:t>слово</a:t>
            </a:r>
            <a:r>
              <a:rPr lang="ru-RU" sz="4000" b="1" dirty="0" smtClean="0">
                <a:solidFill>
                  <a:srgbClr val="104281"/>
                </a:solidFill>
              </a:rPr>
              <a:t>»</a:t>
            </a:r>
            <a:endParaRPr lang="ru-RU" sz="4000" b="1" dirty="0">
              <a:solidFill>
                <a:srgbClr val="104281"/>
              </a:solidFill>
            </a:endParaRPr>
          </a:p>
          <a:p>
            <a:pPr algn="r"/>
            <a:r>
              <a:rPr lang="ru-RU" sz="4000" b="1" dirty="0" smtClean="0">
                <a:solidFill>
                  <a:srgbClr val="104281"/>
                </a:solidFill>
              </a:rPr>
              <a:t>для формирования фондов библиотек</a:t>
            </a:r>
            <a:endParaRPr lang="ru-RU" sz="4000" b="1" dirty="0" smtClean="0">
              <a:solidFill>
                <a:srgbClr val="1760B9"/>
              </a:solidFill>
            </a:endParaRPr>
          </a:p>
        </p:txBody>
      </p:sp>
      <p:pic>
        <p:nvPicPr>
          <p:cNvPr id="5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3" y="378154"/>
            <a:ext cx="1396181" cy="294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91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834" y="5985078"/>
            <a:ext cx="1047750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xn----7sbab5ahodkurn.xn--p1ai/thumb/2/zSpYRz0WlqVYjUPL8fSp2g/580r450/d/26349_dsh_chayk_dmitriy_mendeleev-m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2" y="2267177"/>
            <a:ext cx="2805004" cy="371997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6340_petr_1_obl_2021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44" y="733822"/>
            <a:ext cx="3024124" cy="399184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6339_dsh_fedor_lomonosov_ob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444" y="3037277"/>
            <a:ext cx="2812414" cy="371238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6"/>
          <p:cNvSpPr>
            <a:spLocks noGrp="1"/>
          </p:cNvSpPr>
          <p:nvPr>
            <p:ph type="title"/>
          </p:nvPr>
        </p:nvSpPr>
        <p:spPr>
          <a:xfrm>
            <a:off x="1656875" y="791108"/>
            <a:ext cx="9716589" cy="1325563"/>
          </a:xfrm>
        </p:spPr>
        <p:txBody>
          <a:bodyPr>
            <a:noAutofit/>
          </a:bodyPr>
          <a:lstStyle/>
          <a:p>
            <a:pPr lvl="0" algn="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  </a:t>
            </a:r>
            <a: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Серия</a:t>
            </a:r>
            <a: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«Горжусь своей историей» </a:t>
            </a:r>
            <a: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000" b="1" i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А.В. Фёдоров, К.А. Кочегаров, И.Л. Чайка</a:t>
            </a:r>
            <a:r>
              <a:rPr lang="ru-RU" sz="2400" b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49961" y="2842533"/>
            <a:ext cx="49237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Творцы истории — люди. Эта </a:t>
            </a:r>
            <a:r>
              <a:rPr lang="ru-RU" sz="2400" dirty="0" smtClean="0">
                <a:latin typeface="+mj-lt"/>
              </a:rPr>
              <a:t>серия </a:t>
            </a:r>
            <a:r>
              <a:rPr lang="ru-RU" sz="2400" dirty="0">
                <a:latin typeface="+mj-lt"/>
              </a:rPr>
              <a:t>познакомит юных читателей с </a:t>
            </a:r>
            <a:r>
              <a:rPr lang="ru-RU" sz="2400" dirty="0" smtClean="0">
                <a:latin typeface="+mj-lt"/>
              </a:rPr>
              <a:t>выдающимися людьми, их свершениями </a:t>
            </a:r>
            <a:r>
              <a:rPr lang="ru-RU" sz="2400" dirty="0">
                <a:latin typeface="+mj-lt"/>
              </a:rPr>
              <a:t>и </a:t>
            </a:r>
            <a:r>
              <a:rPr lang="ru-RU" sz="2400" dirty="0" smtClean="0">
                <a:latin typeface="+mj-lt"/>
              </a:rPr>
              <a:t>открытиями.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0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0072" y="1079547"/>
            <a:ext cx="9953335" cy="117203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2400" b="1" dirty="0">
                <a:solidFill>
                  <a:srgbClr val="104281"/>
                </a:solidFill>
              </a:rPr>
              <a:t/>
            </a:r>
            <a:br>
              <a:rPr lang="ru-RU" sz="2400" b="1" dirty="0">
                <a:solidFill>
                  <a:srgbClr val="10428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«Азбука безопасной и здоровой жизни: книга для первоклассников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rgbClr val="104281"/>
                </a:solidFill>
              </a:rPr>
              <a:t> </a:t>
            </a:r>
            <a:r>
              <a:rPr lang="ru-RU" sz="2000" b="1" i="1" dirty="0">
                <a:solidFill>
                  <a:srgbClr val="104281"/>
                </a:solidFill>
              </a:rPr>
              <a:t>И.С. Артюхова</a:t>
            </a:r>
            <a:r>
              <a:rPr lang="ru-RU" sz="2400" b="1" dirty="0">
                <a:solidFill>
                  <a:srgbClr val="104281"/>
                </a:solidFill>
              </a:rPr>
              <a:t/>
            </a:r>
            <a:br>
              <a:rPr lang="ru-RU" sz="2400" b="1" dirty="0">
                <a:solidFill>
                  <a:srgbClr val="10428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«Будь </a:t>
            </a:r>
            <a:r>
              <a:rPr lang="ru-RU" sz="2400" b="1" dirty="0">
                <a:solidFill>
                  <a:schemeClr val="bg1"/>
                </a:solidFill>
              </a:rPr>
              <a:t>здоров»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000" b="1" i="1" dirty="0">
                <a:solidFill>
                  <a:srgbClr val="104281"/>
                </a:solidFill>
              </a:rPr>
              <a:t>М.И. Бакунина </a:t>
            </a:r>
            <a:r>
              <a:rPr lang="ru-RU" sz="2400" b="1" dirty="0" smtClean="0">
                <a:solidFill>
                  <a:srgbClr val="104281"/>
                </a:solidFill>
              </a:rPr>
              <a:t/>
            </a:r>
            <a:br>
              <a:rPr lang="ru-RU" sz="2400" b="1" dirty="0" smtClean="0">
                <a:solidFill>
                  <a:srgbClr val="104281"/>
                </a:solidFill>
              </a:rPr>
            </a:br>
            <a:r>
              <a:rPr lang="ru-RU" sz="2400" b="1" dirty="0" smtClean="0">
                <a:solidFill>
                  <a:srgbClr val="104281"/>
                </a:solidFill>
              </a:rPr>
              <a:t> </a:t>
            </a:r>
            <a:r>
              <a:rPr lang="ru-RU" sz="2400" b="1" dirty="0">
                <a:solidFill>
                  <a:srgbClr val="104281"/>
                </a:solidFill>
              </a:rPr>
              <a:t/>
            </a:r>
            <a:br>
              <a:rPr lang="ru-RU" sz="2400" b="1" dirty="0">
                <a:solidFill>
                  <a:srgbClr val="104281"/>
                </a:solidFill>
              </a:rPr>
            </a:br>
            <a:r>
              <a:rPr lang="ru-RU" sz="2400" b="1" dirty="0" smtClean="0">
                <a:solidFill>
                  <a:srgbClr val="104281"/>
                </a:solidFill>
              </a:rPr>
              <a:t/>
            </a:r>
            <a:br>
              <a:rPr lang="ru-RU" sz="2400" b="1" dirty="0" smtClean="0">
                <a:solidFill>
                  <a:srgbClr val="104281"/>
                </a:solidFill>
              </a:rPr>
            </a:br>
            <a:r>
              <a:rPr lang="ru-RU" sz="2400" b="1" dirty="0" smtClean="0">
                <a:solidFill>
                  <a:srgbClr val="104281"/>
                </a:solidFill>
              </a:rPr>
              <a:t> </a:t>
            </a:r>
            <a:r>
              <a:rPr lang="ru-RU" sz="2400" b="1" dirty="0">
                <a:solidFill>
                  <a:srgbClr val="104281"/>
                </a:solidFill>
              </a:rPr>
              <a:t/>
            </a:r>
            <a:br>
              <a:rPr lang="ru-RU" sz="2400" b="1" dirty="0">
                <a:solidFill>
                  <a:srgbClr val="104281"/>
                </a:solidFill>
              </a:rPr>
            </a:br>
            <a:endParaRPr lang="ru-RU" sz="2400" b="1" dirty="0">
              <a:solidFill>
                <a:srgbClr val="10428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2476" y="2179503"/>
            <a:ext cx="56043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Увлекательно </a:t>
            </a:r>
            <a:r>
              <a:rPr lang="ru-RU" sz="2400" dirty="0">
                <a:latin typeface="+mj-lt"/>
              </a:rPr>
              <a:t>и доступно изложены правила безопасности: в быту, на улице, на дороге, на </a:t>
            </a:r>
            <a:r>
              <a:rPr lang="ru-RU" sz="2400" dirty="0" smtClean="0">
                <a:latin typeface="+mj-lt"/>
              </a:rPr>
              <a:t>природе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Пособия содержат материалы о полезных привычках и</a:t>
            </a:r>
            <a:r>
              <a:rPr lang="ru-RU" sz="2400" dirty="0">
                <a:latin typeface="+mj-lt"/>
              </a:rPr>
              <a:t> </a:t>
            </a:r>
            <a:r>
              <a:rPr lang="ru-RU" sz="2400" dirty="0" smtClean="0">
                <a:latin typeface="+mj-lt"/>
              </a:rPr>
              <a:t>правильном питании, о соблюдении </a:t>
            </a:r>
            <a:r>
              <a:rPr lang="ru-RU" sz="2400" dirty="0">
                <a:latin typeface="+mj-lt"/>
              </a:rPr>
              <a:t>норм гигиены и </a:t>
            </a:r>
            <a:r>
              <a:rPr lang="ru-RU" sz="2400" dirty="0" smtClean="0">
                <a:latin typeface="+mj-lt"/>
              </a:rPr>
              <a:t>сохранении здоровья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Доступны электронные издания</a:t>
            </a:r>
            <a:endParaRPr lang="ru-RU" sz="2400" dirty="0">
              <a:latin typeface="+mj-lt"/>
            </a:endParaRPr>
          </a:p>
        </p:txBody>
      </p:sp>
      <p:pic>
        <p:nvPicPr>
          <p:cNvPr id="9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Азбука безопасной и здоровой жизни: книга для первокласс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2002337"/>
            <a:ext cx="2723537" cy="345480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Будь здоров!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80" y="2002337"/>
            <a:ext cx="2709719" cy="340132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Методическое пособие по организации занятий с учащимися начальной школы с использованием книги «Азбука безопасной и здоровой жизни» (автор И.С. Артюхова) / О.Н. Мостова, О.З. Никитина, Т.А. Скопицкая, Т.Б. Шил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406" y="4326193"/>
            <a:ext cx="1684949" cy="236760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9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4568" y="365125"/>
            <a:ext cx="9249231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104281"/>
                </a:solidFill>
                <a:latin typeface="+mn-lt"/>
              </a:rPr>
              <a:t>Серия «Детская классика»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39" y="1906461"/>
            <a:ext cx="1266147" cy="2012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020" y="1906461"/>
            <a:ext cx="1312135" cy="2012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95" y="1906461"/>
            <a:ext cx="1318509" cy="20129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26" y="1906461"/>
            <a:ext cx="1295409" cy="2012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04" y="4059545"/>
            <a:ext cx="1307885" cy="19233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04" y="1906461"/>
            <a:ext cx="1330587" cy="20129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81" y="1906461"/>
            <a:ext cx="1346690" cy="20129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83" y="1906461"/>
            <a:ext cx="1312135" cy="20129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81" y="4059546"/>
            <a:ext cx="1346690" cy="19233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26" y="4059545"/>
            <a:ext cx="1295409" cy="19233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83" y="4059545"/>
            <a:ext cx="1312135" cy="19233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020" y="4059546"/>
            <a:ext cx="1312135" cy="19233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95" y="4059546"/>
            <a:ext cx="1318509" cy="19233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593" y="4059545"/>
            <a:ext cx="1296366" cy="19233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592" y="1906461"/>
            <a:ext cx="1296366" cy="20129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0" y="4059545"/>
            <a:ext cx="1266147" cy="1912609"/>
          </a:xfrm>
          <a:prstGeom prst="rect">
            <a:avLst/>
          </a:prstGeom>
        </p:spPr>
      </p:pic>
      <p:pic>
        <p:nvPicPr>
          <p:cNvPr id="21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006547" y="6243484"/>
            <a:ext cx="368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04281"/>
                </a:solidFill>
              </a:rPr>
              <a:t>Более 30 книг в серии</a:t>
            </a:r>
            <a:endParaRPr lang="ru-RU" b="1" dirty="0">
              <a:solidFill>
                <a:srgbClr val="104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09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6395" y="114480"/>
            <a:ext cx="10736826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104281"/>
                </a:solidFill>
                <a:latin typeface="+mn-lt"/>
              </a:rPr>
              <a:t>Серия </a:t>
            </a:r>
            <a:r>
              <a:rPr lang="ru-RU" sz="4000" b="1" dirty="0" smtClean="0">
                <a:solidFill>
                  <a:srgbClr val="104281"/>
                </a:solidFill>
                <a:latin typeface="+mn-lt"/>
              </a:rPr>
              <a:t>«Школьная историческая библиотека»</a:t>
            </a:r>
            <a:endParaRPr lang="ru-RU" sz="4000" b="1" dirty="0">
              <a:solidFill>
                <a:srgbClr val="104281"/>
              </a:solidFill>
              <a:latin typeface="+mn-lt"/>
            </a:endParaRPr>
          </a:p>
        </p:txBody>
      </p:sp>
      <p:pic>
        <p:nvPicPr>
          <p:cNvPr id="5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7" y="1848464"/>
            <a:ext cx="979391" cy="120851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У Дона Великого на берегу. Историческая повесть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 r="7272" b="3284"/>
          <a:stretch/>
        </p:blipFill>
        <p:spPr bwMode="auto">
          <a:xfrm>
            <a:off x="1283082" y="1376517"/>
            <a:ext cx="1390072" cy="218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Русский щит. Роман-хроник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r="7454" b="7514"/>
          <a:stretch/>
        </p:blipFill>
        <p:spPr bwMode="auto">
          <a:xfrm>
            <a:off x="2767634" y="1376517"/>
            <a:ext cx="1390072" cy="218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Ханский ярлык. Историческая повесть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r="4532" b="3020"/>
          <a:stretch/>
        </p:blipFill>
        <p:spPr bwMode="auto">
          <a:xfrm>
            <a:off x="4242592" y="1376517"/>
            <a:ext cx="1390072" cy="218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91" y="1989108"/>
            <a:ext cx="995635" cy="120552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орсары Ивана Грозног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857" y="1376520"/>
            <a:ext cx="1386909" cy="218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Зодчие. Исторический роман 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r="7742" b="2593"/>
          <a:stretch/>
        </p:blipFill>
        <p:spPr bwMode="auto">
          <a:xfrm>
            <a:off x="7126251" y="1376518"/>
            <a:ext cx="1390072" cy="21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Юрий Милославский, или Русские в 1612 году. Роман.  Загоскин М.Н. 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b="4765"/>
          <a:stretch/>
        </p:blipFill>
        <p:spPr bwMode="auto">
          <a:xfrm>
            <a:off x="8610921" y="1376519"/>
            <a:ext cx="1390072" cy="218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Ледяной дом. Роман 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r="4183" b="3434"/>
          <a:stretch/>
        </p:blipFill>
        <p:spPr bwMode="auto">
          <a:xfrm>
            <a:off x="1283082" y="4005543"/>
            <a:ext cx="1390072" cy="218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Два регентства. Исторические повести.*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635" y="4005543"/>
            <a:ext cx="1390072" cy="218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6" y="4493342"/>
            <a:ext cx="979391" cy="120851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Куда ведет Нептун. Историческая повесть. *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r="3691" b="2537"/>
          <a:stretch/>
        </p:blipFill>
        <p:spPr bwMode="auto">
          <a:xfrm>
            <a:off x="4242593" y="4005543"/>
            <a:ext cx="1390072" cy="218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91" y="4493343"/>
            <a:ext cx="995635" cy="120851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Француз. Сборник. (вкл.: истор.роман «Названец», рассказ «Пандурочка» и повесть «Француз»)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r="3304"/>
          <a:stretch/>
        </p:blipFill>
        <p:spPr bwMode="auto">
          <a:xfrm>
            <a:off x="7092280" y="4006135"/>
            <a:ext cx="1424043" cy="218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Севастопольские рассказы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5" b="5425"/>
          <a:stretch/>
        </p:blipFill>
        <p:spPr bwMode="auto">
          <a:xfrm>
            <a:off x="8610921" y="4005544"/>
            <a:ext cx="1390072" cy="218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Синопский бой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r="6195" b="5898"/>
          <a:stretch/>
        </p:blipFill>
        <p:spPr bwMode="auto">
          <a:xfrm>
            <a:off x="10087857" y="4005543"/>
            <a:ext cx="1386909" cy="218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006547" y="6351639"/>
            <a:ext cx="368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04281"/>
                </a:solidFill>
              </a:rPr>
              <a:t>Более 50 книг в серии</a:t>
            </a:r>
            <a:endParaRPr lang="ru-RU" b="1" dirty="0">
              <a:solidFill>
                <a:srgbClr val="1042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55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DA4AAF-C6A7-4A12-8754-5B648930BBF8}"/>
              </a:ext>
            </a:extLst>
          </p:cNvPr>
          <p:cNvSpPr txBox="1"/>
          <p:nvPr/>
        </p:nvSpPr>
        <p:spPr>
          <a:xfrm>
            <a:off x="4831773" y="6320461"/>
            <a:ext cx="3134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…в жизни и творчестве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rcRect t="270" r="79866" b="1"/>
          <a:stretch/>
        </p:blipFill>
        <p:spPr>
          <a:xfrm>
            <a:off x="0" y="45879"/>
            <a:ext cx="1230910" cy="669113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rcRect l="49837" t="957" r="29968" b="-4419"/>
          <a:stretch/>
        </p:blipFill>
        <p:spPr>
          <a:xfrm>
            <a:off x="1186431" y="24114"/>
            <a:ext cx="1266903" cy="712299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rcRect r="79536" b="-228"/>
          <a:stretch/>
        </p:blipFill>
        <p:spPr>
          <a:xfrm>
            <a:off x="2417341" y="58774"/>
            <a:ext cx="1244866" cy="671295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rcRect l="49325" t="98" r="29365"/>
          <a:stretch/>
        </p:blipFill>
        <p:spPr>
          <a:xfrm>
            <a:off x="3535405" y="79795"/>
            <a:ext cx="1296368" cy="6691202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237659" y="3687071"/>
            <a:ext cx="6305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моменты жизненного и творческого пути великих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писателей и поэтов нашей 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26568" y="4846884"/>
            <a:ext cx="6032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Взыскательный читатель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по-новому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откроет для себя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любимых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авторов!</a:t>
            </a:r>
          </a:p>
        </p:txBody>
      </p:sp>
      <p:sp>
        <p:nvSpPr>
          <p:cNvPr id="5" name="Прямоугольник 4"/>
          <p:cNvSpPr/>
          <p:nvPr/>
        </p:nvSpPr>
        <p:spPr>
          <a:xfrm rot="21239622">
            <a:off x="8800763" y="2902389"/>
            <a:ext cx="239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ФОТОМАТЕРИАЛЫ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40154" y="100179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АВТОРЫ – ИЗВЕСТНЫЕ ЛИТЕРАТУРОВЕДЫ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БИОГРАФИЧЕСКИЕ ДАННЫЕ О ПИСАТЕЛЯХ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АНАЛИЗ ЛИТЕРАТУРНЫХ ПРОИЗВЕДЕНИЙ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БОГАТЫЙ ИЛЛЮСТРАТИВНЫЙ РЯД</a:t>
            </a:r>
            <a:endParaRPr lang="ru-RU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81452" y="199676"/>
            <a:ext cx="4721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СЕРИЯ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«В ПОМОЩЬ ШКОЛЕ»</a:t>
            </a:r>
          </a:p>
        </p:txBody>
      </p:sp>
    </p:spTree>
    <p:extLst>
      <p:ext uri="{BB962C8B-B14F-4D97-AF65-F5344CB8AC3E}">
        <p14:creationId xmlns:p14="http://schemas.microsoft.com/office/powerpoint/2010/main" val="347378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335" y="444243"/>
            <a:ext cx="835496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104281"/>
                </a:solidFill>
                <a:latin typeface="+mn-lt"/>
              </a:rPr>
              <a:t>Ключевые компетенции</a:t>
            </a:r>
            <a:endParaRPr lang="ru-RU" sz="4000" b="1" dirty="0">
              <a:solidFill>
                <a:srgbClr val="10428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736690" cy="4351338"/>
          </a:xfrm>
        </p:spPr>
        <p:txBody>
          <a:bodyPr/>
          <a:lstStyle/>
          <a:p>
            <a:r>
              <a:rPr lang="ru-RU" dirty="0" smtClean="0"/>
              <a:t>ценностно-смысловая </a:t>
            </a:r>
          </a:p>
          <a:p>
            <a:r>
              <a:rPr lang="ru-RU" dirty="0" smtClean="0"/>
              <a:t>общекультурная</a:t>
            </a:r>
          </a:p>
          <a:p>
            <a:r>
              <a:rPr lang="ru-RU" dirty="0" smtClean="0"/>
              <a:t>учебно-познавательная</a:t>
            </a:r>
          </a:p>
          <a:p>
            <a:r>
              <a:rPr lang="ru-RU" dirty="0" smtClean="0"/>
              <a:t>информационная</a:t>
            </a:r>
          </a:p>
          <a:p>
            <a:r>
              <a:rPr lang="ru-RU" dirty="0" smtClean="0"/>
              <a:t>коммуникативная</a:t>
            </a:r>
          </a:p>
          <a:p>
            <a:r>
              <a:rPr lang="ru-RU" dirty="0" smtClean="0"/>
              <a:t>социально-трудовая</a:t>
            </a:r>
          </a:p>
          <a:p>
            <a:r>
              <a:rPr lang="ru-RU" dirty="0" smtClean="0"/>
              <a:t>личностная </a:t>
            </a:r>
            <a:r>
              <a:rPr lang="ru-RU" dirty="0"/>
              <a:t>компетенция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04154" y="2566218"/>
            <a:ext cx="47194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к</a:t>
            </a:r>
            <a:r>
              <a:rPr lang="ru-RU" sz="2800" dirty="0" smtClean="0"/>
              <a:t>реативность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критическое мышление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к</a:t>
            </a:r>
            <a:r>
              <a:rPr lang="ru-RU" sz="2800" dirty="0" smtClean="0"/>
              <a:t>оммуникация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кооперация</a:t>
            </a:r>
            <a:endParaRPr lang="ru-RU" sz="2800" dirty="0"/>
          </a:p>
        </p:txBody>
      </p:sp>
      <p:pic>
        <p:nvPicPr>
          <p:cNvPr id="5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100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9564" y="563510"/>
            <a:ext cx="9971315" cy="627651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«Дорогою </a:t>
            </a:r>
            <a:r>
              <a:rPr lang="ru-RU" sz="3600" b="1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добра: основы </a:t>
            </a:r>
            <a:r>
              <a:rPr lang="ru-RU" sz="36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добровольчества»</a:t>
            </a:r>
            <a:r>
              <a:rPr lang="ru-RU" sz="36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36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3600" b="1" i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Х.Т</a:t>
            </a:r>
            <a:r>
              <a:rPr lang="ru-RU" sz="36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. </a:t>
            </a:r>
            <a:r>
              <a:rPr lang="ru-RU" sz="3600" b="1" i="1" dirty="0" err="1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Загладина</a:t>
            </a:r>
            <a:r>
              <a:rPr lang="ru-RU" sz="36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, И.Б. Шульгина </a:t>
            </a:r>
            <a:endParaRPr lang="ru-RU" sz="3600" b="1" i="1" dirty="0">
              <a:solidFill>
                <a:srgbClr val="10428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048" y="1724746"/>
            <a:ext cx="1597763" cy="22671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059" y="1724745"/>
            <a:ext cx="1532214" cy="22671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047" y="4168834"/>
            <a:ext cx="1597763" cy="22671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059" y="4168834"/>
            <a:ext cx="1532214" cy="22755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870" y="4168834"/>
            <a:ext cx="1609678" cy="226715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309420" y="1791294"/>
            <a:ext cx="61710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+mj-lt"/>
              </a:rPr>
              <a:t>Материалы </a:t>
            </a:r>
            <a:r>
              <a:rPr lang="ru-RU" sz="2800" dirty="0">
                <a:latin typeface="+mj-lt"/>
              </a:rPr>
              <a:t>для формирования нравственных ценностей и повышения коммуникативных </a:t>
            </a:r>
            <a:r>
              <a:rPr lang="ru-RU" sz="2800" dirty="0" smtClean="0">
                <a:latin typeface="+mj-lt"/>
              </a:rPr>
              <a:t>навыков</a:t>
            </a:r>
            <a:endParaRPr lang="ru-RU" sz="2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+mj-lt"/>
              </a:rPr>
              <a:t>Примеры добровольческой </a:t>
            </a:r>
            <a:r>
              <a:rPr lang="ru-RU" sz="2800" dirty="0" smtClean="0">
                <a:latin typeface="+mj-lt"/>
              </a:rPr>
              <a:t>деятельности, </a:t>
            </a:r>
            <a:r>
              <a:rPr lang="ru-RU" sz="2800" dirty="0">
                <a:latin typeface="+mj-lt"/>
              </a:rPr>
              <a:t>задания для самостоятельной работы </a:t>
            </a:r>
            <a:r>
              <a:rPr lang="ru-RU" sz="2800" dirty="0" smtClean="0">
                <a:latin typeface="+mj-lt"/>
              </a:rPr>
              <a:t>обучающихся</a:t>
            </a:r>
            <a:endParaRPr lang="ru-RU" sz="2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+mj-lt"/>
              </a:rPr>
              <a:t>Раскрытие творческого потенциала и лидерских качеств </a:t>
            </a:r>
            <a:r>
              <a:rPr lang="ru-RU" sz="2800" dirty="0" smtClean="0">
                <a:latin typeface="+mj-lt"/>
              </a:rPr>
              <a:t>воспитанников</a:t>
            </a:r>
            <a:endParaRPr lang="ru-RU" sz="2800" dirty="0">
              <a:latin typeface="+mj-lt"/>
            </a:endParaRPr>
          </a:p>
        </p:txBody>
      </p:sp>
      <p:pic>
        <p:nvPicPr>
          <p:cNvPr id="13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Методические рекомендации к курсу по развитию добровольческого движения «Дорогою добра» для 5–9 классов общеобразовательных организаци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0" y="1724746"/>
            <a:ext cx="1609678" cy="226715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331" y="602699"/>
            <a:ext cx="10249989" cy="549274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b="1" dirty="0" smtClean="0">
                <a:solidFill>
                  <a:srgbClr val="104281"/>
                </a:solidFill>
              </a:rPr>
              <a:t/>
            </a:r>
            <a:br>
              <a:rPr lang="ru-RU" sz="2400" b="1" dirty="0" smtClean="0">
                <a:solidFill>
                  <a:srgbClr val="104281"/>
                </a:solidFill>
              </a:rPr>
            </a:br>
            <a:r>
              <a:rPr lang="ru-RU" sz="3100" b="1" dirty="0">
                <a:solidFill>
                  <a:schemeClr val="bg1"/>
                </a:solidFill>
              </a:rPr>
              <a:t>«Я ПРИНИМАЮ ВЫЗОВ</a:t>
            </a:r>
            <a:r>
              <a:rPr lang="ru-RU" sz="3100" b="1" dirty="0" smtClean="0">
                <a:solidFill>
                  <a:schemeClr val="bg1"/>
                </a:solidFill>
              </a:rPr>
              <a:t>!»</a:t>
            </a:r>
            <a:r>
              <a:rPr lang="ru-RU" sz="3100" b="1" dirty="0" smtClean="0">
                <a:solidFill>
                  <a:srgbClr val="104281"/>
                </a:solidFill>
              </a:rPr>
              <a:t/>
            </a:r>
            <a:br>
              <a:rPr lang="ru-RU" sz="3100" b="1" dirty="0" smtClean="0">
                <a:solidFill>
                  <a:srgbClr val="104281"/>
                </a:solidFill>
              </a:rPr>
            </a:br>
            <a:r>
              <a:rPr lang="ru-RU" sz="3100" b="1" i="1" dirty="0">
                <a:solidFill>
                  <a:srgbClr val="104281"/>
                </a:solidFill>
              </a:rPr>
              <a:t>Н.И. Эрлих, О.В. Цыганкова </a:t>
            </a:r>
            <a:endParaRPr lang="ru-RU" sz="2400" b="1" i="1" dirty="0">
              <a:solidFill>
                <a:srgbClr val="10428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94321" y="3008168"/>
            <a:ext cx="58379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Calibri Light" panose="020F0302020204030204" pitchFamily="34" charset="0"/>
              </a:rPr>
              <a:t>Программа </a:t>
            </a: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имеет </a:t>
            </a:r>
            <a:r>
              <a:rPr lang="ru-RU" sz="2800" dirty="0">
                <a:solidFill>
                  <a:srgbClr val="000000"/>
                </a:solidFill>
                <a:latin typeface="Calibri Light" panose="020F0302020204030204" pitchFamily="34" charset="0"/>
              </a:rPr>
              <a:t>аксиологический (ценностный) и одновременно профилактический характер, направлена на трансформацию системы ценностей подростка из деструктивной области, связанной с рисками употребления ПАВ, в созидательное, творческое русло.</a:t>
            </a:r>
          </a:p>
        </p:txBody>
      </p:sp>
      <p:pic>
        <p:nvPicPr>
          <p:cNvPr id="11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2" y="5014134"/>
            <a:ext cx="1075649" cy="15334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7" y="5014134"/>
            <a:ext cx="1116400" cy="1544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46" y="5024770"/>
            <a:ext cx="1098890" cy="1544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24" y="5034448"/>
            <a:ext cx="1090422" cy="15350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493" y="5034448"/>
            <a:ext cx="1112171" cy="15361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49" y="275151"/>
            <a:ext cx="2024083" cy="2810063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2" y="3329791"/>
            <a:ext cx="1104859" cy="15315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46" y="3336009"/>
            <a:ext cx="1090422" cy="15377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7" y="3329791"/>
            <a:ext cx="1116401" cy="15334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56" y="3332899"/>
            <a:ext cx="1098890" cy="15408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23" y="3339206"/>
            <a:ext cx="1112941" cy="15345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66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680" y="489131"/>
            <a:ext cx="9605555" cy="505731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ru-RU" sz="3100" b="1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«</a:t>
            </a:r>
            <a:r>
              <a:rPr lang="ru-RU" sz="3100" b="1" dirty="0" err="1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Кибербезопасность</a:t>
            </a:r>
            <a:r>
              <a:rPr lang="ru-RU" sz="31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»</a:t>
            </a:r>
            <a:r>
              <a:rPr lang="ru-RU" sz="31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31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3100" b="1" i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Г.У </a:t>
            </a:r>
            <a:r>
              <a:rPr lang="ru-RU" sz="31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Солдатова, С.В. </a:t>
            </a:r>
            <a:r>
              <a:rPr lang="ru-RU" sz="3100" b="1" i="1" dirty="0" err="1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Чигарькова</a:t>
            </a:r>
            <a:r>
              <a:rPr lang="ru-RU" sz="31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, И.Д. </a:t>
            </a:r>
            <a:r>
              <a:rPr lang="ru-RU" sz="3100" b="1" i="1" dirty="0" err="1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Пермякова</a:t>
            </a:r>
            <a:r>
              <a:rPr lang="ru-RU" sz="31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endParaRPr lang="ru-RU" sz="2400" b="1" i="1" dirty="0">
              <a:solidFill>
                <a:srgbClr val="10428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50425" y="1777564"/>
            <a:ext cx="6677718" cy="4142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Calibri Light" panose="020F0302020204030204" pitchFamily="34" charset="0"/>
              </a:rPr>
              <a:t>Современный УМК по повышению цифровой </a:t>
            </a: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безопасности</a:t>
            </a:r>
            <a:endParaRPr lang="ru-RU" sz="28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Calibri Light" panose="020F0302020204030204" pitchFamily="34" charset="0"/>
              </a:rPr>
              <a:t>Знакомство с разными возможностями </a:t>
            </a: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Интернета</a:t>
            </a:r>
            <a:endParaRPr lang="ru-RU" sz="28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Calibri Light" panose="020F0302020204030204" pitchFamily="34" charset="0"/>
              </a:rPr>
              <a:t>Обучающий тренажер по распознаванию онлайн – рисков, успешному разрешению проблемных ситуаций в Сети, защите персональных данных и управлению </a:t>
            </a: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ими</a:t>
            </a:r>
            <a:endParaRPr lang="ru-RU" sz="28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80" y="4951913"/>
            <a:ext cx="1047808" cy="13383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98" y="4951913"/>
            <a:ext cx="1074331" cy="13383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101" y="4951913"/>
            <a:ext cx="1074332" cy="13383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636" y="4951913"/>
            <a:ext cx="1074332" cy="13383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80" y="3459805"/>
            <a:ext cx="1047808" cy="13383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397" y="3459804"/>
            <a:ext cx="1074332" cy="13383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3100" y="3459805"/>
            <a:ext cx="1074332" cy="13383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2636" y="3459803"/>
            <a:ext cx="1074332" cy="13383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Кибербезопасность: учебник для 5 класса общеобразовательных организаций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49" y="1376516"/>
            <a:ext cx="1532280" cy="19308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Рабочая тетрадь по курсу «Кибербезопасность» для 5 класса общеобразовательных организаций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28" y="1376517"/>
            <a:ext cx="1537454" cy="193081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04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989" y="591267"/>
            <a:ext cx="10624457" cy="1325563"/>
          </a:xfrm>
        </p:spPr>
        <p:txBody>
          <a:bodyPr>
            <a:noAutofit/>
          </a:bodyPr>
          <a:lstStyle/>
          <a:p>
            <a:pPr lvl="0" algn="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«</a:t>
            </a:r>
            <a:r>
              <a:rPr lang="ru-RU" sz="2400" b="1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Информационная безопасность</a:t>
            </a:r>
            <a: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»</a:t>
            </a:r>
            <a:b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Комплект плакатов для 1-11 </a:t>
            </a:r>
            <a: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классов</a:t>
            </a:r>
            <a: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000" b="1" i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Б.Б</a:t>
            </a:r>
            <a:r>
              <a:rPr lang="ru-RU" sz="20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. </a:t>
            </a:r>
            <a:r>
              <a:rPr lang="ru-RU" sz="2000" b="1" i="1" dirty="0" err="1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Житлевский</a:t>
            </a:r>
            <a:r>
              <a:rPr lang="ru-RU" sz="20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C00000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83573" y="2408622"/>
            <a:ext cx="637748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Обогащение пространственно-предметной среды, отражающей ценность создания образно-интеллектуальной среды организации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Комплект содержит 7 плакатов, а также методические рекомендации по их использованию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Информационная безопасность. Комплект плакатов для 1-11 класс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48" y="1486158"/>
            <a:ext cx="3882678" cy="52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84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104281"/>
                </a:solidFill>
                <a:latin typeface="+mn-lt"/>
              </a:rPr>
              <a:t>Направления </a:t>
            </a:r>
            <a:r>
              <a:rPr lang="ru-RU" sz="4000" b="1" dirty="0" smtClean="0">
                <a:solidFill>
                  <a:srgbClr val="104281"/>
                </a:solidFill>
                <a:latin typeface="+mn-lt"/>
              </a:rPr>
              <a:t>работы</a:t>
            </a:r>
            <a:endParaRPr lang="ru-RU" sz="4000" b="1" dirty="0">
              <a:solidFill>
                <a:srgbClr val="10428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0" y="1825625"/>
            <a:ext cx="9220200" cy="435133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Школьные учебники</a:t>
            </a:r>
          </a:p>
          <a:p>
            <a:r>
              <a:rPr lang="ru-RU" dirty="0"/>
              <a:t>Готовимся к экзаменам и олимпиадам</a:t>
            </a:r>
          </a:p>
          <a:p>
            <a:r>
              <a:rPr lang="ru-RU" b="1" u="sng" dirty="0"/>
              <a:t>Историко-патриотические издания</a:t>
            </a:r>
          </a:p>
          <a:p>
            <a:r>
              <a:rPr lang="ru-RU" b="1" u="sng" dirty="0" smtClean="0"/>
              <a:t>Серийные издания</a:t>
            </a:r>
          </a:p>
          <a:p>
            <a:r>
              <a:rPr lang="ru-RU" b="1" u="sng" dirty="0" smtClean="0"/>
              <a:t>Словари</a:t>
            </a:r>
          </a:p>
          <a:p>
            <a:r>
              <a:rPr lang="ru-RU" dirty="0" smtClean="0"/>
              <a:t>Библиотека педагога</a:t>
            </a:r>
          </a:p>
          <a:p>
            <a:r>
              <a:rPr lang="ru-RU" b="1" u="sng" dirty="0" smtClean="0"/>
              <a:t>Подарочные издания</a:t>
            </a:r>
          </a:p>
          <a:p>
            <a:r>
              <a:rPr lang="ru-RU" dirty="0" smtClean="0"/>
              <a:t>Региональный компонент</a:t>
            </a:r>
          </a:p>
          <a:p>
            <a:r>
              <a:rPr lang="ru-RU" b="1" u="sng" dirty="0" smtClean="0"/>
              <a:t>Внеурочная деятельность</a:t>
            </a:r>
          </a:p>
        </p:txBody>
      </p:sp>
      <p:pic>
        <p:nvPicPr>
          <p:cNvPr id="4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232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32513" y="877336"/>
            <a:ext cx="7001691" cy="420190"/>
          </a:xfrm>
        </p:spPr>
        <p:txBody>
          <a:bodyPr>
            <a:normAutofit fontScale="90000"/>
          </a:bodyPr>
          <a:lstStyle/>
          <a:p>
            <a:pPr lvl="0" algn="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700" b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700" b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700" b="1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«Российская государственная символика</a:t>
            </a:r>
            <a:r>
              <a:rPr lang="ru-RU" sz="27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»</a:t>
            </a:r>
            <a:r>
              <a:rPr lang="ru-RU" sz="2400" b="1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200" b="1" i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Е.В</a:t>
            </a:r>
            <a:r>
              <a:rPr lang="ru-RU" sz="22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. </a:t>
            </a:r>
            <a:r>
              <a:rPr lang="ru-RU" sz="2200" b="1" i="1" dirty="0" err="1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Пчелов</a:t>
            </a:r>
            <a:r>
              <a:rPr lang="ru-RU" sz="22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2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74576" y="2161130"/>
            <a:ext cx="626146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Описание российской государственной символики: </a:t>
            </a:r>
            <a:r>
              <a:rPr lang="ru-RU" sz="2400" dirty="0">
                <a:latin typeface="+mj-lt"/>
              </a:rPr>
              <a:t>герба, флага и </a:t>
            </a:r>
            <a:r>
              <a:rPr lang="ru-RU" sz="2400" dirty="0" smtClean="0">
                <a:latin typeface="+mj-lt"/>
              </a:rPr>
              <a:t>гимна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Расширение знаний по курсу отечественной истории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Помощник при подготовке докладов и рефератов</a:t>
            </a:r>
          </a:p>
          <a:p>
            <a:endParaRPr lang="ru-RU" sz="2800" dirty="0" smtClean="0"/>
          </a:p>
        </p:txBody>
      </p:sp>
      <p:pic>
        <p:nvPicPr>
          <p:cNvPr id="10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Российская государственная символика. 10-11 клас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21" y="1538651"/>
            <a:ext cx="3657601" cy="504342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71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8632" y="365125"/>
            <a:ext cx="9291484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104281"/>
                </a:solidFill>
                <a:latin typeface="+mn-lt"/>
              </a:rPr>
              <a:t>Серия «Путешествие в историю»</a:t>
            </a:r>
            <a:br>
              <a:rPr lang="ru-RU" sz="4000" b="1" dirty="0">
                <a:solidFill>
                  <a:srgbClr val="104281"/>
                </a:solidFill>
                <a:latin typeface="+mn-lt"/>
              </a:rPr>
            </a:br>
            <a:endParaRPr lang="ru-RU" sz="4000" b="1" dirty="0">
              <a:solidFill>
                <a:srgbClr val="104281"/>
              </a:solidFill>
              <a:latin typeface="+mn-lt"/>
            </a:endParaRPr>
          </a:p>
        </p:txBody>
      </p:sp>
      <p:pic>
        <p:nvPicPr>
          <p:cNvPr id="4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утешествие в мир русской усадьб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461" y="1603499"/>
            <a:ext cx="2044788" cy="27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Путешествие в историю православной Москв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41" y="4637414"/>
            <a:ext cx="1486893" cy="20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Путешествие в историю русских монастыре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052" y="4637414"/>
            <a:ext cx="1486194" cy="201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Любимые местопребывания русских государе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53" y="1603502"/>
            <a:ext cx="2039128" cy="279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Путешествие в историю старой русской жизн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683" y="1603500"/>
            <a:ext cx="2039129" cy="279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Александр III и Мария Фёдоровна. Император и императрица на службе России 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34" y="4637414"/>
            <a:ext cx="1474762" cy="201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Путешествие в историю крылатых слов и выражений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70" y="1603501"/>
            <a:ext cx="2036764" cy="279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563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70" y="3278177"/>
            <a:ext cx="1556634" cy="2306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173" t="17242" b="10345"/>
          <a:stretch/>
        </p:blipFill>
        <p:spPr>
          <a:xfrm>
            <a:off x="1801521" y="1053878"/>
            <a:ext cx="8793504" cy="1770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455" y="2960064"/>
            <a:ext cx="2880320" cy="3658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45" y="2975168"/>
            <a:ext cx="1682543" cy="2459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49" y="4305755"/>
            <a:ext cx="1578279" cy="234514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85" y="2960064"/>
            <a:ext cx="2605549" cy="356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670323" y="245805"/>
            <a:ext cx="2074605" cy="82591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104281"/>
                </a:solidFill>
                <a:latin typeface="+mn-lt"/>
              </a:rPr>
              <a:t>Словари</a:t>
            </a:r>
            <a:r>
              <a:rPr lang="ru-RU" sz="3600" b="1" dirty="0">
                <a:solidFill>
                  <a:srgbClr val="104281"/>
                </a:solidFill>
                <a:latin typeface="+mn-lt"/>
              </a:rPr>
              <a:t/>
            </a:r>
            <a:br>
              <a:rPr lang="ru-RU" sz="3600" b="1" dirty="0">
                <a:solidFill>
                  <a:srgbClr val="104281"/>
                </a:solidFill>
                <a:latin typeface="+mn-lt"/>
              </a:rPr>
            </a:br>
            <a:endParaRPr lang="ru-RU" sz="3600" b="1" dirty="0">
              <a:solidFill>
                <a:srgbClr val="104281"/>
              </a:solidFill>
              <a:latin typeface="+mn-lt"/>
            </a:endParaRPr>
          </a:p>
        </p:txBody>
      </p:sp>
      <p:pic>
        <p:nvPicPr>
          <p:cNvPr id="12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996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1927675"/>
            <a:ext cx="3321051" cy="454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79" y="1927675"/>
            <a:ext cx="8028256" cy="271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44566" y="570364"/>
            <a:ext cx="9291484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104281"/>
                </a:solidFill>
                <a:latin typeface="+mn-lt"/>
              </a:rPr>
              <a:t>Толковый словарь русского языка. </a:t>
            </a:r>
            <a:r>
              <a:rPr lang="ru-RU" sz="4000" b="1" dirty="0">
                <a:solidFill>
                  <a:srgbClr val="104281"/>
                </a:solidFill>
                <a:latin typeface="+mn-lt"/>
              </a:rPr>
              <a:t/>
            </a:r>
            <a:br>
              <a:rPr lang="ru-RU" sz="4000" b="1" dirty="0">
                <a:solidFill>
                  <a:srgbClr val="104281"/>
                </a:solidFill>
                <a:latin typeface="+mn-lt"/>
              </a:rPr>
            </a:br>
            <a:endParaRPr lang="ru-RU" sz="4000" b="1" dirty="0">
              <a:solidFill>
                <a:srgbClr val="104281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37479" y="4800889"/>
            <a:ext cx="8028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В Словаре представлено около 45 тысяч лексических единиц, которые часто используются в школьных учебниках и литературе, предназначенной для внеклассного чтения. Для каждого заголовочного слова указаны практически все его языковые характеристики</a:t>
            </a:r>
          </a:p>
        </p:txBody>
      </p:sp>
    </p:spTree>
    <p:extLst>
      <p:ext uri="{BB962C8B-B14F-4D97-AF65-F5344CB8AC3E}">
        <p14:creationId xmlns:p14="http://schemas.microsoft.com/office/powerpoint/2010/main" val="77260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74" y="2790097"/>
            <a:ext cx="2891887" cy="3784848"/>
          </a:xfrm>
          <a:prstGeom prst="rect">
            <a:avLst/>
          </a:prstGeom>
        </p:spPr>
      </p:pic>
      <p:pic>
        <p:nvPicPr>
          <p:cNvPr id="6" name="Picture 2" descr="C:\Users\Demin\Desktop\лекс фраз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97" y="119464"/>
            <a:ext cx="2845674" cy="372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2954" y="4146332"/>
            <a:ext cx="79931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prstClr val="black"/>
                </a:solidFill>
              </a:rPr>
              <a:t>Орфографический словарь содержит более 12 500 слов и включает в свой состав свыше 75 000 словоформ. В словаре собраны все трудные случаи написания слов со ссылкой на основные орфографические правила, изложенные в школьных учебниках по русскому языку.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7407" y="579173"/>
            <a:ext cx="7409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Основной задачей словаря является системное описание компонентов фразеологизмов, которые обнаруживают отчётливые семантические и грамматические связи и отношения с соответствующими словами свободного употребления.</a:t>
            </a:r>
          </a:p>
        </p:txBody>
      </p:sp>
    </p:spTree>
    <p:extLst>
      <p:ext uri="{BB962C8B-B14F-4D97-AF65-F5344CB8AC3E}">
        <p14:creationId xmlns:p14="http://schemas.microsoft.com/office/powerpoint/2010/main" val="33383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emin\Desktop\морф э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74" y="181945"/>
            <a:ext cx="2731012" cy="33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min\Desktop\лингво эф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503" y="3158021"/>
            <a:ext cx="2745080" cy="345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6483" y="3968594"/>
            <a:ext cx="8276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В словаре приводятся сведения о том, когда и кем был предложен или создан тот или иной термин, если авторство его точно установлено, а также отражены разные точки зрения на ряд языковых явлений, представленные в современной учебной литературе.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4931" y="877336"/>
            <a:ext cx="7701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Словарь будет надёжным помощником, в трудных случаях подскажет, как и почему пишется то или иное слово, как его следует употреблять в речи.</a:t>
            </a:r>
          </a:p>
        </p:txBody>
      </p:sp>
    </p:spTree>
    <p:extLst>
      <p:ext uri="{BB962C8B-B14F-4D97-AF65-F5344CB8AC3E}">
        <p14:creationId xmlns:p14="http://schemas.microsoft.com/office/powerpoint/2010/main" val="28459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9541" y="144216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Возможность </a:t>
            </a:r>
            <a:r>
              <a:rPr lang="ru-RU" dirty="0"/>
              <a:t>для физических и юридических </a:t>
            </a:r>
            <a:r>
              <a:rPr lang="ru-RU" dirty="0" smtClean="0"/>
              <a:t>лиц</a:t>
            </a:r>
            <a:r>
              <a:rPr lang="en-US" dirty="0" smtClean="0"/>
              <a:t> </a:t>
            </a:r>
            <a:r>
              <a:rPr lang="ru-RU" dirty="0" smtClean="0"/>
              <a:t>покупки литературы в интернет-магазине издательства (бонусная программа)</a:t>
            </a:r>
            <a:r>
              <a:rPr lang="en-US" dirty="0" smtClean="0"/>
              <a:t>;</a:t>
            </a:r>
            <a:r>
              <a:rPr lang="ru-RU" dirty="0" smtClean="0"/>
              <a:t> </a:t>
            </a:r>
          </a:p>
          <a:p>
            <a:r>
              <a:rPr lang="ru-RU" dirty="0"/>
              <a:t>Покупка литературы через книготорговые </a:t>
            </a:r>
            <a:r>
              <a:rPr lang="ru-RU" dirty="0" smtClean="0"/>
              <a:t>организации</a:t>
            </a:r>
            <a:r>
              <a:rPr lang="en-US" dirty="0" smtClean="0"/>
              <a:t>;</a:t>
            </a:r>
          </a:p>
          <a:p>
            <a:r>
              <a:rPr lang="ru-RU" dirty="0" smtClean="0"/>
              <a:t>Закупка через аукционы</a:t>
            </a:r>
            <a:r>
              <a:rPr lang="en-US" dirty="0" smtClean="0"/>
              <a:t>;</a:t>
            </a:r>
          </a:p>
          <a:p>
            <a:r>
              <a:rPr lang="ru-RU" dirty="0" smtClean="0"/>
              <a:t>Заключение контракта (договора) напрямую с издательством </a:t>
            </a:r>
          </a:p>
          <a:p>
            <a:pPr marL="0" indent="0">
              <a:buNone/>
            </a:pPr>
            <a:r>
              <a:rPr lang="ru-RU" dirty="0" smtClean="0"/>
              <a:t>(№223-ФЗ, п. </a:t>
            </a:r>
            <a:r>
              <a:rPr lang="ru-RU" smtClean="0"/>
              <a:t>4, 5, 14 ст.93 </a:t>
            </a:r>
            <a:r>
              <a:rPr lang="ru-RU" dirty="0"/>
              <a:t>№</a:t>
            </a:r>
            <a:r>
              <a:rPr lang="ru-RU" dirty="0" smtClean="0"/>
              <a:t>44-ФЗ) позволяет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 smtClean="0"/>
              <a:t>- закупить </a:t>
            </a:r>
            <a:r>
              <a:rPr lang="ru-RU" dirty="0"/>
              <a:t>качественную </a:t>
            </a:r>
            <a:r>
              <a:rPr lang="ru-RU" dirty="0" smtClean="0"/>
              <a:t>литературу </a:t>
            </a:r>
            <a:r>
              <a:rPr lang="ru-RU" dirty="0"/>
              <a:t>по ценам прайса-листа издательства и значительно сэкономить </a:t>
            </a:r>
            <a:r>
              <a:rPr lang="ru-RU" dirty="0" smtClean="0"/>
              <a:t>бюджет;</a:t>
            </a:r>
            <a:endParaRPr lang="ru-RU" dirty="0"/>
          </a:p>
          <a:p>
            <a:pPr>
              <a:buFontTx/>
              <a:buChar char="-"/>
            </a:pPr>
            <a:r>
              <a:rPr lang="ru-RU" dirty="0" smtClean="0"/>
              <a:t>гарантированно, быстро </a:t>
            </a:r>
            <a:r>
              <a:rPr lang="ru-RU" dirty="0"/>
              <a:t>и в приоритетном порядке получить </a:t>
            </a:r>
            <a:r>
              <a:rPr lang="ru-RU" dirty="0" smtClean="0"/>
              <a:t>литературу (доставка </a:t>
            </a:r>
            <a:r>
              <a:rPr lang="ru-RU" dirty="0"/>
              <a:t>до </a:t>
            </a:r>
            <a:r>
              <a:rPr lang="ru-RU" dirty="0" smtClean="0"/>
              <a:t>библиотеки </a:t>
            </a:r>
            <a:r>
              <a:rPr lang="ru-RU" dirty="0"/>
              <a:t>за счет издательства) в полном </a:t>
            </a:r>
            <a:r>
              <a:rPr lang="ru-RU" dirty="0" smtClean="0"/>
              <a:t>объеме</a:t>
            </a:r>
            <a:r>
              <a:rPr lang="ru-RU" dirty="0"/>
              <a:t>.</a:t>
            </a:r>
            <a:endParaRPr lang="en-US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38632" y="197976"/>
            <a:ext cx="9291484" cy="93273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04281"/>
                </a:solidFill>
                <a:latin typeface="+mn-lt"/>
              </a:rPr>
              <a:t>Способы закупок литературы</a:t>
            </a:r>
            <a:endParaRPr lang="ru-RU" sz="3200" b="1" dirty="0">
              <a:solidFill>
                <a:srgbClr val="10428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842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5" y="1521632"/>
            <a:ext cx="1963645" cy="413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715904" y="365125"/>
            <a:ext cx="6550926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04281"/>
                </a:solidFill>
                <a:latin typeface="+mn-lt"/>
              </a:rPr>
              <a:t>Благодарю за внимание!</a:t>
            </a:r>
            <a:br>
              <a:rPr lang="ru-RU" b="1" dirty="0" smtClean="0">
                <a:solidFill>
                  <a:srgbClr val="104281"/>
                </a:solidFill>
                <a:latin typeface="+mn-lt"/>
              </a:rPr>
            </a:br>
            <a:r>
              <a:rPr lang="ru-RU" b="1" dirty="0" smtClean="0">
                <a:solidFill>
                  <a:srgbClr val="104281"/>
                </a:solidFill>
                <a:latin typeface="+mn-lt"/>
              </a:rPr>
              <a:t>Свяжитесь с нами!</a:t>
            </a:r>
            <a:endParaRPr lang="ru-RU" b="1" dirty="0">
              <a:solidFill>
                <a:srgbClr val="104281"/>
              </a:solidFill>
              <a:latin typeface="+mn-lt"/>
            </a:endParaRPr>
          </a:p>
        </p:txBody>
      </p:sp>
      <p:pic>
        <p:nvPicPr>
          <p:cNvPr id="1029" name="Picture 5" descr="C:\Users\Demin\Desktop\img_3388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09" y="2758259"/>
            <a:ext cx="845353" cy="84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emin\Desktop\e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08" y="3945615"/>
            <a:ext cx="845353" cy="84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12942" y="2758259"/>
            <a:ext cx="519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8 (495) 969 24 54 </a:t>
            </a:r>
            <a:endParaRPr lang="ru-RU" sz="4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12942" y="3906626"/>
            <a:ext cx="5199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rs@russlo.ru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750072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0419" y="1599484"/>
            <a:ext cx="8472948" cy="4351338"/>
          </a:xfrm>
        </p:spPr>
        <p:txBody>
          <a:bodyPr>
            <a:normAutofit lnSpcReduction="1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Серия «Школьная историческая библиотека»</a:t>
            </a:r>
          </a:p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C</a:t>
            </a:r>
            <a:r>
              <a:rPr lang="ru-RU" sz="3200" b="1" dirty="0" err="1">
                <a:solidFill>
                  <a:srgbClr val="002060"/>
                </a:solidFill>
                <a:latin typeface="+mj-lt"/>
              </a:rPr>
              <a:t>ерия</a:t>
            </a:r>
            <a:r>
              <a:rPr lang="ru-RU" sz="3200" b="1" dirty="0">
                <a:solidFill>
                  <a:srgbClr val="002060"/>
                </a:solidFill>
                <a:latin typeface="+mj-lt"/>
              </a:rPr>
              <a:t> «История в лицах»</a:t>
            </a:r>
          </a:p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Серия «Путешествие в историю»</a:t>
            </a:r>
          </a:p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Серия «Горжусь своей историей»</a:t>
            </a:r>
          </a:p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Серия «Имя России»</a:t>
            </a:r>
          </a:p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Серия «В помощь школе»</a:t>
            </a:r>
          </a:p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Серия «Детская классика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»</a:t>
            </a:r>
          </a:p>
          <a:p>
            <a:r>
              <a:rPr lang="ru-RU" sz="3200" b="1" dirty="0">
                <a:solidFill>
                  <a:srgbClr val="002060"/>
                </a:solidFill>
                <a:latin typeface="+mj-lt"/>
              </a:rPr>
              <a:t>Серия 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«Писатели в жизни и творчестве»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  <a:p>
            <a:endParaRPr lang="ru-RU" sz="3200" b="1" dirty="0" smtClean="0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100052" y="365125"/>
            <a:ext cx="3844413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104281"/>
                </a:solidFill>
                <a:latin typeface="+mn-lt"/>
              </a:rPr>
              <a:t>Что </a:t>
            </a:r>
            <a:r>
              <a:rPr lang="ru-RU" sz="4000" b="1" dirty="0" smtClean="0">
                <a:solidFill>
                  <a:srgbClr val="104281"/>
                </a:solidFill>
                <a:latin typeface="+mn-lt"/>
              </a:rPr>
              <a:t>почитать</a:t>
            </a:r>
            <a:r>
              <a:rPr lang="ru-RU" sz="3600" b="1" dirty="0" smtClean="0">
                <a:solidFill>
                  <a:srgbClr val="104281"/>
                </a:solidFill>
                <a:latin typeface="+mn-lt"/>
              </a:rPr>
              <a:t>…</a:t>
            </a:r>
            <a:endParaRPr lang="ru-RU" sz="3600" b="1" dirty="0">
              <a:solidFill>
                <a:srgbClr val="104281"/>
              </a:solidFill>
              <a:latin typeface="+mn-lt"/>
            </a:endParaRPr>
          </a:p>
        </p:txBody>
      </p:sp>
      <p:pic>
        <p:nvPicPr>
          <p:cNvPr id="5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93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7066" y="1715730"/>
            <a:ext cx="5124482" cy="35494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9394" y="3408644"/>
            <a:ext cx="3849637" cy="275618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3" y="3205316"/>
            <a:ext cx="4259246" cy="295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87740" y="6468381"/>
            <a:ext cx="5492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Вся продукция имеет сертификаты соответствия (EAC)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376516" y="365125"/>
            <a:ext cx="9977284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104281"/>
                </a:solidFill>
                <a:latin typeface="+mn-lt"/>
              </a:rPr>
              <a:t>Оборудование для игровой деятельности</a:t>
            </a:r>
            <a:endParaRPr lang="ru-RU" sz="4000" b="1" dirty="0">
              <a:solidFill>
                <a:srgbClr val="10428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482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01" y="1572059"/>
            <a:ext cx="7138657" cy="461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86116" y="365125"/>
            <a:ext cx="10068232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104281"/>
                </a:solidFill>
                <a:latin typeface="+mn-lt"/>
              </a:rPr>
              <a:t>Оборудование для игровой деятельности</a:t>
            </a:r>
            <a:endParaRPr lang="ru-RU" sz="4000" b="1" dirty="0">
              <a:solidFill>
                <a:srgbClr val="104281"/>
              </a:solidFill>
              <a:latin typeface="+mn-lt"/>
            </a:endParaRPr>
          </a:p>
        </p:txBody>
      </p:sp>
      <p:pic>
        <p:nvPicPr>
          <p:cNvPr id="7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87740" y="6310353"/>
            <a:ext cx="5492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Вся продукция имеет сертификаты соответствия (EAC)</a:t>
            </a:r>
          </a:p>
        </p:txBody>
      </p:sp>
    </p:spTree>
    <p:extLst>
      <p:ext uri="{BB962C8B-B14F-4D97-AF65-F5344CB8AC3E}">
        <p14:creationId xmlns:p14="http://schemas.microsoft.com/office/powerpoint/2010/main" val="2941606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://xn----7sbab5ahodkurn.xn--p1ai/wp-content/uploads/2017/05/26171_Dsh_Lykom_Skazki_miski_Naprasn_Obl-1.jpg">
            <a:extLst/>
          </p:cNvPr>
          <p:cNvPicPr/>
          <p:nvPr/>
        </p:nvPicPr>
        <p:blipFill>
          <a:blip r:embed="rId3" cstate="print">
            <a:extLst/>
          </a:blip>
          <a:srcRect b="7395"/>
          <a:stretch>
            <a:fillRect/>
          </a:stretch>
        </p:blipFill>
        <p:spPr bwMode="auto">
          <a:xfrm>
            <a:off x="7680176" y="892251"/>
            <a:ext cx="2235442" cy="1980000"/>
          </a:xfrm>
          <a:prstGeom prst="rect">
            <a:avLst/>
          </a:prstGeom>
          <a:noFill/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tx2">
                <a:lumMod val="75000"/>
              </a:schemeClr>
            </a:contourClr>
          </a:sp3d>
        </p:spPr>
      </p:pic>
      <p:pic>
        <p:nvPicPr>
          <p:cNvPr id="69635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903288"/>
            <a:ext cx="2227262" cy="19796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1">
            <a:extLst/>
          </p:cNvPr>
          <p:cNvSpPr/>
          <p:nvPr/>
        </p:nvSpPr>
        <p:spPr>
          <a:xfrm>
            <a:off x="3792538" y="92075"/>
            <a:ext cx="4899025" cy="642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Серия «Сказки мамы-мышки»</a:t>
            </a:r>
          </a:p>
        </p:txBody>
      </p:sp>
      <p:pic>
        <p:nvPicPr>
          <p:cNvPr id="69637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EED77"/>
              </a:clrFrom>
              <a:clrTo>
                <a:srgbClr val="FEED7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188" y="103188"/>
            <a:ext cx="13319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http://xn----7sbab5ahodkurn.xn--p1ai/wp-content/uploads/2017/05/26172_Dsh_Lykom_Skazki_miski_A-kak_Obl-1.jpg">
            <a:extLst/>
          </p:cNvPr>
          <p:cNvPicPr/>
          <p:nvPr/>
        </p:nvPicPr>
        <p:blipFill>
          <a:blip r:embed="rId6" cstate="print">
            <a:extLst/>
          </a:blip>
          <a:srcRect b="4088"/>
          <a:stretch>
            <a:fillRect/>
          </a:stretch>
        </p:blipFill>
        <p:spPr bwMode="auto">
          <a:xfrm>
            <a:off x="868363" y="902693"/>
            <a:ext cx="2226827" cy="198037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tx2">
                <a:lumMod val="75000"/>
              </a:schemeClr>
            </a:contourClr>
          </a:sp3d>
        </p:spPr>
      </p:pic>
      <p:pic>
        <p:nvPicPr>
          <p:cNvPr id="69639" name="Picture 3" descr="E:\РАБОТА - 2020\МЕРОЛПРИЯТИЯ\Конференция 18 августа - О_З\РЕКЛАМА\26311__SLON_OBL__4i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4508500"/>
            <a:ext cx="2146300" cy="21605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2" descr="E:\РАБОТА - 2020\МЕРОЛПРИЯТИЯ\Конференция 18 августа - О_З\РЕКЛАМА\26310__KROK_OBL__4i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4506913"/>
            <a:ext cx="2139950" cy="2159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1" name="Picture 5" descr="E:\РАБОТА - 2020\МЕРОЛПРИЯТИЯ\Конференция 18 августа - О_З\РЕКЛАМА\26313__TIGR_OB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4506913"/>
            <a:ext cx="2154238" cy="2159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2" name="Picture 4" descr="E:\РАБОТА - 2020\МЕРОЛПРИЯТИЯ\Конференция 18 августа - О_З\РЕКЛАМА\26312__ORANG_OBL__4i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13" y="4506913"/>
            <a:ext cx="2163762" cy="2159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3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5" t="1450" r="-8415" b="-1450"/>
          <a:stretch>
            <a:fillRect/>
          </a:stretch>
        </p:blipFill>
        <p:spPr bwMode="auto">
          <a:xfrm>
            <a:off x="25400" y="115888"/>
            <a:ext cx="842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1">
            <a:extLst/>
          </p:cNvPr>
          <p:cNvSpPr/>
          <p:nvPr/>
        </p:nvSpPr>
        <p:spPr>
          <a:xfrm>
            <a:off x="4630738" y="3644900"/>
            <a:ext cx="3433762" cy="642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Серия «Я расту»</a:t>
            </a:r>
          </a:p>
        </p:txBody>
      </p:sp>
      <p:pic>
        <p:nvPicPr>
          <p:cNvPr id="69645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1555750"/>
            <a:ext cx="2227262" cy="19796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xn----7sbab5ahodkurn.xn--p1ai/wp-content/uploads/2017/05/26174_Dsh_Lykom_Skazki_miski_Svoya_Obl-1.jpg">
            <a:extLst/>
          </p:cNvPr>
          <p:cNvPicPr/>
          <p:nvPr/>
        </p:nvPicPr>
        <p:blipFill>
          <a:blip r:embed="rId13" cstate="print">
            <a:extLst/>
          </a:blip>
          <a:srcRect b="4088"/>
          <a:stretch>
            <a:fillRect/>
          </a:stretch>
        </p:blipFill>
        <p:spPr bwMode="auto">
          <a:xfrm>
            <a:off x="6011210" y="1540892"/>
            <a:ext cx="2235440" cy="19948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tx2">
                <a:lumMod val="75000"/>
              </a:schemeClr>
            </a:contourClr>
          </a:sp3d>
        </p:spPr>
      </p:pic>
      <p:pic>
        <p:nvPicPr>
          <p:cNvPr id="10" name="Рисунок 9" descr="http://xn----7sbab5ahodkurn.xn--p1ai/wp-content/uploads/2017/05/26173_Dsh_Lykom_Skazki_miski_Davai_Obl-1.jpg">
            <a:extLst/>
          </p:cNvPr>
          <p:cNvPicPr/>
          <p:nvPr/>
        </p:nvPicPr>
        <p:blipFill>
          <a:blip r:embed="rId14" cstate="print">
            <a:extLst/>
          </a:blip>
          <a:srcRect/>
          <a:stretch>
            <a:fillRect/>
          </a:stretch>
        </p:blipFill>
        <p:spPr bwMode="auto">
          <a:xfrm>
            <a:off x="9533881" y="1536115"/>
            <a:ext cx="2223487" cy="1980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tx2">
                <a:lumMod val="75000"/>
              </a:schemeClr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239" y="3666904"/>
            <a:ext cx="2714677" cy="59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032" y="3688909"/>
            <a:ext cx="2205606" cy="59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13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1">
            <a:extLst/>
          </p:cNvPr>
          <p:cNvSpPr/>
          <p:nvPr/>
        </p:nvSpPr>
        <p:spPr>
          <a:xfrm>
            <a:off x="2640013" y="246063"/>
            <a:ext cx="6791325" cy="6429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Серия «Энциклопедии для самых маленьких» </a:t>
            </a:r>
          </a:p>
        </p:txBody>
      </p:sp>
      <p:pic>
        <p:nvPicPr>
          <p:cNvPr id="68611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ED77"/>
              </a:clrFrom>
              <a:clrTo>
                <a:srgbClr val="FEED7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25" y="106363"/>
            <a:ext cx="1476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0" t="22308" r="21536" b="14656"/>
          <a:stretch>
            <a:fillRect/>
          </a:stretch>
        </p:blipFill>
        <p:spPr bwMode="auto">
          <a:xfrm>
            <a:off x="741363" y="1243013"/>
            <a:ext cx="2247900" cy="21066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Рисунок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7" t="20493" r="20709" b="14397"/>
          <a:stretch>
            <a:fillRect/>
          </a:stretch>
        </p:blipFill>
        <p:spPr bwMode="auto">
          <a:xfrm>
            <a:off x="1709738" y="1249363"/>
            <a:ext cx="2292350" cy="20939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Рисунок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8" t="20103" r="20222" b="14267"/>
          <a:stretch>
            <a:fillRect/>
          </a:stretch>
        </p:blipFill>
        <p:spPr bwMode="auto">
          <a:xfrm>
            <a:off x="2855913" y="1254125"/>
            <a:ext cx="2244725" cy="2111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Рисунок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3" t="21530" r="20627" b="13747"/>
          <a:stretch>
            <a:fillRect/>
          </a:stretch>
        </p:blipFill>
        <p:spPr bwMode="auto">
          <a:xfrm>
            <a:off x="3987800" y="1262063"/>
            <a:ext cx="2311400" cy="21605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8" t="2910" r="1984" b="4854"/>
          <a:stretch>
            <a:fillRect/>
          </a:stretch>
        </p:blipFill>
        <p:spPr bwMode="auto">
          <a:xfrm>
            <a:off x="835025" y="4510088"/>
            <a:ext cx="2217738" cy="21605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7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267075" y="4518025"/>
            <a:ext cx="2179638" cy="2159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t="3456" r="2650" b="4953"/>
          <a:stretch>
            <a:fillRect/>
          </a:stretch>
        </p:blipFill>
        <p:spPr bwMode="auto">
          <a:xfrm>
            <a:off x="5689600" y="4529138"/>
            <a:ext cx="2200275" cy="2159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9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8153400" y="4514850"/>
            <a:ext cx="2182813" cy="21605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0" name="Picture 25" descr="C:\Users\Екатерина\Downloads\пинг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763" y="5430838"/>
            <a:ext cx="15652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1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5" t="1450" r="-8415" b="-1450"/>
          <a:stretch>
            <a:fillRect/>
          </a:stretch>
        </p:blipFill>
        <p:spPr bwMode="auto">
          <a:xfrm>
            <a:off x="25400" y="115888"/>
            <a:ext cx="842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2" name="Содержимое 3"/>
          <p:cNvPicPr>
            <a:picLocks noGrp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2" t="15434" r="4201" b="7523"/>
          <a:stretch>
            <a:fillRect/>
          </a:stretch>
        </p:blipFill>
        <p:spPr>
          <a:xfrm>
            <a:off x="5170488" y="1270000"/>
            <a:ext cx="2306637" cy="2144713"/>
          </a:xfrm>
          <a:ln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8623" name="Рисунок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3" t="20233" r="20734" b="14340"/>
          <a:stretch>
            <a:fillRect/>
          </a:stretch>
        </p:blipFill>
        <p:spPr bwMode="auto">
          <a:xfrm>
            <a:off x="6630988" y="1268413"/>
            <a:ext cx="2352675" cy="21605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4" name="Рисунок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9" t="22568" r="20763" b="14592"/>
          <a:stretch>
            <a:fillRect/>
          </a:stretch>
        </p:blipFill>
        <p:spPr bwMode="auto">
          <a:xfrm>
            <a:off x="7934325" y="1268413"/>
            <a:ext cx="2368550" cy="21605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5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7" t="4869" r="1248" b="5042"/>
          <a:stretch>
            <a:fillRect/>
          </a:stretch>
        </p:blipFill>
        <p:spPr bwMode="auto">
          <a:xfrm>
            <a:off x="9577388" y="1262063"/>
            <a:ext cx="2363787" cy="21605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1">
            <a:extLst/>
          </p:cNvPr>
          <p:cNvSpPr/>
          <p:nvPr/>
        </p:nvSpPr>
        <p:spPr>
          <a:xfrm>
            <a:off x="2968625" y="3616325"/>
            <a:ext cx="6015038" cy="642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Серия «Наука и любопытные факты»</a:t>
            </a:r>
          </a:p>
        </p:txBody>
      </p:sp>
    </p:spTree>
    <p:extLst>
      <p:ext uri="{BB962C8B-B14F-4D97-AF65-F5344CB8AC3E}">
        <p14:creationId xmlns:p14="http://schemas.microsoft.com/office/powerpoint/2010/main" val="11153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206" y="365125"/>
            <a:ext cx="10360671" cy="888909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«</a:t>
            </a:r>
            <a:r>
              <a:rPr lang="ru-RU" sz="2400" b="1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Чудо, имя которому – книга: основы информационно-библиографической грамотности</a:t>
            </a:r>
            <a: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»</a:t>
            </a:r>
            <a:b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Комплект для 5 – 7 классов</a:t>
            </a:r>
            <a: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200" b="1" i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Т.М</a:t>
            </a:r>
            <a:r>
              <a:rPr lang="ru-RU" sz="22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. </a:t>
            </a:r>
            <a:r>
              <a:rPr lang="ru-RU" sz="2200" b="1" i="1" dirty="0" err="1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Кашурникова</a:t>
            </a:r>
            <a:r>
              <a:rPr lang="ru-RU" sz="22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2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2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Кандидат педагогических наук, почётный работник общего образования РФ. </a:t>
            </a:r>
            <a:r>
              <a:rPr lang="ru-RU" sz="2200" b="1" i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    Библиотекарь-библиограф </a:t>
            </a:r>
            <a:r>
              <a:rPr lang="ru-RU" sz="2200" b="1" i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с более чем 35-летним стажем, педагогический стаж — 20 лет. </a:t>
            </a:r>
            <a:endParaRPr lang="ru-RU" sz="2400" b="1" i="1" dirty="0">
              <a:solidFill>
                <a:srgbClr val="10428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65290" y="2755685"/>
            <a:ext cx="685308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Знакомит  </a:t>
            </a:r>
            <a:r>
              <a:rPr lang="ru-RU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с историей возникновения и развития книги,  </a:t>
            </a:r>
            <a:r>
              <a:rPr lang="ru-RU" sz="2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появлением </a:t>
            </a:r>
            <a:r>
              <a:rPr lang="ru-RU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письменности и самых известных </a:t>
            </a:r>
            <a:r>
              <a:rPr lang="ru-RU" sz="2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библиотек мира </a:t>
            </a:r>
            <a:endParaRPr lang="ru-RU" sz="20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Способствует </a:t>
            </a:r>
            <a:r>
              <a:rPr lang="ru-RU" sz="2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формированию </a:t>
            </a:r>
            <a:r>
              <a:rPr lang="ru-RU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навыков работы с книгой, </a:t>
            </a:r>
            <a:r>
              <a:rPr lang="ru-RU" sz="2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пользованию </a:t>
            </a:r>
            <a:r>
              <a:rPr lang="ru-RU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библиотекой, </a:t>
            </a:r>
            <a:r>
              <a:rPr lang="ru-RU" sz="2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поиску </a:t>
            </a:r>
            <a:r>
              <a:rPr lang="ru-RU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и </a:t>
            </a:r>
            <a:r>
              <a:rPr lang="ru-RU" sz="2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структурированию </a:t>
            </a:r>
            <a:r>
              <a:rPr lang="ru-RU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информации, </a:t>
            </a:r>
            <a:r>
              <a:rPr lang="ru-RU" sz="2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созданию </a:t>
            </a:r>
            <a:r>
              <a:rPr lang="ru-RU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библиографических описаний и </a:t>
            </a:r>
            <a:r>
              <a:rPr lang="ru-RU" sz="2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отзывов</a:t>
            </a:r>
            <a:endParaRPr lang="ru-RU" sz="20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Может быть использовано </a:t>
            </a:r>
            <a:r>
              <a:rPr lang="ru-RU" sz="2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на </a:t>
            </a:r>
            <a:r>
              <a:rPr lang="ru-RU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занятиях по основам информационно-библиографической грамотности, </a:t>
            </a:r>
            <a:r>
              <a:rPr lang="ru-RU" sz="2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в </a:t>
            </a:r>
            <a:r>
              <a:rPr lang="ru-RU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рамках других учебных курсов, а также как пропедевтический курс к занятиям по «Основам информационной культуры</a:t>
            </a:r>
            <a:r>
              <a:rPr lang="ru-RU" sz="20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»</a:t>
            </a:r>
            <a:endParaRPr lang="ru-RU" sz="20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Чудо, имя которому — книга: основы информационно-библиографической грамотности: учебное пособие для общеобразовательных организац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3" y="2054942"/>
            <a:ext cx="2821874" cy="370486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Методические рекомендации к учебному пособию «Чудо, имя которому — книга. Основы информационно-библиографической грамотности» для общеобразовательных организац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10" y="3980224"/>
            <a:ext cx="1995947" cy="268422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0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2586" y="1432817"/>
            <a:ext cx="5719916" cy="409291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+mj-lt"/>
              </a:rPr>
              <a:t>Развивающие тетради </a:t>
            </a:r>
            <a:r>
              <a:rPr lang="ru-RU" sz="2400" dirty="0">
                <a:latin typeface="+mj-lt"/>
              </a:rPr>
              <a:t>с наклейками </a:t>
            </a:r>
            <a:r>
              <a:rPr lang="ru-RU" sz="2400" dirty="0" smtClean="0">
                <a:latin typeface="+mj-lt"/>
              </a:rPr>
              <a:t>разработаны </a:t>
            </a:r>
            <a:r>
              <a:rPr lang="ru-RU" sz="2400" dirty="0">
                <a:latin typeface="+mj-lt"/>
              </a:rPr>
              <a:t>для детей старшего дошкольного возраста в соответствии с требованиями ФГОС </a:t>
            </a:r>
            <a:r>
              <a:rPr lang="ru-RU" sz="2400" dirty="0" smtClean="0">
                <a:latin typeface="+mj-lt"/>
              </a:rPr>
              <a:t>ДО</a:t>
            </a:r>
          </a:p>
          <a:p>
            <a:r>
              <a:rPr lang="ru-RU" sz="2400" dirty="0">
                <a:latin typeface="+mj-lt"/>
              </a:rPr>
              <a:t>В </a:t>
            </a:r>
            <a:r>
              <a:rPr lang="ru-RU" sz="2400" dirty="0" smtClean="0">
                <a:latin typeface="+mj-lt"/>
              </a:rPr>
              <a:t>тетрадях </a:t>
            </a:r>
            <a:r>
              <a:rPr lang="ru-RU" sz="2400" dirty="0">
                <a:latin typeface="+mj-lt"/>
              </a:rPr>
              <a:t>представлены логические задачи, лабиринты, ребусы, раскраски, формирующие у ребёнка произвольность и предпосылки учебной </a:t>
            </a:r>
            <a:r>
              <a:rPr lang="ru-RU" sz="2400" dirty="0" smtClean="0">
                <a:latin typeface="+mj-lt"/>
              </a:rPr>
              <a:t>деятельности</a:t>
            </a:r>
            <a:endParaRPr lang="ru-RU" sz="2400" dirty="0">
              <a:latin typeface="+mj-lt"/>
            </a:endParaRPr>
          </a:p>
          <a:p>
            <a:r>
              <a:rPr lang="ru-RU" sz="2400" dirty="0">
                <a:latin typeface="+mj-lt"/>
              </a:rPr>
              <a:t>Тетрадь предназначена для чтения взрослыми </a:t>
            </a:r>
            <a:r>
              <a:rPr lang="ru-RU" sz="2400" dirty="0" smtClean="0">
                <a:latin typeface="+mj-lt"/>
              </a:rPr>
              <a:t>детям</a:t>
            </a:r>
            <a:endParaRPr lang="ru-RU" sz="2400" dirty="0">
              <a:latin typeface="+mj-lt"/>
            </a:endParaRPr>
          </a:p>
        </p:txBody>
      </p:sp>
      <p:pic>
        <p:nvPicPr>
          <p:cNvPr id="5" name="Picture 2" descr="C:\Users\Russkoe slovo\Downloads\Logo_RS_песо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78155"/>
            <a:ext cx="474078" cy="9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627" y="5916253"/>
            <a:ext cx="1047750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87032" y="630597"/>
            <a:ext cx="10515600" cy="1325563"/>
          </a:xfrm>
        </p:spPr>
        <p:txBody>
          <a:bodyPr>
            <a:noAutofit/>
          </a:bodyPr>
          <a:lstStyle/>
          <a:p>
            <a:pPr lvl="0" algn="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  </a:t>
            </a:r>
            <a: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  <a:t>Серия развивающих тетрадей «Я люблю»</a:t>
            </a:r>
            <a:br>
              <a:rPr lang="ru-RU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000" b="1" i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>А.Н. Печерская, В.Ю. Рубцов, С.Н. Михайловская </a:t>
            </a:r>
            <a: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ru-RU" sz="2400" b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10428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124" name="Picture 4" descr="Я люблю свою семью: развивающая тетрадь с наклейками для детей 5–6 ле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1815518"/>
            <a:ext cx="2179885" cy="282185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Я люблю свою страну: развивающая тетрадь с наклейками для детей 6–7 лет *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67" y="877336"/>
            <a:ext cx="2179885" cy="282677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Я люблю свою планету: развивающая тетрадь с наклейками для детей 6–7 ле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87" y="3066968"/>
            <a:ext cx="2148348" cy="282677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Методические рекомендации для организации занятий по экологии с использованием развивающей тетради С.Н. Новиковой «Я люблю свою планету» для детей 6–7 ле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01" y="4741994"/>
            <a:ext cx="1436238" cy="203243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4553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6662</TotalTime>
  <Words>596</Words>
  <Application>Microsoft Office PowerPoint</Application>
  <PresentationFormat>Произвольный</PresentationFormat>
  <Paragraphs>113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Тема Office</vt:lpstr>
      <vt:lpstr>1_Тема Office</vt:lpstr>
      <vt:lpstr>2_Тема Office</vt:lpstr>
      <vt:lpstr>3_Тема Office</vt:lpstr>
      <vt:lpstr>Презентация PowerPoint</vt:lpstr>
      <vt:lpstr>Направления работы</vt:lpstr>
      <vt:lpstr>Что почитать…</vt:lpstr>
      <vt:lpstr>Оборудование для игровой деятельности</vt:lpstr>
      <vt:lpstr>Оборудование для игровой деятельности</vt:lpstr>
      <vt:lpstr>Презентация PowerPoint</vt:lpstr>
      <vt:lpstr>Презентация PowerPoint</vt:lpstr>
      <vt:lpstr> «Чудо, имя которому – книга: основы информационно-библиографической грамотности» Комплект для 5 – 7 классов Т.М. Кашурникова Кандидат педагогических наук, почётный работник общего образования РФ.     Библиотекарь-библиограф с более чем 35-летним стажем, педагогический стаж — 20 лет. </vt:lpstr>
      <vt:lpstr>  Серия развивающих тетрадей «Я люблю» А.Н. Печерская, В.Ю. Рубцов, С.Н. Михайловская    </vt:lpstr>
      <vt:lpstr>  Серия «Горжусь своей историей»  А.В. Фёдоров, К.А. Кочегаров, И.Л. Чайка  </vt:lpstr>
      <vt:lpstr> «Азбука безопасной и здоровой жизни: книга для первоклассников»  И.С. Артюхова «Будь здоров» М.И. Бакунина       </vt:lpstr>
      <vt:lpstr>Серия «Детская классика»</vt:lpstr>
      <vt:lpstr>Серия «Школьная историческая библиотека»</vt:lpstr>
      <vt:lpstr>Презентация PowerPoint</vt:lpstr>
      <vt:lpstr>Ключевые компетенции</vt:lpstr>
      <vt:lpstr> «Дорогою добра: основы добровольчества» Х.Т. Загладина, И.Б. Шульгина </vt:lpstr>
      <vt:lpstr> «Я ПРИНИМАЮ ВЫЗОВ!» Н.И. Эрлих, О.В. Цыганкова </vt:lpstr>
      <vt:lpstr>  «Кибербезопасность» Г.У Солдатова, С.В. Чигарькова, И.Д. Пермякова </vt:lpstr>
      <vt:lpstr> «Информационная безопасность»  Комплект плакатов для 1-11 классов Б.Б. Житлевский   </vt:lpstr>
      <vt:lpstr> «Российская государственная символика»  Е.В. Пчелов  </vt:lpstr>
      <vt:lpstr>Серия «Путешествие в историю» </vt:lpstr>
      <vt:lpstr>Словари </vt:lpstr>
      <vt:lpstr>Толковый словарь русского языка.  </vt:lpstr>
      <vt:lpstr>Презентация PowerPoint</vt:lpstr>
      <vt:lpstr>Презентация PowerPoint</vt:lpstr>
      <vt:lpstr>Способы закупок литературы</vt:lpstr>
      <vt:lpstr>Благодарю за внимание! Свяжитесь с нами!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Воспитательный потенциал педагога</dc:title>
  <dc:creator>Shadrina</dc:creator>
  <cp:lastModifiedBy>Demin</cp:lastModifiedBy>
  <cp:revision>312</cp:revision>
  <cp:lastPrinted>2022-08-25T13:32:26Z</cp:lastPrinted>
  <dcterms:created xsi:type="dcterms:W3CDTF">2020-09-21T09:04:56Z</dcterms:created>
  <dcterms:modified xsi:type="dcterms:W3CDTF">2022-11-18T18:57:58Z</dcterms:modified>
</cp:coreProperties>
</file>